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89" r:id="rId1"/>
  </p:sldMasterIdLst>
  <p:notesMasterIdLst>
    <p:notesMasterId r:id="rId26"/>
  </p:notesMasterIdLst>
  <p:handoutMasterIdLst>
    <p:handoutMasterId r:id="rId27"/>
  </p:handoutMasterIdLst>
  <p:sldIdLst>
    <p:sldId id="433" r:id="rId2"/>
    <p:sldId id="349" r:id="rId3"/>
    <p:sldId id="453" r:id="rId4"/>
    <p:sldId id="355" r:id="rId5"/>
    <p:sldId id="436" r:id="rId6"/>
    <p:sldId id="435" r:id="rId7"/>
    <p:sldId id="356" r:id="rId8"/>
    <p:sldId id="437" r:id="rId9"/>
    <p:sldId id="357" r:id="rId10"/>
    <p:sldId id="358" r:id="rId11"/>
    <p:sldId id="438" r:id="rId12"/>
    <p:sldId id="452" r:id="rId13"/>
    <p:sldId id="475" r:id="rId14"/>
    <p:sldId id="398" r:id="rId15"/>
    <p:sldId id="399" r:id="rId16"/>
    <p:sldId id="320" r:id="rId17"/>
    <p:sldId id="440" r:id="rId18"/>
    <p:sldId id="446" r:id="rId19"/>
    <p:sldId id="445" r:id="rId20"/>
    <p:sldId id="461" r:id="rId21"/>
    <p:sldId id="462" r:id="rId22"/>
    <p:sldId id="463" r:id="rId23"/>
    <p:sldId id="464" r:id="rId24"/>
    <p:sldId id="465" r:id="rId25"/>
  </p:sldIdLst>
  <p:sldSz cx="9144000" cy="6858000" type="screen4x3"/>
  <p:notesSz cx="6797675" cy="9928225"/>
  <p:defaultTextStyle>
    <a:defPPr>
      <a:defRPr lang="de-DE"/>
    </a:defPPr>
    <a:lvl1pPr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4" autoAdjust="0"/>
    <p:restoredTop sz="94712" autoAdjust="0"/>
  </p:normalViewPr>
  <p:slideViewPr>
    <p:cSldViewPr>
      <p:cViewPr varScale="1">
        <p:scale>
          <a:sx n="69" d="100"/>
          <a:sy n="69" d="100"/>
        </p:scale>
        <p:origin x="1224" y="6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notesViewPr>
    <p:cSldViewPr>
      <p:cViewPr varScale="1">
        <p:scale>
          <a:sx n="41" d="100"/>
          <a:sy n="41" d="100"/>
        </p:scale>
        <p:origin x="-1392" y="-90"/>
      </p:cViewPr>
      <p:guideLst>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bwMode="auto">
          <a:xfrm>
            <a:off x="0" y="0"/>
            <a:ext cx="2944813" cy="496888"/>
          </a:xfrm>
          <a:prstGeom prst="rect">
            <a:avLst/>
          </a:prstGeom>
          <a:noFill/>
          <a:ln>
            <a:noFill/>
          </a:ln>
        </p:spPr>
        <p:txBody>
          <a:bodyPr vert="horz" wrap="square" lIns="91434" tIns="45717" rIns="91434" bIns="45717" numCol="1" anchor="t" anchorCtr="0" compatLnSpc="1">
            <a:prstTxWarp prst="textNoShape">
              <a:avLst/>
            </a:prstTxWarp>
          </a:bodyPr>
          <a:lstStyle>
            <a:lvl1pPr defTabSz="914867" eaLnBrk="1" hangingPunct="1">
              <a:defRPr sz="1200">
                <a:effectLst/>
                <a:latin typeface="Times New Roman" pitchFamily="18" charset="0"/>
              </a:defRPr>
            </a:lvl1pPr>
          </a:lstStyle>
          <a:p>
            <a:pPr>
              <a:defRPr/>
            </a:pPr>
            <a:endParaRPr lang="de-DE" altLang="de-DE"/>
          </a:p>
        </p:txBody>
      </p:sp>
      <p:sp>
        <p:nvSpPr>
          <p:cNvPr id="3" name="Datumsplatzhalter 2"/>
          <p:cNvSpPr>
            <a:spLocks noGrp="1"/>
          </p:cNvSpPr>
          <p:nvPr>
            <p:ph type="dt" sz="quarter" idx="1"/>
          </p:nvPr>
        </p:nvSpPr>
        <p:spPr bwMode="auto">
          <a:xfrm>
            <a:off x="3851275" y="0"/>
            <a:ext cx="2944813" cy="496888"/>
          </a:xfrm>
          <a:prstGeom prst="rect">
            <a:avLst/>
          </a:prstGeom>
          <a:noFill/>
          <a:ln>
            <a:noFill/>
          </a:ln>
        </p:spPr>
        <p:txBody>
          <a:bodyPr vert="horz" wrap="square" lIns="91434" tIns="45717" rIns="91434" bIns="45717" numCol="1" anchor="t" anchorCtr="0" compatLnSpc="1">
            <a:prstTxWarp prst="textNoShape">
              <a:avLst/>
            </a:prstTxWarp>
          </a:bodyPr>
          <a:lstStyle>
            <a:lvl1pPr algn="r" defTabSz="914867" eaLnBrk="1" hangingPunct="1">
              <a:defRPr sz="1200">
                <a:effectLst/>
                <a:latin typeface="Times New Roman" pitchFamily="18" charset="0"/>
              </a:defRPr>
            </a:lvl1pPr>
          </a:lstStyle>
          <a:p>
            <a:pPr>
              <a:defRPr/>
            </a:pPr>
            <a:fld id="{2C8573E2-F860-40FD-8D0B-D0910F7EAD7A}" type="datetimeFigureOut">
              <a:rPr lang="de-DE" altLang="de-DE"/>
              <a:pPr>
                <a:defRPr/>
              </a:pPr>
              <a:t>31.03.2022</a:t>
            </a:fld>
            <a:endParaRPr lang="de-DE" altLang="de-DE"/>
          </a:p>
        </p:txBody>
      </p:sp>
      <p:sp>
        <p:nvSpPr>
          <p:cNvPr id="4" name="Fußzeilenplatzhalter 3"/>
          <p:cNvSpPr>
            <a:spLocks noGrp="1"/>
          </p:cNvSpPr>
          <p:nvPr>
            <p:ph type="ftr" sz="quarter" idx="2"/>
          </p:nvPr>
        </p:nvSpPr>
        <p:spPr bwMode="auto">
          <a:xfrm>
            <a:off x="0" y="9429750"/>
            <a:ext cx="2944813" cy="496888"/>
          </a:xfrm>
          <a:prstGeom prst="rect">
            <a:avLst/>
          </a:prstGeom>
          <a:noFill/>
          <a:ln>
            <a:noFill/>
          </a:ln>
        </p:spPr>
        <p:txBody>
          <a:bodyPr vert="horz" wrap="square" lIns="91434" tIns="45717" rIns="91434" bIns="45717" numCol="1" anchor="b" anchorCtr="0" compatLnSpc="1">
            <a:prstTxWarp prst="textNoShape">
              <a:avLst/>
            </a:prstTxWarp>
          </a:bodyPr>
          <a:lstStyle>
            <a:lvl1pPr defTabSz="914867" eaLnBrk="1" hangingPunct="1">
              <a:defRPr sz="1200">
                <a:effectLst/>
                <a:latin typeface="Times New Roman" pitchFamily="18" charset="0"/>
              </a:defRPr>
            </a:lvl1pPr>
          </a:lstStyle>
          <a:p>
            <a:pPr>
              <a:defRPr/>
            </a:pPr>
            <a:endParaRPr lang="de-DE" altLang="de-DE"/>
          </a:p>
        </p:txBody>
      </p:sp>
      <p:sp>
        <p:nvSpPr>
          <p:cNvPr id="5" name="Foliennummernplatzhalter 4"/>
          <p:cNvSpPr>
            <a:spLocks noGrp="1"/>
          </p:cNvSpPr>
          <p:nvPr>
            <p:ph type="sldNum" sz="quarter" idx="3"/>
          </p:nvPr>
        </p:nvSpPr>
        <p:spPr bwMode="auto">
          <a:xfrm>
            <a:off x="3851275" y="9429750"/>
            <a:ext cx="2944813" cy="496888"/>
          </a:xfrm>
          <a:prstGeom prst="rect">
            <a:avLst/>
          </a:prstGeom>
          <a:noFill/>
          <a:ln>
            <a:noFill/>
          </a:ln>
        </p:spPr>
        <p:txBody>
          <a:bodyPr vert="horz" wrap="square" lIns="91434" tIns="45717" rIns="91434" bIns="45717" numCol="1" anchor="b" anchorCtr="0" compatLnSpc="1">
            <a:prstTxWarp prst="textNoShape">
              <a:avLst/>
            </a:prstTxWarp>
          </a:bodyPr>
          <a:lstStyle>
            <a:lvl1pPr algn="r" eaLnBrk="1" hangingPunct="1">
              <a:defRPr sz="1200"/>
            </a:lvl1pPr>
          </a:lstStyle>
          <a:p>
            <a:fld id="{255BE1D5-600B-4B6A-9568-2930ED66A33B}" type="slidenum">
              <a:rPr lang="de-DE" altLang="de-DE"/>
              <a:pPr/>
              <a:t>‹Nr.›</a:t>
            </a:fld>
            <a:endParaRPr lang="de-DE" altLang="de-DE"/>
          </a:p>
        </p:txBody>
      </p:sp>
    </p:spTree>
    <p:extLst>
      <p:ext uri="{BB962C8B-B14F-4D97-AF65-F5344CB8AC3E}">
        <p14:creationId xmlns:p14="http://schemas.microsoft.com/office/powerpoint/2010/main" val="41523793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4994" name="Rectangle 2"/>
          <p:cNvSpPr>
            <a:spLocks noGrp="1" noChangeArrowheads="1"/>
          </p:cNvSpPr>
          <p:nvPr>
            <p:ph type="hdr" sz="quarter"/>
          </p:nvPr>
        </p:nvSpPr>
        <p:spPr bwMode="auto">
          <a:xfrm>
            <a:off x="0" y="0"/>
            <a:ext cx="2944813" cy="496888"/>
          </a:xfrm>
          <a:prstGeom prst="rect">
            <a:avLst/>
          </a:prstGeom>
          <a:noFill/>
          <a:ln>
            <a:noFill/>
          </a:ln>
        </p:spPr>
        <p:txBody>
          <a:bodyPr vert="horz" wrap="square" lIns="91434" tIns="45717" rIns="91434" bIns="45717" numCol="1" anchor="t" anchorCtr="0" compatLnSpc="1">
            <a:prstTxWarp prst="textNoShape">
              <a:avLst/>
            </a:prstTxWarp>
          </a:bodyPr>
          <a:lstStyle>
            <a:lvl1pPr defTabSz="914867" eaLnBrk="1" hangingPunct="1">
              <a:defRPr sz="1200">
                <a:effectLst/>
                <a:latin typeface="Times New Roman" pitchFamily="18" charset="0"/>
              </a:defRPr>
            </a:lvl1pPr>
          </a:lstStyle>
          <a:p>
            <a:pPr>
              <a:defRPr/>
            </a:pPr>
            <a:endParaRPr lang="de-DE" altLang="de-DE"/>
          </a:p>
        </p:txBody>
      </p:sp>
      <p:sp>
        <p:nvSpPr>
          <p:cNvPr id="84995" name="Rectangle 3"/>
          <p:cNvSpPr>
            <a:spLocks noGrp="1" noChangeArrowheads="1"/>
          </p:cNvSpPr>
          <p:nvPr>
            <p:ph type="dt" idx="1"/>
          </p:nvPr>
        </p:nvSpPr>
        <p:spPr bwMode="auto">
          <a:xfrm>
            <a:off x="3852863" y="0"/>
            <a:ext cx="2944812" cy="496888"/>
          </a:xfrm>
          <a:prstGeom prst="rect">
            <a:avLst/>
          </a:prstGeom>
          <a:noFill/>
          <a:ln>
            <a:noFill/>
          </a:ln>
        </p:spPr>
        <p:txBody>
          <a:bodyPr vert="horz" wrap="square" lIns="91434" tIns="45717" rIns="91434" bIns="45717" numCol="1" anchor="t" anchorCtr="0" compatLnSpc="1">
            <a:prstTxWarp prst="textNoShape">
              <a:avLst/>
            </a:prstTxWarp>
          </a:bodyPr>
          <a:lstStyle>
            <a:lvl1pPr algn="r" defTabSz="914867" eaLnBrk="1" hangingPunct="1">
              <a:defRPr sz="1200">
                <a:effectLst/>
                <a:latin typeface="Times New Roman" pitchFamily="18" charset="0"/>
              </a:defRPr>
            </a:lvl1pPr>
          </a:lstStyle>
          <a:p>
            <a:pPr>
              <a:defRPr/>
            </a:pPr>
            <a:endParaRPr lang="de-DE" altLang="de-DE"/>
          </a:p>
        </p:txBody>
      </p:sp>
      <p:sp>
        <p:nvSpPr>
          <p:cNvPr id="5124" name="Rectangle 4"/>
          <p:cNvSpPr>
            <a:spLocks noGrp="1" noRot="1" noChangeAspect="1" noChangeArrowheads="1" noTextEdit="1"/>
          </p:cNvSpPr>
          <p:nvPr>
            <p:ph type="sldImg" idx="2"/>
          </p:nvPr>
        </p:nvSpPr>
        <p:spPr bwMode="auto">
          <a:xfrm>
            <a:off x="917575" y="744538"/>
            <a:ext cx="4964113"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7" name="Rectangle 5"/>
          <p:cNvSpPr>
            <a:spLocks noGrp="1" noChangeArrowheads="1"/>
          </p:cNvSpPr>
          <p:nvPr>
            <p:ph type="body" sz="quarter" idx="3"/>
          </p:nvPr>
        </p:nvSpPr>
        <p:spPr bwMode="auto">
          <a:xfrm>
            <a:off x="906463" y="4718050"/>
            <a:ext cx="4984750" cy="4465638"/>
          </a:xfrm>
          <a:prstGeom prst="rect">
            <a:avLst/>
          </a:prstGeom>
          <a:noFill/>
          <a:ln>
            <a:noFill/>
          </a:ln>
        </p:spPr>
        <p:txBody>
          <a:bodyPr vert="horz" wrap="square" lIns="91434" tIns="45717" rIns="91434" bIns="45717" numCol="1" anchor="t" anchorCtr="0" compatLnSpc="1">
            <a:prstTxWarp prst="textNoShape">
              <a:avLst/>
            </a:prstTxWarp>
          </a:bodyPr>
          <a:lstStyle/>
          <a:p>
            <a:pPr lvl="0"/>
            <a:r>
              <a:rPr lang="de-DE" noProof="0"/>
              <a:t>Klicken Sie, um die Formate des Vorlagentextes zu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84998" name="Rectangle 6"/>
          <p:cNvSpPr>
            <a:spLocks noGrp="1" noChangeArrowheads="1"/>
          </p:cNvSpPr>
          <p:nvPr>
            <p:ph type="ftr" sz="quarter" idx="4"/>
          </p:nvPr>
        </p:nvSpPr>
        <p:spPr bwMode="auto">
          <a:xfrm>
            <a:off x="0" y="9431338"/>
            <a:ext cx="2944813" cy="496887"/>
          </a:xfrm>
          <a:prstGeom prst="rect">
            <a:avLst/>
          </a:prstGeom>
          <a:noFill/>
          <a:ln>
            <a:noFill/>
          </a:ln>
        </p:spPr>
        <p:txBody>
          <a:bodyPr vert="horz" wrap="square" lIns="91434" tIns="45717" rIns="91434" bIns="45717" numCol="1" anchor="b" anchorCtr="0" compatLnSpc="1">
            <a:prstTxWarp prst="textNoShape">
              <a:avLst/>
            </a:prstTxWarp>
          </a:bodyPr>
          <a:lstStyle>
            <a:lvl1pPr defTabSz="914867" eaLnBrk="1" hangingPunct="1">
              <a:defRPr sz="1200">
                <a:effectLst/>
                <a:latin typeface="Times New Roman" pitchFamily="18" charset="0"/>
              </a:defRPr>
            </a:lvl1pPr>
          </a:lstStyle>
          <a:p>
            <a:pPr>
              <a:defRPr/>
            </a:pPr>
            <a:endParaRPr lang="de-DE" altLang="de-DE"/>
          </a:p>
        </p:txBody>
      </p:sp>
      <p:sp>
        <p:nvSpPr>
          <p:cNvPr id="84999" name="Rectangle 7"/>
          <p:cNvSpPr>
            <a:spLocks noGrp="1" noChangeArrowheads="1"/>
          </p:cNvSpPr>
          <p:nvPr>
            <p:ph type="sldNum" sz="quarter" idx="5"/>
          </p:nvPr>
        </p:nvSpPr>
        <p:spPr bwMode="auto">
          <a:xfrm>
            <a:off x="3852863" y="9431338"/>
            <a:ext cx="2944812" cy="496887"/>
          </a:xfrm>
          <a:prstGeom prst="rect">
            <a:avLst/>
          </a:prstGeom>
          <a:noFill/>
          <a:ln>
            <a:noFill/>
          </a:ln>
        </p:spPr>
        <p:txBody>
          <a:bodyPr vert="horz" wrap="square" lIns="91434" tIns="45717" rIns="91434" bIns="45717" numCol="1" anchor="b" anchorCtr="0" compatLnSpc="1">
            <a:prstTxWarp prst="textNoShape">
              <a:avLst/>
            </a:prstTxWarp>
          </a:bodyPr>
          <a:lstStyle>
            <a:lvl1pPr algn="r" eaLnBrk="1" hangingPunct="1">
              <a:defRPr sz="1200"/>
            </a:lvl1pPr>
          </a:lstStyle>
          <a:p>
            <a:fld id="{514B84E2-2C2A-4B50-9BE3-CC3AE961A331}" type="slidenum">
              <a:rPr lang="de-DE" altLang="de-DE"/>
              <a:pPr/>
              <a:t>‹Nr.›</a:t>
            </a:fld>
            <a:endParaRPr lang="de-DE" altLang="de-DE"/>
          </a:p>
        </p:txBody>
      </p:sp>
    </p:spTree>
    <p:extLst>
      <p:ext uri="{BB962C8B-B14F-4D97-AF65-F5344CB8AC3E}">
        <p14:creationId xmlns:p14="http://schemas.microsoft.com/office/powerpoint/2010/main" val="17031311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txBox="1">
            <a:spLocks noGrp="1" noChangeArrowheads="1"/>
          </p:cNvSpPr>
          <p:nvPr/>
        </p:nvSpPr>
        <p:spPr bwMode="auto">
          <a:xfrm>
            <a:off x="3852863" y="9431338"/>
            <a:ext cx="294481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4" tIns="45717" rIns="91434" bIns="45717" anchor="b"/>
          <a:lstStyle>
            <a:lvl1pPr>
              <a:defRPr sz="2000">
                <a:solidFill>
                  <a:schemeClr val="tx1"/>
                </a:solidFill>
                <a:latin typeface="Times New Roman" panose="02020603050405020304" pitchFamily="18" charset="0"/>
              </a:defRPr>
            </a:lvl1pPr>
            <a:lvl2pPr marL="742950" indent="-285750">
              <a:defRPr sz="2000">
                <a:solidFill>
                  <a:schemeClr val="tx1"/>
                </a:solidFill>
                <a:latin typeface="Times New Roman" panose="02020603050405020304" pitchFamily="18" charset="0"/>
              </a:defRPr>
            </a:lvl2pPr>
            <a:lvl3pPr marL="1143000" indent="-228600">
              <a:defRPr sz="2000">
                <a:solidFill>
                  <a:schemeClr val="tx1"/>
                </a:solidFill>
                <a:latin typeface="Times New Roman" panose="02020603050405020304" pitchFamily="18" charset="0"/>
              </a:defRPr>
            </a:lvl3pPr>
            <a:lvl4pPr marL="1600200" indent="-228600">
              <a:defRPr sz="2000">
                <a:solidFill>
                  <a:schemeClr val="tx1"/>
                </a:solidFill>
                <a:latin typeface="Times New Roman" panose="02020603050405020304" pitchFamily="18" charset="0"/>
              </a:defRPr>
            </a:lvl4pPr>
            <a:lvl5pPr marL="2057400" indent="-22860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algn="r" eaLnBrk="1" hangingPunct="1"/>
            <a:fld id="{E9A2B389-8FAD-47A7-9C9C-BDE7AF5E8EEE}" type="slidenum">
              <a:rPr lang="de-DE" altLang="de-DE" sz="1200"/>
              <a:pPr algn="r" eaLnBrk="1" hangingPunct="1"/>
              <a:t>1</a:t>
            </a:fld>
            <a:endParaRPr lang="de-DE" altLang="de-DE" sz="1200"/>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altLang="de-DE" smtClean="0"/>
          </a:p>
        </p:txBody>
      </p:sp>
    </p:spTree>
    <p:extLst>
      <p:ext uri="{BB962C8B-B14F-4D97-AF65-F5344CB8AC3E}">
        <p14:creationId xmlns:p14="http://schemas.microsoft.com/office/powerpoint/2010/main" val="20372606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p:cNvSpPr txBox="1">
            <a:spLocks noGrp="1" noChangeArrowheads="1"/>
          </p:cNvSpPr>
          <p:nvPr/>
        </p:nvSpPr>
        <p:spPr bwMode="auto">
          <a:xfrm>
            <a:off x="3852863" y="9431338"/>
            <a:ext cx="294481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4" tIns="45717" rIns="91434" bIns="45717" anchor="b"/>
          <a:lstStyle>
            <a:lvl1pPr>
              <a:defRPr sz="2000">
                <a:solidFill>
                  <a:schemeClr val="tx1"/>
                </a:solidFill>
                <a:latin typeface="Times New Roman" panose="02020603050405020304" pitchFamily="18" charset="0"/>
              </a:defRPr>
            </a:lvl1pPr>
            <a:lvl2pPr marL="742950" indent="-285750">
              <a:defRPr sz="2000">
                <a:solidFill>
                  <a:schemeClr val="tx1"/>
                </a:solidFill>
                <a:latin typeface="Times New Roman" panose="02020603050405020304" pitchFamily="18" charset="0"/>
              </a:defRPr>
            </a:lvl2pPr>
            <a:lvl3pPr marL="1143000" indent="-228600">
              <a:defRPr sz="2000">
                <a:solidFill>
                  <a:schemeClr val="tx1"/>
                </a:solidFill>
                <a:latin typeface="Times New Roman" panose="02020603050405020304" pitchFamily="18" charset="0"/>
              </a:defRPr>
            </a:lvl3pPr>
            <a:lvl4pPr marL="1600200" indent="-228600">
              <a:defRPr sz="2000">
                <a:solidFill>
                  <a:schemeClr val="tx1"/>
                </a:solidFill>
                <a:latin typeface="Times New Roman" panose="02020603050405020304" pitchFamily="18" charset="0"/>
              </a:defRPr>
            </a:lvl4pPr>
            <a:lvl5pPr marL="2057400" indent="-22860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algn="r" eaLnBrk="1" hangingPunct="1"/>
            <a:fld id="{79EA129A-D76E-45B4-8F03-6608C97CDF50}" type="slidenum">
              <a:rPr lang="de-DE" altLang="de-DE" sz="1200"/>
              <a:pPr algn="r" eaLnBrk="1" hangingPunct="1"/>
              <a:t>17</a:t>
            </a:fld>
            <a:endParaRPr lang="de-DE" altLang="de-DE" sz="1200"/>
          </a:p>
        </p:txBody>
      </p:sp>
      <p:sp>
        <p:nvSpPr>
          <p:cNvPr id="138243" name="Rectangle 2"/>
          <p:cNvSpPr>
            <a:spLocks noGrp="1" noRot="1" noChangeAspect="1" noChangeArrowheads="1" noTextEdit="1"/>
          </p:cNvSpPr>
          <p:nvPr>
            <p:ph type="sldImg"/>
          </p:nvPr>
        </p:nvSpPr>
        <p:spPr>
          <a:ln/>
        </p:spPr>
      </p:sp>
      <p:sp>
        <p:nvSpPr>
          <p:cNvPr id="13824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altLang="de-DE" smtClean="0"/>
          </a:p>
        </p:txBody>
      </p:sp>
    </p:spTree>
    <p:extLst>
      <p:ext uri="{BB962C8B-B14F-4D97-AF65-F5344CB8AC3E}">
        <p14:creationId xmlns:p14="http://schemas.microsoft.com/office/powerpoint/2010/main" val="36433591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p:cNvSpPr txBox="1">
            <a:spLocks noGrp="1" noChangeArrowheads="1"/>
          </p:cNvSpPr>
          <p:nvPr/>
        </p:nvSpPr>
        <p:spPr bwMode="auto">
          <a:xfrm>
            <a:off x="3852863" y="9431338"/>
            <a:ext cx="294481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4" tIns="45717" rIns="91434" bIns="45717" anchor="b"/>
          <a:lstStyle>
            <a:lvl1pPr>
              <a:defRPr sz="2000">
                <a:solidFill>
                  <a:schemeClr val="tx1"/>
                </a:solidFill>
                <a:latin typeface="Times New Roman" panose="02020603050405020304" pitchFamily="18" charset="0"/>
              </a:defRPr>
            </a:lvl1pPr>
            <a:lvl2pPr marL="742950" indent="-285750">
              <a:defRPr sz="2000">
                <a:solidFill>
                  <a:schemeClr val="tx1"/>
                </a:solidFill>
                <a:latin typeface="Times New Roman" panose="02020603050405020304" pitchFamily="18" charset="0"/>
              </a:defRPr>
            </a:lvl2pPr>
            <a:lvl3pPr marL="1143000" indent="-228600">
              <a:defRPr sz="2000">
                <a:solidFill>
                  <a:schemeClr val="tx1"/>
                </a:solidFill>
                <a:latin typeface="Times New Roman" panose="02020603050405020304" pitchFamily="18" charset="0"/>
              </a:defRPr>
            </a:lvl3pPr>
            <a:lvl4pPr marL="1600200" indent="-228600">
              <a:defRPr sz="2000">
                <a:solidFill>
                  <a:schemeClr val="tx1"/>
                </a:solidFill>
                <a:latin typeface="Times New Roman" panose="02020603050405020304" pitchFamily="18" charset="0"/>
              </a:defRPr>
            </a:lvl4pPr>
            <a:lvl5pPr marL="2057400" indent="-22860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algn="r" eaLnBrk="1" hangingPunct="1"/>
            <a:fld id="{5410C6EB-4F8F-4405-A996-4C02F247A716}" type="slidenum">
              <a:rPr lang="de-DE" altLang="de-DE" sz="1200"/>
              <a:pPr algn="r" eaLnBrk="1" hangingPunct="1"/>
              <a:t>18</a:t>
            </a:fld>
            <a:endParaRPr lang="de-DE" altLang="de-DE" sz="1200"/>
          </a:p>
        </p:txBody>
      </p:sp>
      <p:sp>
        <p:nvSpPr>
          <p:cNvPr id="140291" name="Rectangle 2"/>
          <p:cNvSpPr>
            <a:spLocks noGrp="1" noRot="1" noChangeAspect="1" noChangeArrowheads="1" noTextEdit="1"/>
          </p:cNvSpPr>
          <p:nvPr>
            <p:ph type="sldImg"/>
          </p:nvPr>
        </p:nvSpPr>
        <p:spPr>
          <a:ln/>
        </p:spPr>
      </p:sp>
      <p:sp>
        <p:nvSpPr>
          <p:cNvPr id="14029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altLang="de-DE" smtClean="0"/>
          </a:p>
        </p:txBody>
      </p:sp>
    </p:spTree>
    <p:extLst>
      <p:ext uri="{BB962C8B-B14F-4D97-AF65-F5344CB8AC3E}">
        <p14:creationId xmlns:p14="http://schemas.microsoft.com/office/powerpoint/2010/main" val="33572097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txBox="1">
            <a:spLocks noGrp="1" noChangeArrowheads="1"/>
          </p:cNvSpPr>
          <p:nvPr/>
        </p:nvSpPr>
        <p:spPr bwMode="auto">
          <a:xfrm>
            <a:off x="3852863" y="9431338"/>
            <a:ext cx="294481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4" tIns="45717" rIns="91434" bIns="45717" anchor="b"/>
          <a:lstStyle>
            <a:lvl1pPr>
              <a:defRPr sz="2000">
                <a:solidFill>
                  <a:schemeClr val="tx1"/>
                </a:solidFill>
                <a:latin typeface="Times New Roman" panose="02020603050405020304" pitchFamily="18" charset="0"/>
              </a:defRPr>
            </a:lvl1pPr>
            <a:lvl2pPr marL="742950" indent="-285750">
              <a:defRPr sz="2000">
                <a:solidFill>
                  <a:schemeClr val="tx1"/>
                </a:solidFill>
                <a:latin typeface="Times New Roman" panose="02020603050405020304" pitchFamily="18" charset="0"/>
              </a:defRPr>
            </a:lvl2pPr>
            <a:lvl3pPr marL="1143000" indent="-228600">
              <a:defRPr sz="2000">
                <a:solidFill>
                  <a:schemeClr val="tx1"/>
                </a:solidFill>
                <a:latin typeface="Times New Roman" panose="02020603050405020304" pitchFamily="18" charset="0"/>
              </a:defRPr>
            </a:lvl3pPr>
            <a:lvl4pPr marL="1600200" indent="-228600">
              <a:defRPr sz="2000">
                <a:solidFill>
                  <a:schemeClr val="tx1"/>
                </a:solidFill>
                <a:latin typeface="Times New Roman" panose="02020603050405020304" pitchFamily="18" charset="0"/>
              </a:defRPr>
            </a:lvl4pPr>
            <a:lvl5pPr marL="2057400" indent="-22860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algn="r" eaLnBrk="1" hangingPunct="1"/>
            <a:fld id="{A4468332-532B-417D-A374-96C541008AB3}" type="slidenum">
              <a:rPr lang="de-DE" altLang="de-DE" sz="1200"/>
              <a:pPr algn="r" eaLnBrk="1" hangingPunct="1"/>
              <a:t>19</a:t>
            </a:fld>
            <a:endParaRPr lang="de-DE" altLang="de-DE" sz="1200"/>
          </a:p>
        </p:txBody>
      </p:sp>
      <p:sp>
        <p:nvSpPr>
          <p:cNvPr id="142339" name="Rectangle 2"/>
          <p:cNvSpPr>
            <a:spLocks noGrp="1" noRot="1" noChangeAspect="1" noChangeArrowheads="1" noTextEdit="1"/>
          </p:cNvSpPr>
          <p:nvPr>
            <p:ph type="sldImg"/>
          </p:nvPr>
        </p:nvSpPr>
        <p:spPr>
          <a:ln/>
        </p:spPr>
      </p:sp>
      <p:sp>
        <p:nvSpPr>
          <p:cNvPr id="142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altLang="de-DE" smtClean="0"/>
          </a:p>
        </p:txBody>
      </p:sp>
    </p:spTree>
    <p:extLst>
      <p:ext uri="{BB962C8B-B14F-4D97-AF65-F5344CB8AC3E}">
        <p14:creationId xmlns:p14="http://schemas.microsoft.com/office/powerpoint/2010/main" val="21898154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txBox="1">
            <a:spLocks noGrp="1" noChangeArrowheads="1"/>
          </p:cNvSpPr>
          <p:nvPr/>
        </p:nvSpPr>
        <p:spPr bwMode="auto">
          <a:xfrm>
            <a:off x="3852863" y="9431338"/>
            <a:ext cx="294481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4" tIns="45717" rIns="91434" bIns="45717" anchor="b"/>
          <a:lstStyle>
            <a:lvl1pPr>
              <a:defRPr sz="2000">
                <a:solidFill>
                  <a:schemeClr val="tx1"/>
                </a:solidFill>
                <a:latin typeface="Times New Roman" panose="02020603050405020304" pitchFamily="18" charset="0"/>
              </a:defRPr>
            </a:lvl1pPr>
            <a:lvl2pPr marL="742950" indent="-285750">
              <a:defRPr sz="2000">
                <a:solidFill>
                  <a:schemeClr val="tx1"/>
                </a:solidFill>
                <a:latin typeface="Times New Roman" panose="02020603050405020304" pitchFamily="18" charset="0"/>
              </a:defRPr>
            </a:lvl2pPr>
            <a:lvl3pPr marL="1143000" indent="-228600">
              <a:defRPr sz="2000">
                <a:solidFill>
                  <a:schemeClr val="tx1"/>
                </a:solidFill>
                <a:latin typeface="Times New Roman" panose="02020603050405020304" pitchFamily="18" charset="0"/>
              </a:defRPr>
            </a:lvl3pPr>
            <a:lvl4pPr marL="1600200" indent="-228600">
              <a:defRPr sz="2000">
                <a:solidFill>
                  <a:schemeClr val="tx1"/>
                </a:solidFill>
                <a:latin typeface="Times New Roman" panose="02020603050405020304" pitchFamily="18" charset="0"/>
              </a:defRPr>
            </a:lvl4pPr>
            <a:lvl5pPr marL="2057400" indent="-22860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algn="r" eaLnBrk="1" hangingPunct="1"/>
            <a:fld id="{404DFD7C-EC69-4ABA-9E88-A2380C267C3B}" type="slidenum">
              <a:rPr lang="de-DE" altLang="de-DE" sz="1200"/>
              <a:pPr algn="r" eaLnBrk="1" hangingPunct="1"/>
              <a:t>20</a:t>
            </a:fld>
            <a:endParaRPr lang="de-DE" altLang="de-DE" sz="1200"/>
          </a:p>
        </p:txBody>
      </p:sp>
      <p:sp>
        <p:nvSpPr>
          <p:cNvPr id="144387" name="Rectangle 2"/>
          <p:cNvSpPr>
            <a:spLocks noGrp="1" noRot="1" noChangeAspect="1" noChangeArrowheads="1" noTextEdit="1"/>
          </p:cNvSpPr>
          <p:nvPr>
            <p:ph type="sldImg"/>
          </p:nvPr>
        </p:nvSpPr>
        <p:spPr>
          <a:ln/>
        </p:spPr>
      </p:sp>
      <p:sp>
        <p:nvSpPr>
          <p:cNvPr id="14438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altLang="de-DE" smtClean="0"/>
          </a:p>
        </p:txBody>
      </p:sp>
    </p:spTree>
    <p:extLst>
      <p:ext uri="{BB962C8B-B14F-4D97-AF65-F5344CB8AC3E}">
        <p14:creationId xmlns:p14="http://schemas.microsoft.com/office/powerpoint/2010/main" val="3435961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7"/>
          <p:cNvSpPr txBox="1">
            <a:spLocks noGrp="1" noChangeArrowheads="1"/>
          </p:cNvSpPr>
          <p:nvPr/>
        </p:nvSpPr>
        <p:spPr bwMode="auto">
          <a:xfrm>
            <a:off x="3852863" y="9431338"/>
            <a:ext cx="294481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4" tIns="45717" rIns="91434" bIns="45717" anchor="b"/>
          <a:lstStyle>
            <a:lvl1pPr>
              <a:defRPr sz="2000">
                <a:solidFill>
                  <a:schemeClr val="tx1"/>
                </a:solidFill>
                <a:latin typeface="Times New Roman" panose="02020603050405020304" pitchFamily="18" charset="0"/>
              </a:defRPr>
            </a:lvl1pPr>
            <a:lvl2pPr marL="742950" indent="-285750">
              <a:defRPr sz="2000">
                <a:solidFill>
                  <a:schemeClr val="tx1"/>
                </a:solidFill>
                <a:latin typeface="Times New Roman" panose="02020603050405020304" pitchFamily="18" charset="0"/>
              </a:defRPr>
            </a:lvl2pPr>
            <a:lvl3pPr marL="1143000" indent="-228600">
              <a:defRPr sz="2000">
                <a:solidFill>
                  <a:schemeClr val="tx1"/>
                </a:solidFill>
                <a:latin typeface="Times New Roman" panose="02020603050405020304" pitchFamily="18" charset="0"/>
              </a:defRPr>
            </a:lvl3pPr>
            <a:lvl4pPr marL="1600200" indent="-228600">
              <a:defRPr sz="2000">
                <a:solidFill>
                  <a:schemeClr val="tx1"/>
                </a:solidFill>
                <a:latin typeface="Times New Roman" panose="02020603050405020304" pitchFamily="18" charset="0"/>
              </a:defRPr>
            </a:lvl4pPr>
            <a:lvl5pPr marL="2057400" indent="-22860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algn="r" eaLnBrk="1" hangingPunct="1"/>
            <a:fld id="{82508455-5FFA-4E3D-9AD4-B89D3F54E66E}" type="slidenum">
              <a:rPr lang="de-DE" altLang="de-DE" sz="1200"/>
              <a:pPr algn="r" eaLnBrk="1" hangingPunct="1"/>
              <a:t>21</a:t>
            </a:fld>
            <a:endParaRPr lang="de-DE" altLang="de-DE" sz="1200"/>
          </a:p>
        </p:txBody>
      </p:sp>
      <p:sp>
        <p:nvSpPr>
          <p:cNvPr id="146435" name="Rectangle 2"/>
          <p:cNvSpPr>
            <a:spLocks noGrp="1" noRot="1" noChangeAspect="1" noChangeArrowheads="1" noTextEdit="1"/>
          </p:cNvSpPr>
          <p:nvPr>
            <p:ph type="sldImg"/>
          </p:nvPr>
        </p:nvSpPr>
        <p:spPr>
          <a:ln/>
        </p:spPr>
      </p:sp>
      <p:sp>
        <p:nvSpPr>
          <p:cNvPr id="14643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altLang="de-DE" smtClean="0"/>
          </a:p>
        </p:txBody>
      </p:sp>
    </p:spTree>
    <p:extLst>
      <p:ext uri="{BB962C8B-B14F-4D97-AF65-F5344CB8AC3E}">
        <p14:creationId xmlns:p14="http://schemas.microsoft.com/office/powerpoint/2010/main" val="9201836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7"/>
          <p:cNvSpPr txBox="1">
            <a:spLocks noGrp="1" noChangeArrowheads="1"/>
          </p:cNvSpPr>
          <p:nvPr/>
        </p:nvSpPr>
        <p:spPr bwMode="auto">
          <a:xfrm>
            <a:off x="3852863" y="9431338"/>
            <a:ext cx="294481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4" tIns="45717" rIns="91434" bIns="45717" anchor="b"/>
          <a:lstStyle>
            <a:lvl1pPr>
              <a:defRPr sz="2000">
                <a:solidFill>
                  <a:schemeClr val="tx1"/>
                </a:solidFill>
                <a:latin typeface="Times New Roman" panose="02020603050405020304" pitchFamily="18" charset="0"/>
              </a:defRPr>
            </a:lvl1pPr>
            <a:lvl2pPr marL="742950" indent="-285750">
              <a:defRPr sz="2000">
                <a:solidFill>
                  <a:schemeClr val="tx1"/>
                </a:solidFill>
                <a:latin typeface="Times New Roman" panose="02020603050405020304" pitchFamily="18" charset="0"/>
              </a:defRPr>
            </a:lvl2pPr>
            <a:lvl3pPr marL="1143000" indent="-228600">
              <a:defRPr sz="2000">
                <a:solidFill>
                  <a:schemeClr val="tx1"/>
                </a:solidFill>
                <a:latin typeface="Times New Roman" panose="02020603050405020304" pitchFamily="18" charset="0"/>
              </a:defRPr>
            </a:lvl3pPr>
            <a:lvl4pPr marL="1600200" indent="-228600">
              <a:defRPr sz="2000">
                <a:solidFill>
                  <a:schemeClr val="tx1"/>
                </a:solidFill>
                <a:latin typeface="Times New Roman" panose="02020603050405020304" pitchFamily="18" charset="0"/>
              </a:defRPr>
            </a:lvl4pPr>
            <a:lvl5pPr marL="2057400" indent="-22860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algn="r" eaLnBrk="1" hangingPunct="1"/>
            <a:fld id="{A3AD0D2E-EBF4-4D91-ACB4-3DC4A58EBF1E}" type="slidenum">
              <a:rPr lang="de-DE" altLang="de-DE" sz="1200"/>
              <a:pPr algn="r" eaLnBrk="1" hangingPunct="1"/>
              <a:t>22</a:t>
            </a:fld>
            <a:endParaRPr lang="de-DE" altLang="de-DE" sz="1200"/>
          </a:p>
        </p:txBody>
      </p:sp>
      <p:sp>
        <p:nvSpPr>
          <p:cNvPr id="148483" name="Rectangle 2"/>
          <p:cNvSpPr>
            <a:spLocks noGrp="1" noRot="1" noChangeAspect="1" noChangeArrowheads="1" noTextEdit="1"/>
          </p:cNvSpPr>
          <p:nvPr>
            <p:ph type="sldImg"/>
          </p:nvPr>
        </p:nvSpPr>
        <p:spPr>
          <a:ln/>
        </p:spPr>
      </p:sp>
      <p:sp>
        <p:nvSpPr>
          <p:cNvPr id="14848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altLang="de-DE" smtClean="0"/>
          </a:p>
        </p:txBody>
      </p:sp>
    </p:spTree>
    <p:extLst>
      <p:ext uri="{BB962C8B-B14F-4D97-AF65-F5344CB8AC3E}">
        <p14:creationId xmlns:p14="http://schemas.microsoft.com/office/powerpoint/2010/main" val="38612333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txBox="1">
            <a:spLocks noGrp="1" noChangeArrowheads="1"/>
          </p:cNvSpPr>
          <p:nvPr/>
        </p:nvSpPr>
        <p:spPr bwMode="auto">
          <a:xfrm>
            <a:off x="3852863" y="9431338"/>
            <a:ext cx="294481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4" tIns="45717" rIns="91434" bIns="45717" anchor="b"/>
          <a:lstStyle>
            <a:lvl1pPr>
              <a:defRPr sz="2000">
                <a:solidFill>
                  <a:schemeClr val="tx1"/>
                </a:solidFill>
                <a:latin typeface="Times New Roman" panose="02020603050405020304" pitchFamily="18" charset="0"/>
              </a:defRPr>
            </a:lvl1pPr>
            <a:lvl2pPr marL="742950" indent="-285750">
              <a:defRPr sz="2000">
                <a:solidFill>
                  <a:schemeClr val="tx1"/>
                </a:solidFill>
                <a:latin typeface="Times New Roman" panose="02020603050405020304" pitchFamily="18" charset="0"/>
              </a:defRPr>
            </a:lvl2pPr>
            <a:lvl3pPr marL="1143000" indent="-228600">
              <a:defRPr sz="2000">
                <a:solidFill>
                  <a:schemeClr val="tx1"/>
                </a:solidFill>
                <a:latin typeface="Times New Roman" panose="02020603050405020304" pitchFamily="18" charset="0"/>
              </a:defRPr>
            </a:lvl3pPr>
            <a:lvl4pPr marL="1600200" indent="-228600">
              <a:defRPr sz="2000">
                <a:solidFill>
                  <a:schemeClr val="tx1"/>
                </a:solidFill>
                <a:latin typeface="Times New Roman" panose="02020603050405020304" pitchFamily="18" charset="0"/>
              </a:defRPr>
            </a:lvl4pPr>
            <a:lvl5pPr marL="2057400" indent="-22860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algn="r" eaLnBrk="1" hangingPunct="1"/>
            <a:fld id="{978B27C2-97D9-45E3-AE4B-A78C6DDFC77A}" type="slidenum">
              <a:rPr lang="de-DE" altLang="de-DE" sz="1200"/>
              <a:pPr algn="r" eaLnBrk="1" hangingPunct="1"/>
              <a:t>23</a:t>
            </a:fld>
            <a:endParaRPr lang="de-DE" altLang="de-DE" sz="1200"/>
          </a:p>
        </p:txBody>
      </p:sp>
      <p:sp>
        <p:nvSpPr>
          <p:cNvPr id="150531" name="Rectangle 2"/>
          <p:cNvSpPr>
            <a:spLocks noGrp="1" noRot="1" noChangeAspect="1" noChangeArrowheads="1" noTextEdit="1"/>
          </p:cNvSpPr>
          <p:nvPr>
            <p:ph type="sldImg"/>
          </p:nvPr>
        </p:nvSpPr>
        <p:spPr>
          <a:ln/>
        </p:spPr>
      </p:sp>
      <p:sp>
        <p:nvSpPr>
          <p:cNvPr id="15053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altLang="de-DE" smtClean="0"/>
          </a:p>
        </p:txBody>
      </p:sp>
    </p:spTree>
    <p:extLst>
      <p:ext uri="{BB962C8B-B14F-4D97-AF65-F5344CB8AC3E}">
        <p14:creationId xmlns:p14="http://schemas.microsoft.com/office/powerpoint/2010/main" val="28199793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7"/>
          <p:cNvSpPr txBox="1">
            <a:spLocks noGrp="1" noChangeArrowheads="1"/>
          </p:cNvSpPr>
          <p:nvPr/>
        </p:nvSpPr>
        <p:spPr bwMode="auto">
          <a:xfrm>
            <a:off x="3852863" y="9431338"/>
            <a:ext cx="294481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4" tIns="45717" rIns="91434" bIns="45717" anchor="b"/>
          <a:lstStyle>
            <a:lvl1pPr>
              <a:defRPr sz="2000">
                <a:solidFill>
                  <a:schemeClr val="tx1"/>
                </a:solidFill>
                <a:latin typeface="Times New Roman" panose="02020603050405020304" pitchFamily="18" charset="0"/>
              </a:defRPr>
            </a:lvl1pPr>
            <a:lvl2pPr marL="742950" indent="-285750">
              <a:defRPr sz="2000">
                <a:solidFill>
                  <a:schemeClr val="tx1"/>
                </a:solidFill>
                <a:latin typeface="Times New Roman" panose="02020603050405020304" pitchFamily="18" charset="0"/>
              </a:defRPr>
            </a:lvl2pPr>
            <a:lvl3pPr marL="1143000" indent="-228600">
              <a:defRPr sz="2000">
                <a:solidFill>
                  <a:schemeClr val="tx1"/>
                </a:solidFill>
                <a:latin typeface="Times New Roman" panose="02020603050405020304" pitchFamily="18" charset="0"/>
              </a:defRPr>
            </a:lvl3pPr>
            <a:lvl4pPr marL="1600200" indent="-228600">
              <a:defRPr sz="2000">
                <a:solidFill>
                  <a:schemeClr val="tx1"/>
                </a:solidFill>
                <a:latin typeface="Times New Roman" panose="02020603050405020304" pitchFamily="18" charset="0"/>
              </a:defRPr>
            </a:lvl4pPr>
            <a:lvl5pPr marL="2057400" indent="-22860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algn="r" eaLnBrk="1" hangingPunct="1"/>
            <a:fld id="{069B2D93-3991-43B5-8C6D-AB5BF721CC0B}" type="slidenum">
              <a:rPr lang="de-DE" altLang="de-DE" sz="1200"/>
              <a:pPr algn="r" eaLnBrk="1" hangingPunct="1"/>
              <a:t>24</a:t>
            </a:fld>
            <a:endParaRPr lang="de-DE" altLang="de-DE" sz="1200"/>
          </a:p>
        </p:txBody>
      </p:sp>
      <p:sp>
        <p:nvSpPr>
          <p:cNvPr id="152579" name="Rectangle 2"/>
          <p:cNvSpPr>
            <a:spLocks noGrp="1" noRot="1" noChangeAspect="1" noChangeArrowheads="1" noTextEdit="1"/>
          </p:cNvSpPr>
          <p:nvPr>
            <p:ph type="sldImg"/>
          </p:nvPr>
        </p:nvSpPr>
        <p:spPr>
          <a:ln/>
        </p:spPr>
      </p:sp>
      <p:sp>
        <p:nvSpPr>
          <p:cNvPr id="15258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altLang="de-DE" smtClean="0"/>
          </a:p>
        </p:txBody>
      </p:sp>
    </p:spTree>
    <p:extLst>
      <p:ext uri="{BB962C8B-B14F-4D97-AF65-F5344CB8AC3E}">
        <p14:creationId xmlns:p14="http://schemas.microsoft.com/office/powerpoint/2010/main" val="738807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txBox="1">
            <a:spLocks noGrp="1" noChangeArrowheads="1"/>
          </p:cNvSpPr>
          <p:nvPr/>
        </p:nvSpPr>
        <p:spPr bwMode="auto">
          <a:xfrm>
            <a:off x="3852863" y="9431338"/>
            <a:ext cx="294481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4" tIns="45717" rIns="91434" bIns="45717" anchor="b"/>
          <a:lstStyle>
            <a:lvl1pPr>
              <a:defRPr sz="2000">
                <a:solidFill>
                  <a:schemeClr val="tx1"/>
                </a:solidFill>
                <a:latin typeface="Times New Roman" panose="02020603050405020304" pitchFamily="18" charset="0"/>
              </a:defRPr>
            </a:lvl1pPr>
            <a:lvl2pPr marL="742950" indent="-285750">
              <a:defRPr sz="2000">
                <a:solidFill>
                  <a:schemeClr val="tx1"/>
                </a:solidFill>
                <a:latin typeface="Times New Roman" panose="02020603050405020304" pitchFamily="18" charset="0"/>
              </a:defRPr>
            </a:lvl2pPr>
            <a:lvl3pPr marL="1143000" indent="-228600">
              <a:defRPr sz="2000">
                <a:solidFill>
                  <a:schemeClr val="tx1"/>
                </a:solidFill>
                <a:latin typeface="Times New Roman" panose="02020603050405020304" pitchFamily="18" charset="0"/>
              </a:defRPr>
            </a:lvl3pPr>
            <a:lvl4pPr marL="1600200" indent="-228600">
              <a:defRPr sz="2000">
                <a:solidFill>
                  <a:schemeClr val="tx1"/>
                </a:solidFill>
                <a:latin typeface="Times New Roman" panose="02020603050405020304" pitchFamily="18" charset="0"/>
              </a:defRPr>
            </a:lvl4pPr>
            <a:lvl5pPr marL="2057400" indent="-22860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algn="r" eaLnBrk="1" hangingPunct="1"/>
            <a:fld id="{749DD1BE-1C23-4E28-A3AC-A796CC9D78D6}" type="slidenum">
              <a:rPr lang="de-DE" altLang="de-DE" sz="1200"/>
              <a:pPr algn="r" eaLnBrk="1" hangingPunct="1"/>
              <a:t>3</a:t>
            </a:fld>
            <a:endParaRPr lang="de-DE" altLang="de-DE" sz="120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altLang="de-DE" smtClean="0"/>
          </a:p>
        </p:txBody>
      </p:sp>
    </p:spTree>
    <p:extLst>
      <p:ext uri="{BB962C8B-B14F-4D97-AF65-F5344CB8AC3E}">
        <p14:creationId xmlns:p14="http://schemas.microsoft.com/office/powerpoint/2010/main" val="28399238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txBox="1">
            <a:spLocks noGrp="1" noChangeArrowheads="1"/>
          </p:cNvSpPr>
          <p:nvPr/>
        </p:nvSpPr>
        <p:spPr bwMode="auto">
          <a:xfrm>
            <a:off x="3852863" y="9431338"/>
            <a:ext cx="294481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4" tIns="45717" rIns="91434" bIns="45717" anchor="b"/>
          <a:lstStyle>
            <a:lvl1pPr>
              <a:defRPr sz="2000">
                <a:solidFill>
                  <a:schemeClr val="tx1"/>
                </a:solidFill>
                <a:latin typeface="Times New Roman" panose="02020603050405020304" pitchFamily="18" charset="0"/>
              </a:defRPr>
            </a:lvl1pPr>
            <a:lvl2pPr marL="742950" indent="-285750">
              <a:defRPr sz="2000">
                <a:solidFill>
                  <a:schemeClr val="tx1"/>
                </a:solidFill>
                <a:latin typeface="Times New Roman" panose="02020603050405020304" pitchFamily="18" charset="0"/>
              </a:defRPr>
            </a:lvl2pPr>
            <a:lvl3pPr marL="1143000" indent="-228600">
              <a:defRPr sz="2000">
                <a:solidFill>
                  <a:schemeClr val="tx1"/>
                </a:solidFill>
                <a:latin typeface="Times New Roman" panose="02020603050405020304" pitchFamily="18" charset="0"/>
              </a:defRPr>
            </a:lvl3pPr>
            <a:lvl4pPr marL="1600200" indent="-228600">
              <a:defRPr sz="2000">
                <a:solidFill>
                  <a:schemeClr val="tx1"/>
                </a:solidFill>
                <a:latin typeface="Times New Roman" panose="02020603050405020304" pitchFamily="18" charset="0"/>
              </a:defRPr>
            </a:lvl4pPr>
            <a:lvl5pPr marL="2057400" indent="-22860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algn="r" eaLnBrk="1" hangingPunct="1"/>
            <a:fld id="{3E2C864A-F8AF-4E50-AA03-66F762D8FCF2}" type="slidenum">
              <a:rPr lang="de-DE" altLang="de-DE" sz="1200"/>
              <a:pPr algn="r" eaLnBrk="1" hangingPunct="1"/>
              <a:t>5</a:t>
            </a:fld>
            <a:endParaRPr lang="de-DE" altLang="de-DE" sz="1200"/>
          </a:p>
        </p:txBody>
      </p:sp>
      <p:sp>
        <p:nvSpPr>
          <p:cNvPr id="118787" name="Rectangle 2"/>
          <p:cNvSpPr>
            <a:spLocks noGrp="1" noRot="1" noChangeAspect="1" noChangeArrowheads="1" noTextEdit="1"/>
          </p:cNvSpPr>
          <p:nvPr>
            <p:ph type="sldImg"/>
          </p:nvPr>
        </p:nvSpPr>
        <p:spPr>
          <a:ln/>
        </p:spPr>
      </p:sp>
      <p:sp>
        <p:nvSpPr>
          <p:cNvPr id="11878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altLang="de-DE" smtClean="0"/>
          </a:p>
        </p:txBody>
      </p:sp>
    </p:spTree>
    <p:extLst>
      <p:ext uri="{BB962C8B-B14F-4D97-AF65-F5344CB8AC3E}">
        <p14:creationId xmlns:p14="http://schemas.microsoft.com/office/powerpoint/2010/main" val="12078948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txBox="1">
            <a:spLocks noGrp="1" noChangeArrowheads="1"/>
          </p:cNvSpPr>
          <p:nvPr/>
        </p:nvSpPr>
        <p:spPr bwMode="auto">
          <a:xfrm>
            <a:off x="3852863" y="9431338"/>
            <a:ext cx="294481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4" tIns="45717" rIns="91434" bIns="45717" anchor="b"/>
          <a:lstStyle>
            <a:lvl1pPr>
              <a:defRPr sz="2000">
                <a:solidFill>
                  <a:schemeClr val="tx1"/>
                </a:solidFill>
                <a:latin typeface="Times New Roman" panose="02020603050405020304" pitchFamily="18" charset="0"/>
              </a:defRPr>
            </a:lvl1pPr>
            <a:lvl2pPr marL="742950" indent="-285750">
              <a:defRPr sz="2000">
                <a:solidFill>
                  <a:schemeClr val="tx1"/>
                </a:solidFill>
                <a:latin typeface="Times New Roman" panose="02020603050405020304" pitchFamily="18" charset="0"/>
              </a:defRPr>
            </a:lvl2pPr>
            <a:lvl3pPr marL="1143000" indent="-228600">
              <a:defRPr sz="2000">
                <a:solidFill>
                  <a:schemeClr val="tx1"/>
                </a:solidFill>
                <a:latin typeface="Times New Roman" panose="02020603050405020304" pitchFamily="18" charset="0"/>
              </a:defRPr>
            </a:lvl3pPr>
            <a:lvl4pPr marL="1600200" indent="-228600">
              <a:defRPr sz="2000">
                <a:solidFill>
                  <a:schemeClr val="tx1"/>
                </a:solidFill>
                <a:latin typeface="Times New Roman" panose="02020603050405020304" pitchFamily="18" charset="0"/>
              </a:defRPr>
            </a:lvl4pPr>
            <a:lvl5pPr marL="2057400" indent="-22860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algn="r" eaLnBrk="1" hangingPunct="1"/>
            <a:fld id="{711B4843-4864-4624-8C42-F8F512EB87F6}" type="slidenum">
              <a:rPr lang="de-DE" altLang="de-DE" sz="1200"/>
              <a:pPr algn="r" eaLnBrk="1" hangingPunct="1"/>
              <a:t>6</a:t>
            </a:fld>
            <a:endParaRPr lang="de-DE" altLang="de-DE" sz="1200"/>
          </a:p>
        </p:txBody>
      </p:sp>
      <p:sp>
        <p:nvSpPr>
          <p:cNvPr id="120835" name="Rectangle 2"/>
          <p:cNvSpPr>
            <a:spLocks noGrp="1" noRot="1" noChangeAspect="1" noChangeArrowheads="1" noTextEdit="1"/>
          </p:cNvSpPr>
          <p:nvPr>
            <p:ph type="sldImg"/>
          </p:nvPr>
        </p:nvSpPr>
        <p:spPr>
          <a:ln/>
        </p:spPr>
      </p:sp>
      <p:sp>
        <p:nvSpPr>
          <p:cNvPr id="12083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altLang="de-DE" smtClean="0"/>
          </a:p>
        </p:txBody>
      </p:sp>
    </p:spTree>
    <p:extLst>
      <p:ext uri="{BB962C8B-B14F-4D97-AF65-F5344CB8AC3E}">
        <p14:creationId xmlns:p14="http://schemas.microsoft.com/office/powerpoint/2010/main" val="12401639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txBox="1">
            <a:spLocks noGrp="1" noChangeArrowheads="1"/>
          </p:cNvSpPr>
          <p:nvPr/>
        </p:nvSpPr>
        <p:spPr bwMode="auto">
          <a:xfrm>
            <a:off x="3852863" y="9431338"/>
            <a:ext cx="294481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4" tIns="45717" rIns="91434" bIns="45717" anchor="b"/>
          <a:lstStyle>
            <a:lvl1pPr>
              <a:defRPr sz="2000">
                <a:solidFill>
                  <a:schemeClr val="tx1"/>
                </a:solidFill>
                <a:latin typeface="Times New Roman" panose="02020603050405020304" pitchFamily="18" charset="0"/>
              </a:defRPr>
            </a:lvl1pPr>
            <a:lvl2pPr marL="742950" indent="-285750">
              <a:defRPr sz="2000">
                <a:solidFill>
                  <a:schemeClr val="tx1"/>
                </a:solidFill>
                <a:latin typeface="Times New Roman" panose="02020603050405020304" pitchFamily="18" charset="0"/>
              </a:defRPr>
            </a:lvl2pPr>
            <a:lvl3pPr marL="1143000" indent="-228600">
              <a:defRPr sz="2000">
                <a:solidFill>
                  <a:schemeClr val="tx1"/>
                </a:solidFill>
                <a:latin typeface="Times New Roman" panose="02020603050405020304" pitchFamily="18" charset="0"/>
              </a:defRPr>
            </a:lvl3pPr>
            <a:lvl4pPr marL="1600200" indent="-228600">
              <a:defRPr sz="2000">
                <a:solidFill>
                  <a:schemeClr val="tx1"/>
                </a:solidFill>
                <a:latin typeface="Times New Roman" panose="02020603050405020304" pitchFamily="18" charset="0"/>
              </a:defRPr>
            </a:lvl4pPr>
            <a:lvl5pPr marL="2057400" indent="-22860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algn="r" eaLnBrk="1" hangingPunct="1"/>
            <a:fld id="{FF0DE0E0-5FC9-4D87-9B83-421F6321F1D3}" type="slidenum">
              <a:rPr lang="de-DE" altLang="de-DE" sz="1200"/>
              <a:pPr algn="r" eaLnBrk="1" hangingPunct="1"/>
              <a:t>8</a:t>
            </a:fld>
            <a:endParaRPr lang="de-DE" altLang="de-DE" sz="1200"/>
          </a:p>
        </p:txBody>
      </p:sp>
      <p:sp>
        <p:nvSpPr>
          <p:cNvPr id="123907" name="Rectangle 2"/>
          <p:cNvSpPr>
            <a:spLocks noGrp="1" noRot="1" noChangeAspect="1" noChangeArrowheads="1" noTextEdit="1"/>
          </p:cNvSpPr>
          <p:nvPr>
            <p:ph type="sldImg"/>
          </p:nvPr>
        </p:nvSpPr>
        <p:spPr>
          <a:ln/>
        </p:spPr>
      </p:sp>
      <p:sp>
        <p:nvSpPr>
          <p:cNvPr id="12390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altLang="de-DE" smtClean="0"/>
          </a:p>
        </p:txBody>
      </p:sp>
    </p:spTree>
    <p:extLst>
      <p:ext uri="{BB962C8B-B14F-4D97-AF65-F5344CB8AC3E}">
        <p14:creationId xmlns:p14="http://schemas.microsoft.com/office/powerpoint/2010/main" val="7400750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txBox="1">
            <a:spLocks noGrp="1" noChangeArrowheads="1"/>
          </p:cNvSpPr>
          <p:nvPr/>
        </p:nvSpPr>
        <p:spPr bwMode="auto">
          <a:xfrm>
            <a:off x="3852863" y="9431338"/>
            <a:ext cx="294481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4" tIns="45717" rIns="91434" bIns="45717" anchor="b"/>
          <a:lstStyle>
            <a:lvl1pPr>
              <a:defRPr sz="2000">
                <a:solidFill>
                  <a:schemeClr val="tx1"/>
                </a:solidFill>
                <a:latin typeface="Times New Roman" panose="02020603050405020304" pitchFamily="18" charset="0"/>
              </a:defRPr>
            </a:lvl1pPr>
            <a:lvl2pPr marL="742950" indent="-285750">
              <a:defRPr sz="2000">
                <a:solidFill>
                  <a:schemeClr val="tx1"/>
                </a:solidFill>
                <a:latin typeface="Times New Roman" panose="02020603050405020304" pitchFamily="18" charset="0"/>
              </a:defRPr>
            </a:lvl2pPr>
            <a:lvl3pPr marL="1143000" indent="-228600">
              <a:defRPr sz="2000">
                <a:solidFill>
                  <a:schemeClr val="tx1"/>
                </a:solidFill>
                <a:latin typeface="Times New Roman" panose="02020603050405020304" pitchFamily="18" charset="0"/>
              </a:defRPr>
            </a:lvl3pPr>
            <a:lvl4pPr marL="1600200" indent="-228600">
              <a:defRPr sz="2000">
                <a:solidFill>
                  <a:schemeClr val="tx1"/>
                </a:solidFill>
                <a:latin typeface="Times New Roman" panose="02020603050405020304" pitchFamily="18" charset="0"/>
              </a:defRPr>
            </a:lvl4pPr>
            <a:lvl5pPr marL="2057400" indent="-22860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algn="r" eaLnBrk="1" hangingPunct="1"/>
            <a:fld id="{274CCEF6-96ED-4EC6-BC61-5AA1418D2775}" type="slidenum">
              <a:rPr lang="de-DE" altLang="de-DE" sz="1200"/>
              <a:pPr algn="r" eaLnBrk="1" hangingPunct="1"/>
              <a:t>11</a:t>
            </a:fld>
            <a:endParaRPr lang="de-DE" altLang="de-DE" sz="1200"/>
          </a:p>
        </p:txBody>
      </p:sp>
      <p:sp>
        <p:nvSpPr>
          <p:cNvPr id="128003" name="Rectangle 2"/>
          <p:cNvSpPr>
            <a:spLocks noGrp="1" noRot="1" noChangeAspect="1" noChangeArrowheads="1" noTextEdit="1"/>
          </p:cNvSpPr>
          <p:nvPr>
            <p:ph type="sldImg"/>
          </p:nvPr>
        </p:nvSpPr>
        <p:spPr>
          <a:ln/>
        </p:spPr>
      </p:sp>
      <p:sp>
        <p:nvSpPr>
          <p:cNvPr id="12800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altLang="de-DE" smtClean="0"/>
          </a:p>
        </p:txBody>
      </p:sp>
    </p:spTree>
    <p:extLst>
      <p:ext uri="{BB962C8B-B14F-4D97-AF65-F5344CB8AC3E}">
        <p14:creationId xmlns:p14="http://schemas.microsoft.com/office/powerpoint/2010/main" val="5454739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txBox="1">
            <a:spLocks noGrp="1" noChangeArrowheads="1"/>
          </p:cNvSpPr>
          <p:nvPr/>
        </p:nvSpPr>
        <p:spPr bwMode="auto">
          <a:xfrm>
            <a:off x="3852863" y="9431338"/>
            <a:ext cx="294481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4" tIns="45717" rIns="91434" bIns="45717" anchor="b"/>
          <a:lstStyle>
            <a:lvl1pPr>
              <a:defRPr sz="2000">
                <a:solidFill>
                  <a:schemeClr val="tx1"/>
                </a:solidFill>
                <a:latin typeface="Times New Roman" panose="02020603050405020304" pitchFamily="18" charset="0"/>
              </a:defRPr>
            </a:lvl1pPr>
            <a:lvl2pPr marL="742950" indent="-285750">
              <a:defRPr sz="2000">
                <a:solidFill>
                  <a:schemeClr val="tx1"/>
                </a:solidFill>
                <a:latin typeface="Times New Roman" panose="02020603050405020304" pitchFamily="18" charset="0"/>
              </a:defRPr>
            </a:lvl2pPr>
            <a:lvl3pPr marL="1143000" indent="-228600">
              <a:defRPr sz="2000">
                <a:solidFill>
                  <a:schemeClr val="tx1"/>
                </a:solidFill>
                <a:latin typeface="Times New Roman" panose="02020603050405020304" pitchFamily="18" charset="0"/>
              </a:defRPr>
            </a:lvl3pPr>
            <a:lvl4pPr marL="1600200" indent="-228600">
              <a:defRPr sz="2000">
                <a:solidFill>
                  <a:schemeClr val="tx1"/>
                </a:solidFill>
                <a:latin typeface="Times New Roman" panose="02020603050405020304" pitchFamily="18" charset="0"/>
              </a:defRPr>
            </a:lvl4pPr>
            <a:lvl5pPr marL="2057400" indent="-22860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algn="r" eaLnBrk="1" hangingPunct="1"/>
            <a:fld id="{5CA58053-B671-43FE-8A23-65E418F09C20}" type="slidenum">
              <a:rPr lang="de-DE" altLang="de-DE" sz="1200"/>
              <a:pPr algn="r" eaLnBrk="1" hangingPunct="1"/>
              <a:t>12</a:t>
            </a:fld>
            <a:endParaRPr lang="de-DE" altLang="de-DE" sz="1200"/>
          </a:p>
        </p:txBody>
      </p:sp>
      <p:sp>
        <p:nvSpPr>
          <p:cNvPr id="130051" name="Rectangle 2"/>
          <p:cNvSpPr>
            <a:spLocks noGrp="1" noRot="1" noChangeAspect="1" noChangeArrowheads="1" noTextEdit="1"/>
          </p:cNvSpPr>
          <p:nvPr>
            <p:ph type="sldImg"/>
          </p:nvPr>
        </p:nvSpPr>
        <p:spPr>
          <a:ln/>
        </p:spPr>
      </p:sp>
      <p:sp>
        <p:nvSpPr>
          <p:cNvPr id="13005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altLang="de-DE" smtClean="0"/>
          </a:p>
        </p:txBody>
      </p:sp>
    </p:spTree>
    <p:extLst>
      <p:ext uri="{BB962C8B-B14F-4D97-AF65-F5344CB8AC3E}">
        <p14:creationId xmlns:p14="http://schemas.microsoft.com/office/powerpoint/2010/main" val="25009012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txBox="1">
            <a:spLocks noGrp="1" noChangeArrowheads="1"/>
          </p:cNvSpPr>
          <p:nvPr/>
        </p:nvSpPr>
        <p:spPr bwMode="auto">
          <a:xfrm>
            <a:off x="3852863" y="9431338"/>
            <a:ext cx="294481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4" tIns="45717" rIns="91434" bIns="45717" anchor="b"/>
          <a:lstStyle>
            <a:lvl1pPr>
              <a:defRPr sz="2000">
                <a:solidFill>
                  <a:schemeClr val="tx1"/>
                </a:solidFill>
                <a:latin typeface="Times New Roman" panose="02020603050405020304" pitchFamily="18" charset="0"/>
              </a:defRPr>
            </a:lvl1pPr>
            <a:lvl2pPr marL="742950" indent="-285750">
              <a:defRPr sz="2000">
                <a:solidFill>
                  <a:schemeClr val="tx1"/>
                </a:solidFill>
                <a:latin typeface="Times New Roman" panose="02020603050405020304" pitchFamily="18" charset="0"/>
              </a:defRPr>
            </a:lvl2pPr>
            <a:lvl3pPr marL="1143000" indent="-228600">
              <a:defRPr sz="2000">
                <a:solidFill>
                  <a:schemeClr val="tx1"/>
                </a:solidFill>
                <a:latin typeface="Times New Roman" panose="02020603050405020304" pitchFamily="18" charset="0"/>
              </a:defRPr>
            </a:lvl3pPr>
            <a:lvl4pPr marL="1600200" indent="-228600">
              <a:defRPr sz="2000">
                <a:solidFill>
                  <a:schemeClr val="tx1"/>
                </a:solidFill>
                <a:latin typeface="Times New Roman" panose="02020603050405020304" pitchFamily="18" charset="0"/>
              </a:defRPr>
            </a:lvl4pPr>
            <a:lvl5pPr marL="2057400" indent="-22860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algn="r" eaLnBrk="1" hangingPunct="1"/>
            <a:fld id="{703532B3-562A-4B70-93B1-7A13A22E471F}" type="slidenum">
              <a:rPr lang="de-DE" altLang="de-DE" sz="1200"/>
              <a:pPr algn="r" eaLnBrk="1" hangingPunct="1"/>
              <a:t>13</a:t>
            </a:fld>
            <a:endParaRPr lang="de-DE" altLang="de-DE" sz="1200"/>
          </a:p>
        </p:txBody>
      </p:sp>
      <p:sp>
        <p:nvSpPr>
          <p:cNvPr id="132099" name="Rectangle 2"/>
          <p:cNvSpPr>
            <a:spLocks noGrp="1" noRot="1" noChangeAspect="1" noChangeArrowheads="1" noTextEdit="1"/>
          </p:cNvSpPr>
          <p:nvPr>
            <p:ph type="sldImg"/>
          </p:nvPr>
        </p:nvSpPr>
        <p:spPr>
          <a:ln/>
        </p:spPr>
      </p:sp>
      <p:sp>
        <p:nvSpPr>
          <p:cNvPr id="13210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altLang="de-DE" smtClean="0"/>
          </a:p>
        </p:txBody>
      </p:sp>
    </p:spTree>
    <p:extLst>
      <p:ext uri="{BB962C8B-B14F-4D97-AF65-F5344CB8AC3E}">
        <p14:creationId xmlns:p14="http://schemas.microsoft.com/office/powerpoint/2010/main" val="36194163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p:cNvSpPr txBox="1">
            <a:spLocks noGrp="1" noChangeArrowheads="1"/>
          </p:cNvSpPr>
          <p:nvPr/>
        </p:nvSpPr>
        <p:spPr bwMode="auto">
          <a:xfrm>
            <a:off x="3852863" y="9431338"/>
            <a:ext cx="294481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4" tIns="45717" rIns="91434" bIns="45717" anchor="b"/>
          <a:lstStyle>
            <a:lvl1pPr>
              <a:defRPr sz="2000">
                <a:solidFill>
                  <a:schemeClr val="tx1"/>
                </a:solidFill>
                <a:latin typeface="Times New Roman" panose="02020603050405020304" pitchFamily="18" charset="0"/>
              </a:defRPr>
            </a:lvl1pPr>
            <a:lvl2pPr marL="742950" indent="-285750">
              <a:defRPr sz="2000">
                <a:solidFill>
                  <a:schemeClr val="tx1"/>
                </a:solidFill>
                <a:latin typeface="Times New Roman" panose="02020603050405020304" pitchFamily="18" charset="0"/>
              </a:defRPr>
            </a:lvl2pPr>
            <a:lvl3pPr marL="1143000" indent="-228600">
              <a:defRPr sz="2000">
                <a:solidFill>
                  <a:schemeClr val="tx1"/>
                </a:solidFill>
                <a:latin typeface="Times New Roman" panose="02020603050405020304" pitchFamily="18" charset="0"/>
              </a:defRPr>
            </a:lvl3pPr>
            <a:lvl4pPr marL="1600200" indent="-228600">
              <a:defRPr sz="2000">
                <a:solidFill>
                  <a:schemeClr val="tx1"/>
                </a:solidFill>
                <a:latin typeface="Times New Roman" panose="02020603050405020304" pitchFamily="18" charset="0"/>
              </a:defRPr>
            </a:lvl4pPr>
            <a:lvl5pPr marL="2057400" indent="-22860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algn="r" eaLnBrk="1" hangingPunct="1"/>
            <a:fld id="{A4EB3E91-A5C8-4E04-B15F-700BA0969B16}" type="slidenum">
              <a:rPr lang="de-DE" altLang="de-DE" sz="1200"/>
              <a:pPr algn="r" eaLnBrk="1" hangingPunct="1"/>
              <a:t>16</a:t>
            </a:fld>
            <a:endParaRPr lang="de-DE" altLang="de-DE" sz="1200"/>
          </a:p>
        </p:txBody>
      </p:sp>
      <p:sp>
        <p:nvSpPr>
          <p:cNvPr id="136195" name="Rectangle 2"/>
          <p:cNvSpPr>
            <a:spLocks noGrp="1" noRot="1" noChangeAspect="1" noChangeArrowheads="1" noTextEdit="1"/>
          </p:cNvSpPr>
          <p:nvPr>
            <p:ph type="sldImg"/>
          </p:nvPr>
        </p:nvSpPr>
        <p:spPr>
          <a:ln/>
        </p:spPr>
      </p:sp>
      <p:sp>
        <p:nvSpPr>
          <p:cNvPr id="13619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altLang="de-DE" smtClean="0"/>
          </a:p>
        </p:txBody>
      </p:sp>
    </p:spTree>
    <p:extLst>
      <p:ext uri="{BB962C8B-B14F-4D97-AF65-F5344CB8AC3E}">
        <p14:creationId xmlns:p14="http://schemas.microsoft.com/office/powerpoint/2010/main" val="27474504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4" name="Line 12"/>
          <p:cNvSpPr>
            <a:spLocks noChangeShapeType="1"/>
          </p:cNvSpPr>
          <p:nvPr userDrawn="1"/>
        </p:nvSpPr>
        <p:spPr bwMode="auto">
          <a:xfrm>
            <a:off x="152400" y="990600"/>
            <a:ext cx="8763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 name="Rectangle 13"/>
          <p:cNvSpPr>
            <a:spLocks noChangeArrowheads="1"/>
          </p:cNvSpPr>
          <p:nvPr userDrawn="1"/>
        </p:nvSpPr>
        <p:spPr bwMode="auto">
          <a:xfrm>
            <a:off x="914400" y="685800"/>
            <a:ext cx="1981200" cy="228600"/>
          </a:xfrm>
          <a:prstGeom prst="rect">
            <a:avLst/>
          </a:prstGeom>
          <a:solidFill>
            <a:srgbClr val="FFFFFF"/>
          </a:solidFill>
          <a:ln>
            <a:noFill/>
          </a:ln>
        </p:spPr>
        <p:txBody>
          <a:bodyPr wrap="none" anchor="ctr"/>
          <a:lstStyle>
            <a:lvl1pPr>
              <a:defRPr sz="2000">
                <a:solidFill>
                  <a:schemeClr val="tx1"/>
                </a:solidFill>
                <a:latin typeface="Times New Roman" panose="02020603050405020304" pitchFamily="18" charset="0"/>
              </a:defRPr>
            </a:lvl1pPr>
            <a:lvl2pPr marL="742950" indent="-285750">
              <a:defRPr sz="2000">
                <a:solidFill>
                  <a:schemeClr val="tx1"/>
                </a:solidFill>
                <a:latin typeface="Times New Roman" panose="02020603050405020304" pitchFamily="18" charset="0"/>
              </a:defRPr>
            </a:lvl2pPr>
            <a:lvl3pPr marL="1143000" indent="-228600">
              <a:defRPr sz="2000">
                <a:solidFill>
                  <a:schemeClr val="tx1"/>
                </a:solidFill>
                <a:latin typeface="Times New Roman" panose="02020603050405020304" pitchFamily="18" charset="0"/>
              </a:defRPr>
            </a:lvl3pPr>
            <a:lvl4pPr marL="1600200" indent="-228600">
              <a:defRPr sz="2000">
                <a:solidFill>
                  <a:schemeClr val="tx1"/>
                </a:solidFill>
                <a:latin typeface="Times New Roman" panose="02020603050405020304" pitchFamily="18" charset="0"/>
              </a:defRPr>
            </a:lvl4pPr>
            <a:lvl5pPr marL="2057400" indent="-22860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eaLnBrk="1" hangingPunct="1">
              <a:defRPr/>
            </a:pPr>
            <a:endParaRPr lang="de-DE" altLang="de-DE"/>
          </a:p>
        </p:txBody>
      </p:sp>
      <p:pic>
        <p:nvPicPr>
          <p:cNvPr id="6" name="Picture 1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2625" y="2755900"/>
            <a:ext cx="7778750" cy="134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title"/>
          </p:nvPr>
        </p:nvSpPr>
        <p:spPr/>
        <p:txBody>
          <a:bodyPr/>
          <a:lstStyle/>
          <a:p>
            <a:r>
              <a:rPr lang="de-DE" dirty="0"/>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9"/>
          <p:cNvSpPr>
            <a:spLocks noGrp="1" noChangeArrowheads="1"/>
          </p:cNvSpPr>
          <p:nvPr>
            <p:ph type="sldNum" sz="quarter" idx="10"/>
          </p:nvPr>
        </p:nvSpPr>
        <p:spPr/>
        <p:txBody>
          <a:bodyPr/>
          <a:lstStyle>
            <a:lvl1pPr>
              <a:defRPr/>
            </a:lvl1pPr>
          </a:lstStyle>
          <a:p>
            <a:fld id="{93266C81-D4A2-4F47-93DA-420532904051}" type="slidenum">
              <a:rPr lang="de-DE" altLang="de-DE"/>
              <a:pPr/>
              <a:t>‹Nr.›</a:t>
            </a:fld>
            <a:endParaRPr lang="de-DE" altLang="de-DE"/>
          </a:p>
        </p:txBody>
      </p:sp>
    </p:spTree>
    <p:extLst>
      <p:ext uri="{BB962C8B-B14F-4D97-AF65-F5344CB8AC3E}">
        <p14:creationId xmlns:p14="http://schemas.microsoft.com/office/powerpoint/2010/main" val="3580319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457200" y="6245225"/>
            <a:ext cx="2133600" cy="476250"/>
          </a:xfrm>
          <a:prstGeom prst="rect">
            <a:avLst/>
          </a:prstGeom>
        </p:spPr>
        <p:txBody>
          <a:bodyPr/>
          <a:lstStyle>
            <a:lvl1pPr>
              <a:defRPr>
                <a:latin typeface="Times New Roman" pitchFamily="18" charset="0"/>
              </a:defRPr>
            </a:lvl1pPr>
          </a:lstStyle>
          <a:p>
            <a:pPr>
              <a:defRPr/>
            </a:pPr>
            <a:endParaRPr lang="de-DE"/>
          </a:p>
        </p:txBody>
      </p:sp>
      <p:sp>
        <p:nvSpPr>
          <p:cNvPr id="3" name="Rectangle 5"/>
          <p:cNvSpPr>
            <a:spLocks noGrp="1" noChangeArrowheads="1"/>
          </p:cNvSpPr>
          <p:nvPr>
            <p:ph type="ftr" sz="quarter" idx="11"/>
          </p:nvPr>
        </p:nvSpPr>
        <p:spPr>
          <a:xfrm>
            <a:off x="3124200" y="6245225"/>
            <a:ext cx="2895600" cy="476250"/>
          </a:xfrm>
          <a:prstGeom prst="rect">
            <a:avLst/>
          </a:prstGeom>
        </p:spPr>
        <p:txBody>
          <a:bodyPr/>
          <a:lstStyle>
            <a:lvl1pPr>
              <a:defRPr>
                <a:latin typeface="Times New Roman" pitchFamily="18" charset="0"/>
              </a:defRPr>
            </a:lvl1pPr>
          </a:lstStyle>
          <a:p>
            <a:pPr>
              <a:defRPr/>
            </a:pPr>
            <a:endParaRPr lang="de-DE"/>
          </a:p>
        </p:txBody>
      </p:sp>
      <p:sp>
        <p:nvSpPr>
          <p:cNvPr id="4" name="Rectangle 6"/>
          <p:cNvSpPr>
            <a:spLocks noGrp="1" noChangeArrowheads="1"/>
          </p:cNvSpPr>
          <p:nvPr>
            <p:ph type="sldNum" sz="quarter" idx="12"/>
          </p:nvPr>
        </p:nvSpPr>
        <p:spPr/>
        <p:txBody>
          <a:bodyPr/>
          <a:lstStyle>
            <a:lvl1pPr>
              <a:defRPr/>
            </a:lvl1pPr>
          </a:lstStyle>
          <a:p>
            <a:fld id="{35035BBB-173E-4556-9291-A66D3FD3688F}" type="slidenum">
              <a:rPr lang="de-DE" altLang="de-DE"/>
              <a:pPr/>
              <a:t>‹Nr.›</a:t>
            </a:fld>
            <a:endParaRPr lang="de-DE" altLang="de-DE"/>
          </a:p>
        </p:txBody>
      </p:sp>
    </p:spTree>
    <p:extLst>
      <p:ext uri="{BB962C8B-B14F-4D97-AF65-F5344CB8AC3E}">
        <p14:creationId xmlns:p14="http://schemas.microsoft.com/office/powerpoint/2010/main" val="13062726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8"/>
          <p:cNvSpPr>
            <a:spLocks noGrp="1" noChangeArrowheads="1"/>
          </p:cNvSpPr>
          <p:nvPr>
            <p:ph type="body" idx="1"/>
          </p:nvPr>
        </p:nvSpPr>
        <p:spPr bwMode="auto">
          <a:xfrm>
            <a:off x="685800" y="2286000"/>
            <a:ext cx="77724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smtClean="0"/>
              <a:t>Klicken Sie, um die Formate des Vorlagentextes zu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p>
        </p:txBody>
      </p:sp>
      <p:sp>
        <p:nvSpPr>
          <p:cNvPr id="1027" name="Rectangle 7"/>
          <p:cNvSpPr>
            <a:spLocks noGrp="1" noChangeArrowheads="1"/>
          </p:cNvSpPr>
          <p:nvPr>
            <p:ph type="title"/>
          </p:nvPr>
        </p:nvSpPr>
        <p:spPr bwMode="auto">
          <a:xfrm>
            <a:off x="684213" y="26035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smtClean="0"/>
              <a:t>hhh</a:t>
            </a:r>
          </a:p>
        </p:txBody>
      </p:sp>
      <p:sp>
        <p:nvSpPr>
          <p:cNvPr id="9" name="Rectangle 9"/>
          <p:cNvSpPr>
            <a:spLocks noGrp="1" noChangeArrowheads="1"/>
          </p:cNvSpPr>
          <p:nvPr>
            <p:ph type="sldNum" sz="quarter" idx="4"/>
          </p:nvPr>
        </p:nvSpPr>
        <p:spPr bwMode="auto">
          <a:xfrm>
            <a:off x="7162800" y="6248400"/>
            <a:ext cx="19050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eaLnBrk="1" hangingPunct="1">
              <a:defRPr sz="1400"/>
            </a:lvl1pPr>
          </a:lstStyle>
          <a:p>
            <a:fld id="{1160651B-4DB2-4D79-9AEF-03EB94860583}" type="slidenum">
              <a:rPr lang="de-DE" altLang="de-DE"/>
              <a:pPr/>
              <a:t>‹Nr.›</a:t>
            </a:fld>
            <a:endParaRPr lang="de-DE" altLang="de-DE"/>
          </a:p>
        </p:txBody>
      </p:sp>
      <p:sp>
        <p:nvSpPr>
          <p:cNvPr id="5" name="Rectangle 8"/>
          <p:cNvSpPr>
            <a:spLocks noChangeArrowheads="1"/>
          </p:cNvSpPr>
          <p:nvPr userDrawn="1"/>
        </p:nvSpPr>
        <p:spPr bwMode="auto">
          <a:xfrm>
            <a:off x="0" y="-4763"/>
            <a:ext cx="2409825" cy="831851"/>
          </a:xfrm>
          <a:prstGeom prst="rect">
            <a:avLst/>
          </a:prstGeom>
          <a:noFill/>
          <a:ln>
            <a:noFill/>
          </a:ln>
        </p:spPr>
        <p:txBody>
          <a:bodyPr wrap="none"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defRPr/>
            </a:pPr>
            <a:r>
              <a:rPr lang="de-DE" altLang="de-DE" sz="1200" dirty="0">
                <a:latin typeface="Arial" panose="020B0604020202020204" pitchFamily="34" charset="0"/>
                <a:ea typeface="Calibri" panose="020F0502020204030204" pitchFamily="34" charset="0"/>
                <a:cs typeface="Times New Roman" panose="02020603050405020304" pitchFamily="18" charset="0"/>
              </a:rPr>
              <a:t>Internationales Wirtschaftsrecht I</a:t>
            </a:r>
          </a:p>
          <a:p>
            <a:pPr>
              <a:spcBef>
                <a:spcPct val="0"/>
              </a:spcBef>
              <a:buFontTx/>
              <a:buNone/>
              <a:defRPr/>
            </a:pPr>
            <a:r>
              <a:rPr lang="de-DE" altLang="de-DE" sz="1200" dirty="0">
                <a:latin typeface="Arial" panose="020B0604020202020204" pitchFamily="34" charset="0"/>
                <a:ea typeface="Calibri" panose="020F0502020204030204" pitchFamily="34" charset="0"/>
                <a:cs typeface="Times New Roman" panose="02020603050405020304" pitchFamily="18" charset="0"/>
              </a:rPr>
              <a:t>TU Chemnitz</a:t>
            </a:r>
          </a:p>
          <a:p>
            <a:pPr>
              <a:spcBef>
                <a:spcPct val="0"/>
              </a:spcBef>
              <a:buFontTx/>
              <a:buNone/>
              <a:defRPr/>
            </a:pPr>
            <a:r>
              <a:rPr lang="de-DE" altLang="de-DE" sz="1200" dirty="0">
                <a:latin typeface="Arial" panose="020B0604020202020204" pitchFamily="34" charset="0"/>
                <a:ea typeface="Calibri" panose="020F0502020204030204" pitchFamily="34" charset="0"/>
                <a:cs typeface="Times New Roman" panose="02020603050405020304" pitchFamily="18" charset="0"/>
              </a:rPr>
              <a:t>Prof. Dr. </a:t>
            </a:r>
            <a:r>
              <a:rPr lang="de-DE" altLang="de-DE" sz="1200" i="1" dirty="0">
                <a:latin typeface="Arial" panose="020B0604020202020204" pitchFamily="34" charset="0"/>
                <a:ea typeface="Calibri" panose="020F0502020204030204" pitchFamily="34" charset="0"/>
                <a:cs typeface="Times New Roman" panose="02020603050405020304" pitchFamily="18" charset="0"/>
              </a:rPr>
              <a:t>Stefan Korte</a:t>
            </a:r>
            <a:r>
              <a:rPr lang="de-DE" altLang="de-DE" sz="1200" dirty="0">
                <a:latin typeface="Arial" panose="020B0604020202020204" pitchFamily="34" charset="0"/>
                <a:ea typeface="Calibri" panose="020F0502020204030204" pitchFamily="34" charset="0"/>
                <a:cs typeface="Times New Roman" panose="02020603050405020304" pitchFamily="18" charset="0"/>
              </a:rPr>
              <a:t>, Dipl.-Kfm.</a:t>
            </a:r>
          </a:p>
          <a:p>
            <a:pPr>
              <a:spcBef>
                <a:spcPct val="0"/>
              </a:spcBef>
              <a:buFontTx/>
              <a:buNone/>
              <a:defRPr/>
            </a:pPr>
            <a:r>
              <a:rPr lang="de-DE" altLang="de-DE" sz="1200" dirty="0" err="1">
                <a:latin typeface="Arial" panose="020B0604020202020204" pitchFamily="34" charset="0"/>
                <a:ea typeface="Calibri" panose="020F0502020204030204" pitchFamily="34" charset="0"/>
                <a:cs typeface="Times New Roman" panose="02020603050405020304" pitchFamily="18" charset="0"/>
              </a:rPr>
              <a:t>SoSe</a:t>
            </a:r>
            <a:r>
              <a:rPr lang="de-DE" altLang="de-DE" sz="1200" dirty="0">
                <a:latin typeface="Arial" panose="020B0604020202020204" pitchFamily="34" charset="0"/>
                <a:ea typeface="Calibri" panose="020F0502020204030204" pitchFamily="34" charset="0"/>
                <a:cs typeface="Times New Roman" panose="02020603050405020304" pitchFamily="18" charset="0"/>
              </a:rPr>
              <a:t> 2020</a:t>
            </a:r>
          </a:p>
        </p:txBody>
      </p:sp>
    </p:spTree>
  </p:cSld>
  <p:clrMap bg1="lt1" tx1="dk1" bg2="lt2" tx2="dk2" accent1="accent1" accent2="accent2" accent3="accent3" accent4="accent4" accent5="accent5" accent6="accent6" hlink="hlink" folHlink="folHlink"/>
  <p:sldLayoutIdLst>
    <p:sldLayoutId id="2147484146" r:id="rId1"/>
    <p:sldLayoutId id="2147484148" r:id="rId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idx="4294967295"/>
          </p:nvPr>
        </p:nvSpPr>
        <p:spPr>
          <a:xfrm>
            <a:off x="685800" y="25400"/>
            <a:ext cx="7772400" cy="838200"/>
          </a:xfrm>
        </p:spPr>
        <p:txBody>
          <a:bodyPr/>
          <a:lstStyle/>
          <a:p>
            <a:pPr eaLnBrk="1" hangingPunct="1"/>
            <a:r>
              <a:rPr lang="de-DE" altLang="de-DE" sz="4000" smtClean="0"/>
              <a:t>Vorlesung XI</a:t>
            </a:r>
          </a:p>
        </p:txBody>
      </p:sp>
      <p:sp>
        <p:nvSpPr>
          <p:cNvPr id="50179" name="Rectangle 3"/>
          <p:cNvSpPr>
            <a:spLocks noGrp="1" noChangeArrowheads="1"/>
          </p:cNvSpPr>
          <p:nvPr>
            <p:ph type="body" idx="4294967295"/>
          </p:nvPr>
        </p:nvSpPr>
        <p:spPr>
          <a:xfrm>
            <a:off x="141288" y="838200"/>
            <a:ext cx="8569325" cy="3743325"/>
          </a:xfrm>
        </p:spPr>
        <p:txBody>
          <a:bodyPr/>
          <a:lstStyle/>
          <a:p>
            <a:pPr eaLnBrk="1" hangingPunct="1">
              <a:lnSpc>
                <a:spcPct val="150000"/>
              </a:lnSpc>
            </a:pPr>
            <a:r>
              <a:rPr lang="de-DE" altLang="de-DE" sz="2800" smtClean="0"/>
              <a:t>Freie Niederlassungsgründung</a:t>
            </a:r>
          </a:p>
          <a:p>
            <a:pPr lvl="1" eaLnBrk="1" hangingPunct="1">
              <a:lnSpc>
                <a:spcPct val="150000"/>
              </a:lnSpc>
            </a:pPr>
            <a:r>
              <a:rPr lang="de-DE" altLang="de-DE" sz="2400" smtClean="0"/>
              <a:t>Negative Integration durch die Niederlassungsfreiheit</a:t>
            </a:r>
          </a:p>
          <a:p>
            <a:pPr eaLnBrk="1" hangingPunct="1">
              <a:lnSpc>
                <a:spcPct val="150000"/>
              </a:lnSpc>
            </a:pPr>
            <a:r>
              <a:rPr lang="de-DE" altLang="de-DE" sz="2800" smtClean="0"/>
              <a:t>Freier Dienstleistungsverkehr</a:t>
            </a:r>
          </a:p>
          <a:p>
            <a:pPr lvl="1" eaLnBrk="1" hangingPunct="1">
              <a:lnSpc>
                <a:spcPct val="150000"/>
              </a:lnSpc>
            </a:pPr>
            <a:r>
              <a:rPr lang="de-DE" altLang="de-DE" sz="2400" smtClean="0"/>
              <a:t>Negative Integration über die Dienstleistungsfreiheit</a:t>
            </a:r>
            <a:endParaRPr lang="de-DE" altLang="de-DE" sz="2000" smtClean="0"/>
          </a:p>
        </p:txBody>
      </p:sp>
      <p:pic>
        <p:nvPicPr>
          <p:cNvPr id="111620" name="Bild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92950" y="-315913"/>
            <a:ext cx="2328863" cy="152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1621" name="Rechteck 1"/>
          <p:cNvSpPr>
            <a:spLocks noChangeArrowheads="1"/>
          </p:cNvSpPr>
          <p:nvPr/>
        </p:nvSpPr>
        <p:spPr bwMode="auto">
          <a:xfrm>
            <a:off x="1879600" y="5665788"/>
            <a:ext cx="53848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Times New Roman" panose="02020603050405020304" pitchFamily="18" charset="0"/>
              </a:defRPr>
            </a:lvl1pPr>
            <a:lvl2pPr marL="742950" indent="-285750">
              <a:defRPr sz="2000">
                <a:solidFill>
                  <a:schemeClr val="tx1"/>
                </a:solidFill>
                <a:latin typeface="Times New Roman" panose="02020603050405020304" pitchFamily="18" charset="0"/>
              </a:defRPr>
            </a:lvl2pPr>
            <a:lvl3pPr marL="1143000" indent="-228600">
              <a:defRPr sz="2000">
                <a:solidFill>
                  <a:schemeClr val="tx1"/>
                </a:solidFill>
                <a:latin typeface="Times New Roman" panose="02020603050405020304" pitchFamily="18" charset="0"/>
              </a:defRPr>
            </a:lvl3pPr>
            <a:lvl4pPr marL="1600200" indent="-228600">
              <a:defRPr sz="2000">
                <a:solidFill>
                  <a:schemeClr val="tx1"/>
                </a:solidFill>
                <a:latin typeface="Times New Roman" panose="02020603050405020304" pitchFamily="18" charset="0"/>
              </a:defRPr>
            </a:lvl4pPr>
            <a:lvl5pPr marL="2057400" indent="-22860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r>
              <a:rPr lang="de-DE" altLang="de-DE">
                <a:sym typeface="Wingdings" panose="05000000000000000000" pitchFamily="2" charset="2"/>
              </a:rPr>
              <a:t> </a:t>
            </a:r>
            <a:r>
              <a:rPr lang="de-DE" altLang="de-DE"/>
              <a:t>Stober/Korte: Öffentliches Wirtschaftsrecht I, </a:t>
            </a:r>
          </a:p>
          <a:p>
            <a:r>
              <a:rPr lang="de-DE" altLang="de-DE" b="1"/>
              <a:t>     Rn. 465-477</a:t>
            </a:r>
          </a:p>
        </p:txBody>
      </p:sp>
      <p:pic>
        <p:nvPicPr>
          <p:cNvPr id="111622" name="Grafik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27488" y="3884613"/>
            <a:ext cx="1089025" cy="163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Effect transition="in" filter="blinds(horizontal)">
                                      <p:cBhvr>
                                        <p:cTn id="7" dur="500"/>
                                        <p:tgtEl>
                                          <p:spTgt spid="501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50179">
                                            <p:txEl>
                                              <p:pRg st="1" end="1"/>
                                            </p:txEl>
                                          </p:spTgt>
                                        </p:tgtEl>
                                        <p:attrNameLst>
                                          <p:attrName>style.visibility</p:attrName>
                                        </p:attrNameLst>
                                      </p:cBhvr>
                                      <p:to>
                                        <p:strVal val="visible"/>
                                      </p:to>
                                    </p:set>
                                    <p:animEffect transition="in" filter="blinds(horizontal)">
                                      <p:cBhvr>
                                        <p:cTn id="12" dur="500"/>
                                        <p:tgtEl>
                                          <p:spTgt spid="501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50179">
                                            <p:txEl>
                                              <p:pRg st="2" end="2"/>
                                            </p:txEl>
                                          </p:spTgt>
                                        </p:tgtEl>
                                        <p:attrNameLst>
                                          <p:attrName>style.visibility</p:attrName>
                                        </p:attrNameLst>
                                      </p:cBhvr>
                                      <p:to>
                                        <p:strVal val="visible"/>
                                      </p:to>
                                    </p:set>
                                    <p:animEffect transition="in" filter="blinds(horizontal)">
                                      <p:cBhvr>
                                        <p:cTn id="17" dur="500"/>
                                        <p:tgtEl>
                                          <p:spTgt spid="5017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50179">
                                            <p:txEl>
                                              <p:pRg st="3" end="3"/>
                                            </p:txEl>
                                          </p:spTgt>
                                        </p:tgtEl>
                                        <p:attrNameLst>
                                          <p:attrName>style.visibility</p:attrName>
                                        </p:attrNameLst>
                                      </p:cBhvr>
                                      <p:to>
                                        <p:strVal val="visible"/>
                                      </p:to>
                                    </p:set>
                                    <p:animEffect transition="in" filter="blinds(horizontal)">
                                      <p:cBhvr>
                                        <p:cTn id="22" dur="500"/>
                                        <p:tgtEl>
                                          <p:spTgt spid="5017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4"/>
          <p:cNvSpPr>
            <a:spLocks noChangeArrowheads="1"/>
          </p:cNvSpPr>
          <p:nvPr/>
        </p:nvSpPr>
        <p:spPr bwMode="auto">
          <a:xfrm>
            <a:off x="2448719" y="0"/>
            <a:ext cx="4535487" cy="863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de-DE" altLang="en-US" sz="1800" dirty="0">
                <a:solidFill>
                  <a:schemeClr val="tx2"/>
                </a:solidFill>
                <a:latin typeface="Arial" panose="020B0604020202020204" pitchFamily="34" charset="0"/>
                <a:cs typeface="Arial" panose="020B0604020202020204" pitchFamily="34" charset="0"/>
              </a:rPr>
              <a:t>Positive Integration</a:t>
            </a:r>
          </a:p>
          <a:p>
            <a:pPr algn="ctr" eaLnBrk="1" hangingPunct="1">
              <a:spcBef>
                <a:spcPct val="0"/>
              </a:spcBef>
              <a:buFontTx/>
              <a:buNone/>
            </a:pPr>
            <a:r>
              <a:rPr lang="de-DE" altLang="en-US" sz="1800" dirty="0" smtClean="0">
                <a:solidFill>
                  <a:schemeClr val="tx2"/>
                </a:solidFill>
                <a:latin typeface="Arial" panose="020B0604020202020204" pitchFamily="34" charset="0"/>
                <a:cs typeface="Arial" panose="020B0604020202020204" pitchFamily="34" charset="0"/>
              </a:rPr>
              <a:t>Dienstleistungsrichtlinie</a:t>
            </a:r>
          </a:p>
          <a:p>
            <a:pPr algn="ctr" eaLnBrk="1" hangingPunct="1">
              <a:spcBef>
                <a:spcPct val="0"/>
              </a:spcBef>
              <a:buFontTx/>
              <a:buNone/>
            </a:pPr>
            <a:r>
              <a:rPr lang="de-DE" altLang="en-US" sz="1800" dirty="0" smtClean="0">
                <a:solidFill>
                  <a:schemeClr val="tx2"/>
                </a:solidFill>
                <a:latin typeface="Arial" panose="020B0604020202020204" pitchFamily="34" charset="0"/>
                <a:cs typeface="Arial" panose="020B0604020202020204" pitchFamily="34" charset="0"/>
              </a:rPr>
              <a:t>(</a:t>
            </a:r>
            <a:r>
              <a:rPr lang="de-DE" altLang="en-US" sz="1800" dirty="0" err="1" smtClean="0">
                <a:solidFill>
                  <a:schemeClr val="tx2"/>
                </a:solidFill>
                <a:latin typeface="Arial" panose="020B0604020202020204" pitchFamily="34" charset="0"/>
                <a:cs typeface="Arial" panose="020B0604020202020204" pitchFamily="34" charset="0"/>
              </a:rPr>
              <a:t>Ausf</a:t>
            </a:r>
            <a:r>
              <a:rPr lang="de-DE" altLang="en-US" sz="1800" dirty="0" smtClean="0">
                <a:solidFill>
                  <a:schemeClr val="tx2"/>
                </a:solidFill>
                <a:latin typeface="Arial" panose="020B0604020202020204" pitchFamily="34" charset="0"/>
                <a:cs typeface="Arial" panose="020B0604020202020204" pitchFamily="34" charset="0"/>
              </a:rPr>
              <a:t>. Stober/Korte, </a:t>
            </a:r>
            <a:r>
              <a:rPr lang="de-DE" altLang="en-US" sz="1800" dirty="0" err="1" smtClean="0">
                <a:solidFill>
                  <a:schemeClr val="tx2"/>
                </a:solidFill>
                <a:latin typeface="Arial" panose="020B0604020202020204" pitchFamily="34" charset="0"/>
                <a:cs typeface="Arial" panose="020B0604020202020204" pitchFamily="34" charset="0"/>
              </a:rPr>
              <a:t>Rn</a:t>
            </a:r>
            <a:r>
              <a:rPr lang="de-DE" altLang="en-US" sz="1800" dirty="0" smtClean="0">
                <a:solidFill>
                  <a:schemeClr val="tx2"/>
                </a:solidFill>
                <a:latin typeface="Arial" panose="020B0604020202020204" pitchFamily="34" charset="0"/>
                <a:cs typeface="Arial" panose="020B0604020202020204" pitchFamily="34" charset="0"/>
              </a:rPr>
              <a:t>. 459 ff.)</a:t>
            </a:r>
            <a:endParaRPr lang="de-DE" altLang="en-US" sz="1800" dirty="0">
              <a:cs typeface="Arial" panose="020B0604020202020204" pitchFamily="34" charset="0"/>
            </a:endParaRPr>
          </a:p>
        </p:txBody>
      </p:sp>
      <p:sp>
        <p:nvSpPr>
          <p:cNvPr id="125955" name="Text Box 7"/>
          <p:cNvSpPr txBox="1">
            <a:spLocks noChangeArrowheads="1"/>
          </p:cNvSpPr>
          <p:nvPr/>
        </p:nvSpPr>
        <p:spPr bwMode="auto">
          <a:xfrm>
            <a:off x="250825" y="404813"/>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de-DE" altLang="de-DE" sz="1800">
              <a:latin typeface="Arial" panose="020B0604020202020204" pitchFamily="34" charset="0"/>
              <a:cs typeface="Arial" panose="020B0604020202020204" pitchFamily="34" charset="0"/>
            </a:endParaRPr>
          </a:p>
        </p:txBody>
      </p:sp>
      <p:sp>
        <p:nvSpPr>
          <p:cNvPr id="8196" name="Rectangle 16"/>
          <p:cNvSpPr>
            <a:spLocks noChangeArrowheads="1"/>
          </p:cNvSpPr>
          <p:nvPr/>
        </p:nvSpPr>
        <p:spPr bwMode="auto">
          <a:xfrm>
            <a:off x="107950" y="3646488"/>
            <a:ext cx="4391025" cy="26638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pPr>
            <a:r>
              <a:rPr lang="de-DE" altLang="en-US" sz="1600" b="1">
                <a:latin typeface="Arial" panose="020B0604020202020204" pitchFamily="34" charset="0"/>
                <a:cs typeface="Arial" panose="020B0604020202020204" pitchFamily="34" charset="0"/>
              </a:rPr>
              <a:t>spezifisch niederlassungsbezogen</a:t>
            </a:r>
          </a:p>
          <a:p>
            <a:pPr eaLnBrk="1" hangingPunct="1">
              <a:buFontTx/>
              <a:buNone/>
            </a:pPr>
            <a:r>
              <a:rPr lang="de-DE" altLang="en-US" sz="1400">
                <a:latin typeface="Arial" panose="020B0604020202020204" pitchFamily="34" charset="0"/>
                <a:cs typeface="Arial" panose="020B0604020202020204" pitchFamily="34" charset="0"/>
              </a:rPr>
              <a:t>- iFd Niederlassungsgründung im Zielstaat</a:t>
            </a:r>
          </a:p>
          <a:p>
            <a:pPr eaLnBrk="1" hangingPunct="1">
              <a:buFontTx/>
              <a:buNone/>
            </a:pPr>
            <a:r>
              <a:rPr lang="de-DE" altLang="en-US" sz="1400">
                <a:latin typeface="Arial" panose="020B0604020202020204" pitchFamily="34" charset="0"/>
                <a:cs typeface="Arial" panose="020B0604020202020204" pitchFamily="34" charset="0"/>
              </a:rPr>
              <a:t>- Liste verbotener / zu überprüfender Anforderungen</a:t>
            </a:r>
          </a:p>
          <a:p>
            <a:pPr eaLnBrk="1" hangingPunct="1">
              <a:buFontTx/>
              <a:buNone/>
            </a:pPr>
            <a:r>
              <a:rPr lang="de-DE" altLang="en-US" sz="1400">
                <a:latin typeface="Arial" panose="020B0604020202020204" pitchFamily="34" charset="0"/>
                <a:cs typeface="Arial" panose="020B0604020202020204" pitchFamily="34" charset="0"/>
              </a:rPr>
              <a:t>- Marktzugang</a:t>
            </a:r>
          </a:p>
          <a:p>
            <a:pPr eaLnBrk="1" hangingPunct="1">
              <a:buFontTx/>
              <a:buNone/>
            </a:pPr>
            <a:r>
              <a:rPr lang="de-DE" altLang="en-US" sz="1400">
                <a:latin typeface="Arial" panose="020B0604020202020204" pitchFamily="34" charset="0"/>
                <a:cs typeface="Arial" panose="020B0604020202020204" pitchFamily="34" charset="0"/>
              </a:rPr>
              <a:t>  - Vhm. und diskr.-freie Genehmigungen als solche</a:t>
            </a:r>
          </a:p>
          <a:p>
            <a:pPr eaLnBrk="1" hangingPunct="1">
              <a:buFontTx/>
              <a:buNone/>
            </a:pPr>
            <a:r>
              <a:rPr lang="de-DE" altLang="en-US" sz="1400">
                <a:latin typeface="Arial" panose="020B0604020202020204" pitchFamily="34" charset="0"/>
                <a:cs typeface="Arial" panose="020B0604020202020204" pitchFamily="34" charset="0"/>
              </a:rPr>
              <a:t>  - vhm. und diskr.-freie Tatbestandsmerkmale</a:t>
            </a:r>
          </a:p>
          <a:p>
            <a:pPr eaLnBrk="1" hangingPunct="1">
              <a:buFontTx/>
              <a:buNone/>
            </a:pPr>
            <a:r>
              <a:rPr lang="de-DE" altLang="en-US" sz="1400">
                <a:latin typeface="Arial" panose="020B0604020202020204" pitchFamily="34" charset="0"/>
                <a:cs typeface="Arial" panose="020B0604020202020204" pitchFamily="34" charset="0"/>
              </a:rPr>
              <a:t>    insbesondere Grundsatz der ggs. Anerkennung</a:t>
            </a:r>
          </a:p>
          <a:p>
            <a:pPr eaLnBrk="1" hangingPunct="1">
              <a:buFontTx/>
              <a:buNone/>
            </a:pPr>
            <a:r>
              <a:rPr lang="de-DE" altLang="en-US" sz="1400">
                <a:latin typeface="Arial" panose="020B0604020202020204" pitchFamily="34" charset="0"/>
                <a:cs typeface="Arial" panose="020B0604020202020204" pitchFamily="34" charset="0"/>
              </a:rPr>
              <a:t>  - insgesamt Bestimmungslandprinzip</a:t>
            </a:r>
          </a:p>
          <a:p>
            <a:pPr eaLnBrk="1" hangingPunct="1">
              <a:buFontTx/>
              <a:buNone/>
            </a:pPr>
            <a:r>
              <a:rPr lang="de-DE" altLang="en-US" sz="1400">
                <a:latin typeface="Arial" panose="020B0604020202020204" pitchFamily="34" charset="0"/>
                <a:cs typeface="Arial" panose="020B0604020202020204" pitchFamily="34" charset="0"/>
              </a:rPr>
              <a:t>- Marktverhalten</a:t>
            </a:r>
          </a:p>
          <a:p>
            <a:pPr eaLnBrk="1" hangingPunct="1">
              <a:buFontTx/>
              <a:buNone/>
            </a:pPr>
            <a:r>
              <a:rPr lang="de-DE" altLang="en-US" sz="1400">
                <a:latin typeface="Arial" panose="020B0604020202020204" pitchFamily="34" charset="0"/>
                <a:cs typeface="Arial" panose="020B0604020202020204" pitchFamily="34" charset="0"/>
              </a:rPr>
              <a:t>  - ebenfalls Bestimmungslandprinzip</a:t>
            </a:r>
            <a:endParaRPr lang="de-DE" altLang="en-US" sz="1400">
              <a:cs typeface="Arial" panose="020B0604020202020204" pitchFamily="34" charset="0"/>
            </a:endParaRPr>
          </a:p>
        </p:txBody>
      </p:sp>
      <p:sp>
        <p:nvSpPr>
          <p:cNvPr id="8199" name="Rectangle 16"/>
          <p:cNvSpPr>
            <a:spLocks noChangeArrowheads="1"/>
          </p:cNvSpPr>
          <p:nvPr/>
        </p:nvSpPr>
        <p:spPr bwMode="auto">
          <a:xfrm>
            <a:off x="4716463" y="3860800"/>
            <a:ext cx="4319587" cy="21605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pPr>
            <a:r>
              <a:rPr lang="de-DE" altLang="en-US" sz="1600" b="1">
                <a:latin typeface="Arial" panose="020B0604020202020204" pitchFamily="34" charset="0"/>
                <a:cs typeface="Arial" panose="020B0604020202020204" pitchFamily="34" charset="0"/>
              </a:rPr>
              <a:t>spezifisch dienstleistungsbezogen</a:t>
            </a:r>
          </a:p>
          <a:p>
            <a:pPr eaLnBrk="1" hangingPunct="1">
              <a:buFontTx/>
              <a:buNone/>
            </a:pPr>
            <a:r>
              <a:rPr lang="de-DE" altLang="en-US" sz="1400">
                <a:latin typeface="Arial" panose="020B0604020202020204" pitchFamily="34" charset="0"/>
                <a:cs typeface="Arial" panose="020B0604020202020204" pitchFamily="34" charset="0"/>
              </a:rPr>
              <a:t>- iF vorübergehender Tätigkeiten (nicht Warenvertr.)</a:t>
            </a:r>
          </a:p>
          <a:p>
            <a:pPr eaLnBrk="1" hangingPunct="1">
              <a:buFontTx/>
              <a:buNone/>
            </a:pPr>
            <a:r>
              <a:rPr lang="de-DE" altLang="en-US" sz="1400">
                <a:latin typeface="Arial" panose="020B0604020202020204" pitchFamily="34" charset="0"/>
                <a:cs typeface="Arial" panose="020B0604020202020204" pitchFamily="34" charset="0"/>
              </a:rPr>
              <a:t>- spezielle Ausnahmevorbehalte</a:t>
            </a:r>
          </a:p>
          <a:p>
            <a:pPr eaLnBrk="1" hangingPunct="1">
              <a:buFontTx/>
              <a:buNone/>
            </a:pPr>
            <a:r>
              <a:rPr lang="de-DE" altLang="en-US" sz="1400">
                <a:latin typeface="Arial" panose="020B0604020202020204" pitchFamily="34" charset="0"/>
                <a:cs typeface="Arial" panose="020B0604020202020204" pitchFamily="34" charset="0"/>
              </a:rPr>
              <a:t>- Marktzugang und Marktverhalten</a:t>
            </a:r>
          </a:p>
          <a:p>
            <a:pPr eaLnBrk="1" hangingPunct="1">
              <a:buFontTx/>
              <a:buNone/>
            </a:pPr>
            <a:r>
              <a:rPr lang="de-DE" altLang="en-US" sz="1400">
                <a:latin typeface="Arial" panose="020B0604020202020204" pitchFamily="34" charset="0"/>
                <a:cs typeface="Arial" panose="020B0604020202020204" pitchFamily="34" charset="0"/>
              </a:rPr>
              <a:t>  generelle Verbote in Art. 16 II (Klassiker)</a:t>
            </a:r>
          </a:p>
          <a:p>
            <a:pPr eaLnBrk="1" hangingPunct="1">
              <a:buFontTx/>
              <a:buNone/>
            </a:pPr>
            <a:r>
              <a:rPr lang="de-DE" altLang="en-US" sz="1400">
                <a:latin typeface="Arial" panose="020B0604020202020204" pitchFamily="34" charset="0"/>
                <a:cs typeface="Arial" panose="020B0604020202020204" pitchFamily="34" charset="0"/>
              </a:rPr>
              <a:t>  generelle Diskrinierungsfreiheit</a:t>
            </a:r>
          </a:p>
          <a:p>
            <a:pPr eaLnBrk="1" hangingPunct="1">
              <a:buFontTx/>
              <a:buNone/>
            </a:pPr>
            <a:r>
              <a:rPr lang="de-DE" altLang="en-US" sz="1400">
                <a:latin typeface="Arial" panose="020B0604020202020204" pitchFamily="34" charset="0"/>
                <a:cs typeface="Arial" panose="020B0604020202020204" pitchFamily="34" charset="0"/>
              </a:rPr>
              <a:t>  Reduktion des Kanons möglicher RF-Gründe</a:t>
            </a:r>
          </a:p>
          <a:p>
            <a:pPr eaLnBrk="1" hangingPunct="1">
              <a:buFontTx/>
              <a:buNone/>
            </a:pPr>
            <a:r>
              <a:rPr lang="de-DE" altLang="en-US" sz="1400">
                <a:latin typeface="Arial" panose="020B0604020202020204" pitchFamily="34" charset="0"/>
                <a:cs typeface="Arial" panose="020B0604020202020204" pitchFamily="34" charset="0"/>
              </a:rPr>
              <a:t>  insg. modifiziertes Bestimmungslandprinzip</a:t>
            </a:r>
          </a:p>
        </p:txBody>
      </p:sp>
      <p:sp>
        <p:nvSpPr>
          <p:cNvPr id="8200" name="Line 8"/>
          <p:cNvSpPr>
            <a:spLocks noChangeShapeType="1"/>
          </p:cNvSpPr>
          <p:nvPr/>
        </p:nvSpPr>
        <p:spPr bwMode="auto">
          <a:xfrm>
            <a:off x="2195513" y="3284538"/>
            <a:ext cx="4824412" cy="158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8201" name="Line 9"/>
          <p:cNvSpPr>
            <a:spLocks noChangeShapeType="1"/>
          </p:cNvSpPr>
          <p:nvPr/>
        </p:nvSpPr>
        <p:spPr bwMode="auto">
          <a:xfrm>
            <a:off x="2195513" y="3284538"/>
            <a:ext cx="1587" cy="36036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8202" name="Line 10"/>
          <p:cNvSpPr>
            <a:spLocks noChangeShapeType="1"/>
          </p:cNvSpPr>
          <p:nvPr/>
        </p:nvSpPr>
        <p:spPr bwMode="auto">
          <a:xfrm>
            <a:off x="7019925" y="3284538"/>
            <a:ext cx="1588" cy="57626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25961" name="Line 11"/>
          <p:cNvSpPr>
            <a:spLocks noChangeShapeType="1"/>
          </p:cNvSpPr>
          <p:nvPr/>
        </p:nvSpPr>
        <p:spPr bwMode="auto">
          <a:xfrm flipV="1">
            <a:off x="4645025" y="836613"/>
            <a:ext cx="0" cy="14446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8204" name="Text Box 12"/>
          <p:cNvSpPr txBox="1">
            <a:spLocks noChangeArrowheads="1"/>
          </p:cNvSpPr>
          <p:nvPr/>
        </p:nvSpPr>
        <p:spPr bwMode="auto">
          <a:xfrm>
            <a:off x="2235200" y="981075"/>
            <a:ext cx="4789488" cy="2095500"/>
          </a:xfrm>
          <a:prstGeom prst="rect">
            <a:avLst/>
          </a:prstGeom>
          <a:solidFill>
            <a:schemeClr val="bg1"/>
          </a:solidFill>
          <a:ln w="9525">
            <a:solidFill>
              <a:schemeClr val="tx1"/>
            </a:solidFill>
            <a:miter lim="800000"/>
            <a:headEnd/>
            <a:tailEnd/>
          </a:ln>
        </p:spPr>
        <p:txBody>
          <a:bodyPr wrap="none" lIns="90170" tIns="46990" rIns="90170" bIns="4699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0"/>
              </a:spcBef>
              <a:buFontTx/>
              <a:buNone/>
            </a:pPr>
            <a:r>
              <a:rPr lang="de-DE" altLang="en-US" sz="1600" b="1">
                <a:latin typeface="Arial" panose="020B0604020202020204" pitchFamily="34" charset="0"/>
                <a:cs typeface="Arial" panose="020B0604020202020204" pitchFamily="34" charset="0"/>
              </a:rPr>
              <a:t>                      Anwendungsbereich</a:t>
            </a:r>
          </a:p>
          <a:p>
            <a:pPr algn="just" eaLnBrk="1" hangingPunct="1">
              <a:spcBef>
                <a:spcPct val="0"/>
              </a:spcBef>
              <a:buFontTx/>
              <a:buNone/>
            </a:pPr>
            <a:r>
              <a:rPr lang="de-DE" altLang="en-US" sz="1400">
                <a:latin typeface="Arial" panose="020B0604020202020204" pitchFamily="34" charset="0"/>
                <a:cs typeface="Arial" panose="020B0604020202020204" pitchFamily="34" charset="0"/>
              </a:rPr>
              <a:t>Vielf</a:t>
            </a:r>
            <a:r>
              <a:rPr lang="de-DE" altLang="en-US" sz="1400">
                <a:cs typeface="Arial" panose="020B0604020202020204" pitchFamily="34" charset="0"/>
              </a:rPr>
              <a:t>ä</a:t>
            </a:r>
            <a:r>
              <a:rPr lang="de-DE" altLang="en-US" sz="1400">
                <a:latin typeface="Arial" panose="020B0604020202020204" pitchFamily="34" charset="0"/>
                <a:cs typeface="Arial" panose="020B0604020202020204" pitchFamily="34" charset="0"/>
              </a:rPr>
              <a:t>ltige Ausnahmen vom Anwendungsbereich </a:t>
            </a:r>
          </a:p>
          <a:p>
            <a:pPr algn="just" eaLnBrk="1" hangingPunct="1">
              <a:spcBef>
                <a:spcPct val="0"/>
              </a:spcBef>
              <a:buFontTx/>
              <a:buNone/>
            </a:pPr>
            <a:r>
              <a:rPr lang="de-DE" altLang="en-US" sz="1400">
                <a:latin typeface="Arial" panose="020B0604020202020204" pitchFamily="34" charset="0"/>
                <a:cs typeface="Arial" panose="020B0604020202020204" pitchFamily="34" charset="0"/>
              </a:rPr>
              <a:t>im </a:t>
            </a:r>
            <a:r>
              <a:rPr lang="de-DE" altLang="en-US" sz="1400">
                <a:cs typeface="Arial" panose="020B0604020202020204" pitchFamily="34" charset="0"/>
              </a:rPr>
              <a:t>Ü</a:t>
            </a:r>
            <a:r>
              <a:rPr lang="de-DE" altLang="en-US" sz="1400">
                <a:latin typeface="Arial" panose="020B0604020202020204" pitchFamily="34" charset="0"/>
                <a:cs typeface="Arial" panose="020B0604020202020204" pitchFamily="34" charset="0"/>
              </a:rPr>
              <a:t>brigen subsidi</a:t>
            </a:r>
            <a:r>
              <a:rPr lang="de-DE" altLang="en-US" sz="1400">
                <a:cs typeface="Arial" panose="020B0604020202020204" pitchFamily="34" charset="0"/>
              </a:rPr>
              <a:t>ä</a:t>
            </a:r>
            <a:r>
              <a:rPr lang="de-DE" altLang="en-US" sz="1400">
                <a:latin typeface="Arial" panose="020B0604020202020204" pitchFamily="34" charset="0"/>
                <a:cs typeface="Arial" panose="020B0604020202020204" pitchFamily="34" charset="0"/>
              </a:rPr>
              <a:t>re Unanwendbarkeit bei Widerspruch</a:t>
            </a:r>
          </a:p>
          <a:p>
            <a:pPr algn="just" eaLnBrk="1" hangingPunct="1">
              <a:spcBef>
                <a:spcPct val="0"/>
              </a:spcBef>
              <a:buFontTx/>
              <a:buNone/>
            </a:pPr>
            <a:endParaRPr lang="de-DE" altLang="en-US" sz="1400">
              <a:latin typeface="Arial" panose="020B0604020202020204" pitchFamily="34" charset="0"/>
              <a:cs typeface="Arial" panose="020B0604020202020204" pitchFamily="34" charset="0"/>
            </a:endParaRPr>
          </a:p>
          <a:p>
            <a:pPr algn="just" eaLnBrk="1" hangingPunct="1">
              <a:spcBef>
                <a:spcPct val="0"/>
              </a:spcBef>
              <a:buFontTx/>
              <a:buNone/>
            </a:pPr>
            <a:endParaRPr lang="de-DE" altLang="en-US" sz="1400">
              <a:latin typeface="Arial" panose="020B0604020202020204" pitchFamily="34" charset="0"/>
              <a:cs typeface="Arial" panose="020B0604020202020204" pitchFamily="34" charset="0"/>
            </a:endParaRPr>
          </a:p>
          <a:p>
            <a:pPr algn="just" eaLnBrk="1" hangingPunct="1">
              <a:spcBef>
                <a:spcPct val="0"/>
              </a:spcBef>
              <a:buFontTx/>
              <a:buNone/>
            </a:pPr>
            <a:r>
              <a:rPr lang="de-DE" altLang="en-US" sz="1600" b="1">
                <a:latin typeface="Arial" panose="020B0604020202020204" pitchFamily="34" charset="0"/>
                <a:cs typeface="Arial" panose="020B0604020202020204" pitchFamily="34" charset="0"/>
              </a:rPr>
              <a:t>                                 Inhalt</a:t>
            </a:r>
          </a:p>
          <a:p>
            <a:pPr algn="just" eaLnBrk="1" hangingPunct="1">
              <a:spcBef>
                <a:spcPct val="0"/>
              </a:spcBef>
              <a:buFontTx/>
              <a:buNone/>
            </a:pPr>
            <a:r>
              <a:rPr lang="de-DE" altLang="en-US" sz="1400">
                <a:latin typeface="Arial" panose="020B0604020202020204" pitchFamily="34" charset="0"/>
                <a:cs typeface="Arial" panose="020B0604020202020204" pitchFamily="34" charset="0"/>
              </a:rPr>
              <a:t>Vorschriften </a:t>
            </a:r>
            <a:r>
              <a:rPr lang="de-DE" altLang="en-US" sz="1400">
                <a:cs typeface="Arial" panose="020B0604020202020204" pitchFamily="34" charset="0"/>
              </a:rPr>
              <a:t>ü</a:t>
            </a:r>
            <a:r>
              <a:rPr lang="de-DE" altLang="en-US" sz="1400">
                <a:latin typeface="Arial" panose="020B0604020202020204" pitchFamily="34" charset="0"/>
                <a:cs typeface="Arial" panose="020B0604020202020204" pitchFamily="34" charset="0"/>
              </a:rPr>
              <a:t>ber die Verwaltungsvereinfachung</a:t>
            </a:r>
          </a:p>
          <a:p>
            <a:pPr algn="just" eaLnBrk="1" hangingPunct="1">
              <a:spcBef>
                <a:spcPct val="0"/>
              </a:spcBef>
              <a:buFontTx/>
              <a:buNone/>
            </a:pPr>
            <a:r>
              <a:rPr lang="de-DE" altLang="en-US" sz="1400">
                <a:latin typeface="Arial" panose="020B0604020202020204" pitchFamily="34" charset="0"/>
                <a:cs typeface="Arial" panose="020B0604020202020204" pitchFamily="34" charset="0"/>
              </a:rPr>
              <a:t>Insb. Einheitlicher Ansprechpartner / Genehmigungsfiktion</a:t>
            </a:r>
          </a:p>
          <a:p>
            <a:pPr algn="just" eaLnBrk="1" hangingPunct="1">
              <a:spcBef>
                <a:spcPct val="0"/>
              </a:spcBef>
              <a:buFontTx/>
              <a:buNone/>
            </a:pPr>
            <a:r>
              <a:rPr lang="de-DE" altLang="en-US" sz="1400">
                <a:latin typeface="Arial" panose="020B0604020202020204" pitchFamily="34" charset="0"/>
                <a:cs typeface="Arial" panose="020B0604020202020204" pitchFamily="34" charset="0"/>
              </a:rPr>
              <a:t>Materiell-rechtliche Regeln wie folgt:</a:t>
            </a:r>
            <a:endParaRPr lang="de-DE" altLang="en-US" sz="1400">
              <a:cs typeface="Arial" panose="020B0604020202020204" pitchFamily="34" charset="0"/>
            </a:endParaRPr>
          </a:p>
        </p:txBody>
      </p:sp>
      <p:sp>
        <p:nvSpPr>
          <p:cNvPr id="8205" name="Line 13"/>
          <p:cNvSpPr>
            <a:spLocks noChangeShapeType="1"/>
          </p:cNvSpPr>
          <p:nvPr/>
        </p:nvSpPr>
        <p:spPr bwMode="auto">
          <a:xfrm flipH="1" flipV="1">
            <a:off x="4643438" y="3068638"/>
            <a:ext cx="1587" cy="215900"/>
          </a:xfrm>
          <a:prstGeom prst="line">
            <a:avLst/>
          </a:prstGeom>
          <a:noFill/>
          <a:ln w="9525">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de-DE"/>
          </a:p>
        </p:txBody>
      </p:sp>
      <p:sp>
        <p:nvSpPr>
          <p:cNvPr id="8206" name="Text Box 14"/>
          <p:cNvSpPr txBox="1">
            <a:spLocks noChangeArrowheads="1"/>
          </p:cNvSpPr>
          <p:nvPr/>
        </p:nvSpPr>
        <p:spPr bwMode="auto">
          <a:xfrm>
            <a:off x="3276600" y="6524625"/>
            <a:ext cx="2824163" cy="3175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170" tIns="46990" rIns="90170" bIns="4699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de-DE" altLang="en-US" sz="1400" b="1">
                <a:cs typeface="Arial" panose="020B0604020202020204" pitchFamily="34" charset="0"/>
              </a:rPr>
              <a:t>Kodifikation der Rechtsprechung?</a:t>
            </a:r>
          </a:p>
        </p:txBody>
      </p:sp>
      <p:sp>
        <p:nvSpPr>
          <p:cNvPr id="8207" name="Line 15"/>
          <p:cNvSpPr>
            <a:spLocks noChangeShapeType="1"/>
          </p:cNvSpPr>
          <p:nvPr/>
        </p:nvSpPr>
        <p:spPr bwMode="auto">
          <a:xfrm flipH="1">
            <a:off x="2195513" y="6669088"/>
            <a:ext cx="1081087" cy="158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8208" name="Arrow 163"/>
          <p:cNvSpPr>
            <a:spLocks noChangeShapeType="1"/>
          </p:cNvSpPr>
          <p:nvPr/>
        </p:nvSpPr>
        <p:spPr bwMode="auto">
          <a:xfrm flipV="1">
            <a:off x="2195513" y="6308725"/>
            <a:ext cx="1587" cy="360363"/>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8209" name="Line 17"/>
          <p:cNvSpPr>
            <a:spLocks noChangeShapeType="1"/>
          </p:cNvSpPr>
          <p:nvPr/>
        </p:nvSpPr>
        <p:spPr bwMode="auto">
          <a:xfrm flipH="1">
            <a:off x="6084888" y="6669088"/>
            <a:ext cx="1079500" cy="1587"/>
          </a:xfrm>
          <a:prstGeom prst="line">
            <a:avLst/>
          </a:prstGeom>
          <a:noFill/>
          <a:ln w="9525">
            <a:solidFill>
              <a:srgbClr val="000000"/>
            </a:solidFill>
            <a:bevel/>
            <a:headEnd/>
            <a:tailEnd/>
          </a:ln>
          <a:extLst>
            <a:ext uri="{909E8E84-426E-40DD-AFC4-6F175D3DCCD1}">
              <a14:hiddenFill xmlns:a14="http://schemas.microsoft.com/office/drawing/2010/main">
                <a:noFill/>
              </a14:hiddenFill>
            </a:ext>
          </a:extLst>
        </p:spPr>
        <p:txBody>
          <a:bodyPr/>
          <a:lstStyle/>
          <a:p>
            <a:endParaRPr lang="de-DE"/>
          </a:p>
        </p:txBody>
      </p:sp>
      <p:sp>
        <p:nvSpPr>
          <p:cNvPr id="8210" name="Arrow 163"/>
          <p:cNvSpPr>
            <a:spLocks noChangeShapeType="1"/>
          </p:cNvSpPr>
          <p:nvPr/>
        </p:nvSpPr>
        <p:spPr bwMode="auto">
          <a:xfrm flipV="1">
            <a:off x="7164388" y="6021388"/>
            <a:ext cx="1587" cy="647700"/>
          </a:xfrm>
          <a:prstGeom prst="line">
            <a:avLst/>
          </a:prstGeom>
          <a:noFill/>
          <a:ln w="9525">
            <a:solidFill>
              <a:srgbClr val="000000"/>
            </a:solidFill>
            <a:bevel/>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8211" name="Text Box 19"/>
          <p:cNvSpPr txBox="1">
            <a:spLocks noChangeArrowheads="1"/>
          </p:cNvSpPr>
          <p:nvPr/>
        </p:nvSpPr>
        <p:spPr bwMode="auto">
          <a:xfrm>
            <a:off x="6877050" y="6524625"/>
            <a:ext cx="603250" cy="317500"/>
          </a:xfrm>
          <a:prstGeom prst="rect">
            <a:avLst/>
          </a:prstGeom>
          <a:solidFill>
            <a:schemeClr val="bg1"/>
          </a:solidFill>
          <a:ln w="9525">
            <a:solidFill>
              <a:schemeClr val="tx1"/>
            </a:solidFill>
            <a:bevel/>
            <a:headEnd/>
            <a:tailEnd/>
          </a:ln>
        </p:spPr>
        <p:txBody>
          <a:bodyPr wrap="none" lIns="90170" tIns="46990" rIns="90170" bIns="4699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de-DE" altLang="en-US" sz="1400" b="1">
                <a:cs typeface="Arial" panose="020B0604020202020204" pitchFamily="34" charset="0"/>
              </a:rPr>
              <a:t>Nein!</a:t>
            </a:r>
          </a:p>
        </p:txBody>
      </p:sp>
      <p:sp>
        <p:nvSpPr>
          <p:cNvPr id="8212" name="Text Box 20"/>
          <p:cNvSpPr txBox="1">
            <a:spLocks noChangeArrowheads="1"/>
          </p:cNvSpPr>
          <p:nvPr/>
        </p:nvSpPr>
        <p:spPr bwMode="auto">
          <a:xfrm>
            <a:off x="1979613" y="6524625"/>
            <a:ext cx="425450" cy="317500"/>
          </a:xfrm>
          <a:prstGeom prst="rect">
            <a:avLst/>
          </a:prstGeom>
          <a:solidFill>
            <a:schemeClr val="bg1"/>
          </a:solidFill>
          <a:ln w="9525">
            <a:solidFill>
              <a:schemeClr val="tx1"/>
            </a:solidFill>
            <a:miter lim="800000"/>
            <a:headEnd/>
            <a:tailEnd/>
          </a:ln>
        </p:spPr>
        <p:txBody>
          <a:bodyPr wrap="none" lIns="90170" tIns="46990" rIns="90170" bIns="4699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de-DE" altLang="en-US" sz="1400" b="1">
                <a:cs typeface="Arial" panose="020B0604020202020204" pitchFamily="34" charset="0"/>
              </a:rPr>
              <a:t>Ja!</a:t>
            </a:r>
            <a:endParaRPr lang="de-DE" altLang="en-US" sz="1400">
              <a:cs typeface="Arial" panose="020B0604020202020204" pitchFamily="34" charset="0"/>
            </a:endParaRPr>
          </a:p>
        </p:txBody>
      </p:sp>
      <p:pic>
        <p:nvPicPr>
          <p:cNvPr id="125971" name="Bild 2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950" y="-315913"/>
            <a:ext cx="2328863" cy="152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withEffect">
                                  <p:stCondLst>
                                    <p:cond delay="0"/>
                                  </p:stCondLst>
                                  <p:childTnLst>
                                    <p:set>
                                      <p:cBhvr>
                                        <p:cTn id="6" dur="1" fill="hold">
                                          <p:stCondLst>
                                            <p:cond delay="0"/>
                                          </p:stCondLst>
                                        </p:cTn>
                                        <p:tgtEl>
                                          <p:spTgt spid="8204">
                                            <p:bg/>
                                          </p:spTgt>
                                        </p:tgtEl>
                                        <p:attrNameLst>
                                          <p:attrName>style.visibility</p:attrName>
                                        </p:attrNameLst>
                                      </p:cBhvr>
                                      <p:to>
                                        <p:strVal val="visible"/>
                                      </p:to>
                                    </p:set>
                                    <p:animEffect transition="in" filter="blinds(horizontal)">
                                      <p:cBhvr>
                                        <p:cTn id="7" dur="500"/>
                                        <p:tgtEl>
                                          <p:spTgt spid="8204">
                                            <p:bg/>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204">
                                            <p:txEl>
                                              <p:pRg st="0" end="0"/>
                                            </p:txEl>
                                          </p:spTgt>
                                        </p:tgtEl>
                                        <p:attrNameLst>
                                          <p:attrName>style.visibility</p:attrName>
                                        </p:attrNameLst>
                                      </p:cBhvr>
                                      <p:to>
                                        <p:strVal val="visible"/>
                                      </p:to>
                                    </p:set>
                                    <p:animEffect transition="in" filter="blinds(horizontal)">
                                      <p:cBhvr>
                                        <p:cTn id="12" dur="500"/>
                                        <p:tgtEl>
                                          <p:spTgt spid="8204">
                                            <p:txEl>
                                              <p:pRg st="0" end="0"/>
                                            </p:txEl>
                                          </p:spTgt>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8204">
                                            <p:txEl>
                                              <p:pRg st="1" end="1"/>
                                            </p:txEl>
                                          </p:spTgt>
                                        </p:tgtEl>
                                        <p:attrNameLst>
                                          <p:attrName>style.visibility</p:attrName>
                                        </p:attrNameLst>
                                      </p:cBhvr>
                                      <p:to>
                                        <p:strVal val="visible"/>
                                      </p:to>
                                    </p:set>
                                    <p:animEffect transition="in" filter="blinds(horizontal)">
                                      <p:cBhvr>
                                        <p:cTn id="15" dur="500"/>
                                        <p:tgtEl>
                                          <p:spTgt spid="8204">
                                            <p:txEl>
                                              <p:pRg st="1" end="1"/>
                                            </p:txEl>
                                          </p:spTgt>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8204">
                                            <p:txEl>
                                              <p:pRg st="2" end="2"/>
                                            </p:txEl>
                                          </p:spTgt>
                                        </p:tgtEl>
                                        <p:attrNameLst>
                                          <p:attrName>style.visibility</p:attrName>
                                        </p:attrNameLst>
                                      </p:cBhvr>
                                      <p:to>
                                        <p:strVal val="visible"/>
                                      </p:to>
                                    </p:set>
                                    <p:animEffect transition="in" filter="blinds(horizontal)">
                                      <p:cBhvr>
                                        <p:cTn id="18" dur="500"/>
                                        <p:tgtEl>
                                          <p:spTgt spid="8204">
                                            <p:txEl>
                                              <p:pRg st="2" end="2"/>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8204">
                                            <p:txEl>
                                              <p:pRg st="5" end="5"/>
                                            </p:txEl>
                                          </p:spTgt>
                                        </p:tgtEl>
                                        <p:attrNameLst>
                                          <p:attrName>style.visibility</p:attrName>
                                        </p:attrNameLst>
                                      </p:cBhvr>
                                      <p:to>
                                        <p:strVal val="visible"/>
                                      </p:to>
                                    </p:set>
                                    <p:animEffect transition="in" filter="blinds(horizontal)">
                                      <p:cBhvr>
                                        <p:cTn id="23" dur="500"/>
                                        <p:tgtEl>
                                          <p:spTgt spid="8204">
                                            <p:txEl>
                                              <p:pRg st="5" end="5"/>
                                            </p:txEl>
                                          </p:spTgt>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8204">
                                            <p:txEl>
                                              <p:pRg st="6" end="6"/>
                                            </p:txEl>
                                          </p:spTgt>
                                        </p:tgtEl>
                                        <p:attrNameLst>
                                          <p:attrName>style.visibility</p:attrName>
                                        </p:attrNameLst>
                                      </p:cBhvr>
                                      <p:to>
                                        <p:strVal val="visible"/>
                                      </p:to>
                                    </p:set>
                                    <p:animEffect transition="in" filter="blinds(horizontal)">
                                      <p:cBhvr>
                                        <p:cTn id="26" dur="500"/>
                                        <p:tgtEl>
                                          <p:spTgt spid="8204">
                                            <p:txEl>
                                              <p:pRg st="6" end="6"/>
                                            </p:txEl>
                                          </p:spTgt>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8204">
                                            <p:txEl>
                                              <p:pRg st="7" end="7"/>
                                            </p:txEl>
                                          </p:spTgt>
                                        </p:tgtEl>
                                        <p:attrNameLst>
                                          <p:attrName>style.visibility</p:attrName>
                                        </p:attrNameLst>
                                      </p:cBhvr>
                                      <p:to>
                                        <p:strVal val="visible"/>
                                      </p:to>
                                    </p:set>
                                    <p:animEffect transition="in" filter="blinds(horizontal)">
                                      <p:cBhvr>
                                        <p:cTn id="29" dur="500"/>
                                        <p:tgtEl>
                                          <p:spTgt spid="8204">
                                            <p:txEl>
                                              <p:pRg st="7" end="7"/>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8204">
                                            <p:txEl>
                                              <p:pRg st="8" end="8"/>
                                            </p:txEl>
                                          </p:spTgt>
                                        </p:tgtEl>
                                        <p:attrNameLst>
                                          <p:attrName>style.visibility</p:attrName>
                                        </p:attrNameLst>
                                      </p:cBhvr>
                                      <p:to>
                                        <p:strVal val="visible"/>
                                      </p:to>
                                    </p:set>
                                    <p:animEffect transition="in" filter="blinds(horizontal)">
                                      <p:cBhvr>
                                        <p:cTn id="34" dur="500"/>
                                        <p:tgtEl>
                                          <p:spTgt spid="8204">
                                            <p:txEl>
                                              <p:pRg st="8" end="8"/>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8200"/>
                                        </p:tgtEl>
                                        <p:attrNameLst>
                                          <p:attrName>style.visibility</p:attrName>
                                        </p:attrNameLst>
                                      </p:cBhvr>
                                      <p:to>
                                        <p:strVal val="visible"/>
                                      </p:to>
                                    </p:set>
                                    <p:animEffect transition="in" filter="blinds(horizontal)">
                                      <p:cBhvr>
                                        <p:cTn id="39" dur="500"/>
                                        <p:tgtEl>
                                          <p:spTgt spid="8200"/>
                                        </p:tgtEl>
                                      </p:cBhvr>
                                    </p:animEffect>
                                  </p:childTnLst>
                                </p:cTn>
                              </p:par>
                              <p:par>
                                <p:cTn id="40" presetID="3" presetClass="entr" presetSubtype="10" fill="hold" grpId="0" nodeType="withEffect">
                                  <p:stCondLst>
                                    <p:cond delay="0"/>
                                  </p:stCondLst>
                                  <p:childTnLst>
                                    <p:set>
                                      <p:cBhvr>
                                        <p:cTn id="41" dur="1" fill="hold">
                                          <p:stCondLst>
                                            <p:cond delay="0"/>
                                          </p:stCondLst>
                                        </p:cTn>
                                        <p:tgtEl>
                                          <p:spTgt spid="8201"/>
                                        </p:tgtEl>
                                        <p:attrNameLst>
                                          <p:attrName>style.visibility</p:attrName>
                                        </p:attrNameLst>
                                      </p:cBhvr>
                                      <p:to>
                                        <p:strVal val="visible"/>
                                      </p:to>
                                    </p:set>
                                    <p:animEffect transition="in" filter="blinds(horizontal)">
                                      <p:cBhvr>
                                        <p:cTn id="42" dur="500"/>
                                        <p:tgtEl>
                                          <p:spTgt spid="8201"/>
                                        </p:tgtEl>
                                      </p:cBhvr>
                                    </p:animEffect>
                                  </p:childTnLst>
                                </p:cTn>
                              </p:par>
                              <p:par>
                                <p:cTn id="43" presetID="3" presetClass="entr" presetSubtype="10" fill="hold" grpId="0" nodeType="withEffect">
                                  <p:stCondLst>
                                    <p:cond delay="0"/>
                                  </p:stCondLst>
                                  <p:childTnLst>
                                    <p:set>
                                      <p:cBhvr>
                                        <p:cTn id="44" dur="1" fill="hold">
                                          <p:stCondLst>
                                            <p:cond delay="0"/>
                                          </p:stCondLst>
                                        </p:cTn>
                                        <p:tgtEl>
                                          <p:spTgt spid="8202"/>
                                        </p:tgtEl>
                                        <p:attrNameLst>
                                          <p:attrName>style.visibility</p:attrName>
                                        </p:attrNameLst>
                                      </p:cBhvr>
                                      <p:to>
                                        <p:strVal val="visible"/>
                                      </p:to>
                                    </p:set>
                                    <p:animEffect transition="in" filter="blinds(horizontal)">
                                      <p:cBhvr>
                                        <p:cTn id="45" dur="500"/>
                                        <p:tgtEl>
                                          <p:spTgt spid="8202"/>
                                        </p:tgtEl>
                                      </p:cBhvr>
                                    </p:animEffect>
                                  </p:childTnLst>
                                </p:cTn>
                              </p:par>
                              <p:par>
                                <p:cTn id="46" presetID="3" presetClass="entr" presetSubtype="10" fill="hold" grpId="0" nodeType="withEffect">
                                  <p:stCondLst>
                                    <p:cond delay="0"/>
                                  </p:stCondLst>
                                  <p:childTnLst>
                                    <p:set>
                                      <p:cBhvr>
                                        <p:cTn id="47" dur="1" fill="hold">
                                          <p:stCondLst>
                                            <p:cond delay="0"/>
                                          </p:stCondLst>
                                        </p:cTn>
                                        <p:tgtEl>
                                          <p:spTgt spid="8205"/>
                                        </p:tgtEl>
                                        <p:attrNameLst>
                                          <p:attrName>style.visibility</p:attrName>
                                        </p:attrNameLst>
                                      </p:cBhvr>
                                      <p:to>
                                        <p:strVal val="visible"/>
                                      </p:to>
                                    </p:set>
                                    <p:animEffect transition="in" filter="blinds(horizontal)">
                                      <p:cBhvr>
                                        <p:cTn id="48" dur="500"/>
                                        <p:tgtEl>
                                          <p:spTgt spid="8205"/>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8196">
                                            <p:bg/>
                                          </p:spTgt>
                                        </p:tgtEl>
                                        <p:attrNameLst>
                                          <p:attrName>style.visibility</p:attrName>
                                        </p:attrNameLst>
                                      </p:cBhvr>
                                      <p:to>
                                        <p:strVal val="visible"/>
                                      </p:to>
                                    </p:set>
                                    <p:animEffect transition="in" filter="blinds(horizontal)">
                                      <p:cBhvr>
                                        <p:cTn id="53" dur="500"/>
                                        <p:tgtEl>
                                          <p:spTgt spid="8196">
                                            <p:bg/>
                                          </p:spTgt>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3" presetClass="entr" presetSubtype="10" fill="hold" grpId="0" nodeType="clickEffect">
                                  <p:stCondLst>
                                    <p:cond delay="0"/>
                                  </p:stCondLst>
                                  <p:childTnLst>
                                    <p:set>
                                      <p:cBhvr>
                                        <p:cTn id="57" dur="1" fill="hold">
                                          <p:stCondLst>
                                            <p:cond delay="0"/>
                                          </p:stCondLst>
                                        </p:cTn>
                                        <p:tgtEl>
                                          <p:spTgt spid="8196">
                                            <p:txEl>
                                              <p:pRg st="0" end="0"/>
                                            </p:txEl>
                                          </p:spTgt>
                                        </p:tgtEl>
                                        <p:attrNameLst>
                                          <p:attrName>style.visibility</p:attrName>
                                        </p:attrNameLst>
                                      </p:cBhvr>
                                      <p:to>
                                        <p:strVal val="visible"/>
                                      </p:to>
                                    </p:set>
                                    <p:animEffect transition="in" filter="blinds(horizontal)">
                                      <p:cBhvr>
                                        <p:cTn id="58" dur="500"/>
                                        <p:tgtEl>
                                          <p:spTgt spid="8196">
                                            <p:txEl>
                                              <p:pRg st="0" end="0"/>
                                            </p:txEl>
                                          </p:spTgt>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3" presetClass="entr" presetSubtype="10" fill="hold" grpId="0" nodeType="clickEffect">
                                  <p:stCondLst>
                                    <p:cond delay="0"/>
                                  </p:stCondLst>
                                  <p:childTnLst>
                                    <p:set>
                                      <p:cBhvr>
                                        <p:cTn id="62" dur="1" fill="hold">
                                          <p:stCondLst>
                                            <p:cond delay="0"/>
                                          </p:stCondLst>
                                        </p:cTn>
                                        <p:tgtEl>
                                          <p:spTgt spid="8196">
                                            <p:txEl>
                                              <p:pRg st="1" end="1"/>
                                            </p:txEl>
                                          </p:spTgt>
                                        </p:tgtEl>
                                        <p:attrNameLst>
                                          <p:attrName>style.visibility</p:attrName>
                                        </p:attrNameLst>
                                      </p:cBhvr>
                                      <p:to>
                                        <p:strVal val="visible"/>
                                      </p:to>
                                    </p:set>
                                    <p:animEffect transition="in" filter="blinds(horizontal)">
                                      <p:cBhvr>
                                        <p:cTn id="63" dur="500"/>
                                        <p:tgtEl>
                                          <p:spTgt spid="8196">
                                            <p:txEl>
                                              <p:pRg st="1" end="1"/>
                                            </p:txEl>
                                          </p:spTgt>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3" presetClass="entr" presetSubtype="10" fill="hold" grpId="0" nodeType="clickEffect">
                                  <p:stCondLst>
                                    <p:cond delay="0"/>
                                  </p:stCondLst>
                                  <p:childTnLst>
                                    <p:set>
                                      <p:cBhvr>
                                        <p:cTn id="67" dur="1" fill="hold">
                                          <p:stCondLst>
                                            <p:cond delay="0"/>
                                          </p:stCondLst>
                                        </p:cTn>
                                        <p:tgtEl>
                                          <p:spTgt spid="8196">
                                            <p:txEl>
                                              <p:pRg st="2" end="2"/>
                                            </p:txEl>
                                          </p:spTgt>
                                        </p:tgtEl>
                                        <p:attrNameLst>
                                          <p:attrName>style.visibility</p:attrName>
                                        </p:attrNameLst>
                                      </p:cBhvr>
                                      <p:to>
                                        <p:strVal val="visible"/>
                                      </p:to>
                                    </p:set>
                                    <p:animEffect transition="in" filter="blinds(horizontal)">
                                      <p:cBhvr>
                                        <p:cTn id="68" dur="500"/>
                                        <p:tgtEl>
                                          <p:spTgt spid="8196">
                                            <p:txEl>
                                              <p:pRg st="2" end="2"/>
                                            </p:txEl>
                                          </p:spTgt>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3" presetClass="entr" presetSubtype="10" fill="hold" grpId="0" nodeType="clickEffect">
                                  <p:stCondLst>
                                    <p:cond delay="0"/>
                                  </p:stCondLst>
                                  <p:childTnLst>
                                    <p:set>
                                      <p:cBhvr>
                                        <p:cTn id="72" dur="1" fill="hold">
                                          <p:stCondLst>
                                            <p:cond delay="0"/>
                                          </p:stCondLst>
                                        </p:cTn>
                                        <p:tgtEl>
                                          <p:spTgt spid="8196">
                                            <p:txEl>
                                              <p:pRg st="3" end="3"/>
                                            </p:txEl>
                                          </p:spTgt>
                                        </p:tgtEl>
                                        <p:attrNameLst>
                                          <p:attrName>style.visibility</p:attrName>
                                        </p:attrNameLst>
                                      </p:cBhvr>
                                      <p:to>
                                        <p:strVal val="visible"/>
                                      </p:to>
                                    </p:set>
                                    <p:animEffect transition="in" filter="blinds(horizontal)">
                                      <p:cBhvr>
                                        <p:cTn id="73" dur="500"/>
                                        <p:tgtEl>
                                          <p:spTgt spid="8196">
                                            <p:txEl>
                                              <p:pRg st="3" end="3"/>
                                            </p:txEl>
                                          </p:spTgt>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3" presetClass="entr" presetSubtype="10" fill="hold" grpId="0" nodeType="clickEffect">
                                  <p:stCondLst>
                                    <p:cond delay="0"/>
                                  </p:stCondLst>
                                  <p:childTnLst>
                                    <p:set>
                                      <p:cBhvr>
                                        <p:cTn id="77" dur="1" fill="hold">
                                          <p:stCondLst>
                                            <p:cond delay="0"/>
                                          </p:stCondLst>
                                        </p:cTn>
                                        <p:tgtEl>
                                          <p:spTgt spid="8196">
                                            <p:txEl>
                                              <p:pRg st="4" end="4"/>
                                            </p:txEl>
                                          </p:spTgt>
                                        </p:tgtEl>
                                        <p:attrNameLst>
                                          <p:attrName>style.visibility</p:attrName>
                                        </p:attrNameLst>
                                      </p:cBhvr>
                                      <p:to>
                                        <p:strVal val="visible"/>
                                      </p:to>
                                    </p:set>
                                    <p:animEffect transition="in" filter="blinds(horizontal)">
                                      <p:cBhvr>
                                        <p:cTn id="78" dur="500"/>
                                        <p:tgtEl>
                                          <p:spTgt spid="8196">
                                            <p:txEl>
                                              <p:pRg st="4" end="4"/>
                                            </p:txEl>
                                          </p:spTgt>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3" presetClass="entr" presetSubtype="10" fill="hold" grpId="0" nodeType="clickEffect">
                                  <p:stCondLst>
                                    <p:cond delay="0"/>
                                  </p:stCondLst>
                                  <p:childTnLst>
                                    <p:set>
                                      <p:cBhvr>
                                        <p:cTn id="82" dur="1" fill="hold">
                                          <p:stCondLst>
                                            <p:cond delay="0"/>
                                          </p:stCondLst>
                                        </p:cTn>
                                        <p:tgtEl>
                                          <p:spTgt spid="8196">
                                            <p:txEl>
                                              <p:pRg st="5" end="5"/>
                                            </p:txEl>
                                          </p:spTgt>
                                        </p:tgtEl>
                                        <p:attrNameLst>
                                          <p:attrName>style.visibility</p:attrName>
                                        </p:attrNameLst>
                                      </p:cBhvr>
                                      <p:to>
                                        <p:strVal val="visible"/>
                                      </p:to>
                                    </p:set>
                                    <p:animEffect transition="in" filter="blinds(horizontal)">
                                      <p:cBhvr>
                                        <p:cTn id="83" dur="500"/>
                                        <p:tgtEl>
                                          <p:spTgt spid="8196">
                                            <p:txEl>
                                              <p:pRg st="5" end="5"/>
                                            </p:txEl>
                                          </p:spTgt>
                                        </p:tgtEl>
                                      </p:cBhvr>
                                    </p:animEffect>
                                  </p:childTnLst>
                                </p:cTn>
                              </p:par>
                              <p:par>
                                <p:cTn id="84" presetID="3" presetClass="entr" presetSubtype="10" fill="hold" grpId="0" nodeType="withEffect">
                                  <p:stCondLst>
                                    <p:cond delay="0"/>
                                  </p:stCondLst>
                                  <p:childTnLst>
                                    <p:set>
                                      <p:cBhvr>
                                        <p:cTn id="85" dur="1" fill="hold">
                                          <p:stCondLst>
                                            <p:cond delay="0"/>
                                          </p:stCondLst>
                                        </p:cTn>
                                        <p:tgtEl>
                                          <p:spTgt spid="8196">
                                            <p:txEl>
                                              <p:pRg st="6" end="6"/>
                                            </p:txEl>
                                          </p:spTgt>
                                        </p:tgtEl>
                                        <p:attrNameLst>
                                          <p:attrName>style.visibility</p:attrName>
                                        </p:attrNameLst>
                                      </p:cBhvr>
                                      <p:to>
                                        <p:strVal val="visible"/>
                                      </p:to>
                                    </p:set>
                                    <p:animEffect transition="in" filter="blinds(horizontal)">
                                      <p:cBhvr>
                                        <p:cTn id="86" dur="500"/>
                                        <p:tgtEl>
                                          <p:spTgt spid="8196">
                                            <p:txEl>
                                              <p:pRg st="6" end="6"/>
                                            </p:txEl>
                                          </p:spTgt>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3" presetClass="entr" presetSubtype="10" fill="hold" grpId="0" nodeType="clickEffect">
                                  <p:stCondLst>
                                    <p:cond delay="0"/>
                                  </p:stCondLst>
                                  <p:childTnLst>
                                    <p:set>
                                      <p:cBhvr>
                                        <p:cTn id="90" dur="1" fill="hold">
                                          <p:stCondLst>
                                            <p:cond delay="0"/>
                                          </p:stCondLst>
                                        </p:cTn>
                                        <p:tgtEl>
                                          <p:spTgt spid="8196">
                                            <p:txEl>
                                              <p:pRg st="7" end="7"/>
                                            </p:txEl>
                                          </p:spTgt>
                                        </p:tgtEl>
                                        <p:attrNameLst>
                                          <p:attrName>style.visibility</p:attrName>
                                        </p:attrNameLst>
                                      </p:cBhvr>
                                      <p:to>
                                        <p:strVal val="visible"/>
                                      </p:to>
                                    </p:set>
                                    <p:animEffect transition="in" filter="blinds(horizontal)">
                                      <p:cBhvr>
                                        <p:cTn id="91" dur="500"/>
                                        <p:tgtEl>
                                          <p:spTgt spid="8196">
                                            <p:txEl>
                                              <p:pRg st="7" end="7"/>
                                            </p:txEl>
                                          </p:spTgt>
                                        </p:tgtEl>
                                      </p:cBhvr>
                                    </p:animEffect>
                                  </p:childTnLst>
                                </p:cTn>
                              </p:par>
                            </p:childTnLst>
                          </p:cTn>
                        </p:par>
                      </p:childTnLst>
                    </p:cTn>
                  </p:par>
                  <p:par>
                    <p:cTn id="92" fill="hold" nodeType="clickPar">
                      <p:stCondLst>
                        <p:cond delay="indefinite"/>
                      </p:stCondLst>
                      <p:childTnLst>
                        <p:par>
                          <p:cTn id="93" fill="hold" nodeType="withGroup">
                            <p:stCondLst>
                              <p:cond delay="0"/>
                            </p:stCondLst>
                            <p:childTnLst>
                              <p:par>
                                <p:cTn id="94" presetID="3" presetClass="entr" presetSubtype="10" fill="hold" grpId="0" nodeType="clickEffect">
                                  <p:stCondLst>
                                    <p:cond delay="0"/>
                                  </p:stCondLst>
                                  <p:childTnLst>
                                    <p:set>
                                      <p:cBhvr>
                                        <p:cTn id="95" dur="1" fill="hold">
                                          <p:stCondLst>
                                            <p:cond delay="0"/>
                                          </p:stCondLst>
                                        </p:cTn>
                                        <p:tgtEl>
                                          <p:spTgt spid="8196">
                                            <p:txEl>
                                              <p:pRg st="8" end="8"/>
                                            </p:txEl>
                                          </p:spTgt>
                                        </p:tgtEl>
                                        <p:attrNameLst>
                                          <p:attrName>style.visibility</p:attrName>
                                        </p:attrNameLst>
                                      </p:cBhvr>
                                      <p:to>
                                        <p:strVal val="visible"/>
                                      </p:to>
                                    </p:set>
                                    <p:animEffect transition="in" filter="blinds(horizontal)">
                                      <p:cBhvr>
                                        <p:cTn id="96" dur="500"/>
                                        <p:tgtEl>
                                          <p:spTgt spid="8196">
                                            <p:txEl>
                                              <p:pRg st="8" end="8"/>
                                            </p:txEl>
                                          </p:spTgt>
                                        </p:tgtEl>
                                      </p:cBhvr>
                                    </p:animEffect>
                                  </p:childTnLst>
                                </p:cTn>
                              </p:par>
                            </p:childTnLst>
                          </p:cTn>
                        </p:par>
                      </p:childTnLst>
                    </p:cTn>
                  </p:par>
                  <p:par>
                    <p:cTn id="97" fill="hold" nodeType="clickPar">
                      <p:stCondLst>
                        <p:cond delay="indefinite"/>
                      </p:stCondLst>
                      <p:childTnLst>
                        <p:par>
                          <p:cTn id="98" fill="hold" nodeType="withGroup">
                            <p:stCondLst>
                              <p:cond delay="0"/>
                            </p:stCondLst>
                            <p:childTnLst>
                              <p:par>
                                <p:cTn id="99" presetID="3" presetClass="entr" presetSubtype="10" fill="hold" grpId="0" nodeType="clickEffect">
                                  <p:stCondLst>
                                    <p:cond delay="0"/>
                                  </p:stCondLst>
                                  <p:childTnLst>
                                    <p:set>
                                      <p:cBhvr>
                                        <p:cTn id="100" dur="1" fill="hold">
                                          <p:stCondLst>
                                            <p:cond delay="0"/>
                                          </p:stCondLst>
                                        </p:cTn>
                                        <p:tgtEl>
                                          <p:spTgt spid="8196">
                                            <p:txEl>
                                              <p:pRg st="9" end="9"/>
                                            </p:txEl>
                                          </p:spTgt>
                                        </p:tgtEl>
                                        <p:attrNameLst>
                                          <p:attrName>style.visibility</p:attrName>
                                        </p:attrNameLst>
                                      </p:cBhvr>
                                      <p:to>
                                        <p:strVal val="visible"/>
                                      </p:to>
                                    </p:set>
                                    <p:animEffect transition="in" filter="blinds(horizontal)">
                                      <p:cBhvr>
                                        <p:cTn id="101" dur="500"/>
                                        <p:tgtEl>
                                          <p:spTgt spid="8196">
                                            <p:txEl>
                                              <p:pRg st="9" end="9"/>
                                            </p:txEl>
                                          </p:spTgt>
                                        </p:tgtEl>
                                      </p:cBhvr>
                                    </p:animEffect>
                                  </p:childTnLst>
                                </p:cTn>
                              </p:par>
                            </p:childTnLst>
                          </p:cTn>
                        </p:par>
                      </p:childTnLst>
                    </p:cTn>
                  </p:par>
                  <p:par>
                    <p:cTn id="102" fill="hold" nodeType="clickPar">
                      <p:stCondLst>
                        <p:cond delay="indefinite"/>
                      </p:stCondLst>
                      <p:childTnLst>
                        <p:par>
                          <p:cTn id="103" fill="hold" nodeType="withGroup">
                            <p:stCondLst>
                              <p:cond delay="0"/>
                            </p:stCondLst>
                            <p:childTnLst>
                              <p:par>
                                <p:cTn id="104" presetID="3" presetClass="entr" presetSubtype="10" fill="hold" grpId="0" nodeType="clickEffect">
                                  <p:stCondLst>
                                    <p:cond delay="0"/>
                                  </p:stCondLst>
                                  <p:childTnLst>
                                    <p:set>
                                      <p:cBhvr>
                                        <p:cTn id="105" dur="1" fill="hold">
                                          <p:stCondLst>
                                            <p:cond delay="0"/>
                                          </p:stCondLst>
                                        </p:cTn>
                                        <p:tgtEl>
                                          <p:spTgt spid="8199">
                                            <p:bg/>
                                          </p:spTgt>
                                        </p:tgtEl>
                                        <p:attrNameLst>
                                          <p:attrName>style.visibility</p:attrName>
                                        </p:attrNameLst>
                                      </p:cBhvr>
                                      <p:to>
                                        <p:strVal val="visible"/>
                                      </p:to>
                                    </p:set>
                                    <p:animEffect transition="in" filter="blinds(horizontal)">
                                      <p:cBhvr>
                                        <p:cTn id="106" dur="500"/>
                                        <p:tgtEl>
                                          <p:spTgt spid="8199">
                                            <p:bg/>
                                          </p:spTgt>
                                        </p:tgtEl>
                                      </p:cBhvr>
                                    </p:animEffect>
                                  </p:childTnLst>
                                </p:cTn>
                              </p:par>
                            </p:childTnLst>
                          </p:cTn>
                        </p:par>
                      </p:childTnLst>
                    </p:cTn>
                  </p:par>
                  <p:par>
                    <p:cTn id="107" fill="hold" nodeType="clickPar">
                      <p:stCondLst>
                        <p:cond delay="indefinite"/>
                      </p:stCondLst>
                      <p:childTnLst>
                        <p:par>
                          <p:cTn id="108" fill="hold" nodeType="withGroup">
                            <p:stCondLst>
                              <p:cond delay="0"/>
                            </p:stCondLst>
                            <p:childTnLst>
                              <p:par>
                                <p:cTn id="109" presetID="3" presetClass="entr" presetSubtype="10" fill="hold" grpId="0" nodeType="clickEffect">
                                  <p:stCondLst>
                                    <p:cond delay="0"/>
                                  </p:stCondLst>
                                  <p:childTnLst>
                                    <p:set>
                                      <p:cBhvr>
                                        <p:cTn id="110" dur="1" fill="hold">
                                          <p:stCondLst>
                                            <p:cond delay="0"/>
                                          </p:stCondLst>
                                        </p:cTn>
                                        <p:tgtEl>
                                          <p:spTgt spid="8199">
                                            <p:txEl>
                                              <p:pRg st="0" end="0"/>
                                            </p:txEl>
                                          </p:spTgt>
                                        </p:tgtEl>
                                        <p:attrNameLst>
                                          <p:attrName>style.visibility</p:attrName>
                                        </p:attrNameLst>
                                      </p:cBhvr>
                                      <p:to>
                                        <p:strVal val="visible"/>
                                      </p:to>
                                    </p:set>
                                    <p:animEffect transition="in" filter="blinds(horizontal)">
                                      <p:cBhvr>
                                        <p:cTn id="111" dur="500"/>
                                        <p:tgtEl>
                                          <p:spTgt spid="8199">
                                            <p:txEl>
                                              <p:pRg st="0" end="0"/>
                                            </p:txEl>
                                          </p:spTgt>
                                        </p:tgtEl>
                                      </p:cBhvr>
                                    </p:animEffect>
                                  </p:childTnLst>
                                </p:cTn>
                              </p:par>
                            </p:childTnLst>
                          </p:cTn>
                        </p:par>
                      </p:childTnLst>
                    </p:cTn>
                  </p:par>
                  <p:par>
                    <p:cTn id="112" fill="hold" nodeType="clickPar">
                      <p:stCondLst>
                        <p:cond delay="indefinite"/>
                      </p:stCondLst>
                      <p:childTnLst>
                        <p:par>
                          <p:cTn id="113" fill="hold" nodeType="withGroup">
                            <p:stCondLst>
                              <p:cond delay="0"/>
                            </p:stCondLst>
                            <p:childTnLst>
                              <p:par>
                                <p:cTn id="114" presetID="3" presetClass="entr" presetSubtype="10" fill="hold" grpId="0" nodeType="clickEffect">
                                  <p:stCondLst>
                                    <p:cond delay="0"/>
                                  </p:stCondLst>
                                  <p:childTnLst>
                                    <p:set>
                                      <p:cBhvr>
                                        <p:cTn id="115" dur="1" fill="hold">
                                          <p:stCondLst>
                                            <p:cond delay="0"/>
                                          </p:stCondLst>
                                        </p:cTn>
                                        <p:tgtEl>
                                          <p:spTgt spid="8199">
                                            <p:txEl>
                                              <p:pRg st="1" end="1"/>
                                            </p:txEl>
                                          </p:spTgt>
                                        </p:tgtEl>
                                        <p:attrNameLst>
                                          <p:attrName>style.visibility</p:attrName>
                                        </p:attrNameLst>
                                      </p:cBhvr>
                                      <p:to>
                                        <p:strVal val="visible"/>
                                      </p:to>
                                    </p:set>
                                    <p:animEffect transition="in" filter="blinds(horizontal)">
                                      <p:cBhvr>
                                        <p:cTn id="116" dur="500"/>
                                        <p:tgtEl>
                                          <p:spTgt spid="8199">
                                            <p:txEl>
                                              <p:pRg st="1" end="1"/>
                                            </p:txEl>
                                          </p:spTgt>
                                        </p:tgtEl>
                                      </p:cBhvr>
                                    </p:animEffect>
                                  </p:childTnLst>
                                </p:cTn>
                              </p:par>
                            </p:childTnLst>
                          </p:cTn>
                        </p:par>
                      </p:childTnLst>
                    </p:cTn>
                  </p:par>
                  <p:par>
                    <p:cTn id="117" fill="hold" nodeType="clickPar">
                      <p:stCondLst>
                        <p:cond delay="indefinite"/>
                      </p:stCondLst>
                      <p:childTnLst>
                        <p:par>
                          <p:cTn id="118" fill="hold" nodeType="withGroup">
                            <p:stCondLst>
                              <p:cond delay="0"/>
                            </p:stCondLst>
                            <p:childTnLst>
                              <p:par>
                                <p:cTn id="119" presetID="3" presetClass="entr" presetSubtype="10" fill="hold" grpId="0" nodeType="clickEffect">
                                  <p:stCondLst>
                                    <p:cond delay="0"/>
                                  </p:stCondLst>
                                  <p:childTnLst>
                                    <p:set>
                                      <p:cBhvr>
                                        <p:cTn id="120" dur="1" fill="hold">
                                          <p:stCondLst>
                                            <p:cond delay="0"/>
                                          </p:stCondLst>
                                        </p:cTn>
                                        <p:tgtEl>
                                          <p:spTgt spid="8199">
                                            <p:txEl>
                                              <p:pRg st="2" end="2"/>
                                            </p:txEl>
                                          </p:spTgt>
                                        </p:tgtEl>
                                        <p:attrNameLst>
                                          <p:attrName>style.visibility</p:attrName>
                                        </p:attrNameLst>
                                      </p:cBhvr>
                                      <p:to>
                                        <p:strVal val="visible"/>
                                      </p:to>
                                    </p:set>
                                    <p:animEffect transition="in" filter="blinds(horizontal)">
                                      <p:cBhvr>
                                        <p:cTn id="121" dur="500"/>
                                        <p:tgtEl>
                                          <p:spTgt spid="8199">
                                            <p:txEl>
                                              <p:pRg st="2" end="2"/>
                                            </p:txEl>
                                          </p:spTgt>
                                        </p:tgtEl>
                                      </p:cBhvr>
                                    </p:animEffect>
                                  </p:childTnLst>
                                </p:cTn>
                              </p:par>
                            </p:childTnLst>
                          </p:cTn>
                        </p:par>
                      </p:childTnLst>
                    </p:cTn>
                  </p:par>
                  <p:par>
                    <p:cTn id="122" fill="hold" nodeType="clickPar">
                      <p:stCondLst>
                        <p:cond delay="indefinite"/>
                      </p:stCondLst>
                      <p:childTnLst>
                        <p:par>
                          <p:cTn id="123" fill="hold" nodeType="withGroup">
                            <p:stCondLst>
                              <p:cond delay="0"/>
                            </p:stCondLst>
                            <p:childTnLst>
                              <p:par>
                                <p:cTn id="124" presetID="3" presetClass="entr" presetSubtype="10" fill="hold" grpId="0" nodeType="clickEffect">
                                  <p:stCondLst>
                                    <p:cond delay="0"/>
                                  </p:stCondLst>
                                  <p:childTnLst>
                                    <p:set>
                                      <p:cBhvr>
                                        <p:cTn id="125" dur="1" fill="hold">
                                          <p:stCondLst>
                                            <p:cond delay="0"/>
                                          </p:stCondLst>
                                        </p:cTn>
                                        <p:tgtEl>
                                          <p:spTgt spid="8199">
                                            <p:txEl>
                                              <p:pRg st="3" end="3"/>
                                            </p:txEl>
                                          </p:spTgt>
                                        </p:tgtEl>
                                        <p:attrNameLst>
                                          <p:attrName>style.visibility</p:attrName>
                                        </p:attrNameLst>
                                      </p:cBhvr>
                                      <p:to>
                                        <p:strVal val="visible"/>
                                      </p:to>
                                    </p:set>
                                    <p:animEffect transition="in" filter="blinds(horizontal)">
                                      <p:cBhvr>
                                        <p:cTn id="126" dur="500"/>
                                        <p:tgtEl>
                                          <p:spTgt spid="8199">
                                            <p:txEl>
                                              <p:pRg st="3" end="3"/>
                                            </p:txEl>
                                          </p:spTgt>
                                        </p:tgtEl>
                                      </p:cBhvr>
                                    </p:animEffect>
                                  </p:childTnLst>
                                </p:cTn>
                              </p:par>
                            </p:childTnLst>
                          </p:cTn>
                        </p:par>
                      </p:childTnLst>
                    </p:cTn>
                  </p:par>
                  <p:par>
                    <p:cTn id="127" fill="hold" nodeType="clickPar">
                      <p:stCondLst>
                        <p:cond delay="indefinite"/>
                      </p:stCondLst>
                      <p:childTnLst>
                        <p:par>
                          <p:cTn id="128" fill="hold" nodeType="withGroup">
                            <p:stCondLst>
                              <p:cond delay="0"/>
                            </p:stCondLst>
                            <p:childTnLst>
                              <p:par>
                                <p:cTn id="129" presetID="3" presetClass="entr" presetSubtype="10" fill="hold" grpId="0" nodeType="clickEffect">
                                  <p:stCondLst>
                                    <p:cond delay="0"/>
                                  </p:stCondLst>
                                  <p:childTnLst>
                                    <p:set>
                                      <p:cBhvr>
                                        <p:cTn id="130" dur="1" fill="hold">
                                          <p:stCondLst>
                                            <p:cond delay="0"/>
                                          </p:stCondLst>
                                        </p:cTn>
                                        <p:tgtEl>
                                          <p:spTgt spid="8199">
                                            <p:txEl>
                                              <p:pRg st="4" end="4"/>
                                            </p:txEl>
                                          </p:spTgt>
                                        </p:tgtEl>
                                        <p:attrNameLst>
                                          <p:attrName>style.visibility</p:attrName>
                                        </p:attrNameLst>
                                      </p:cBhvr>
                                      <p:to>
                                        <p:strVal val="visible"/>
                                      </p:to>
                                    </p:set>
                                    <p:animEffect transition="in" filter="blinds(horizontal)">
                                      <p:cBhvr>
                                        <p:cTn id="131" dur="500"/>
                                        <p:tgtEl>
                                          <p:spTgt spid="8199">
                                            <p:txEl>
                                              <p:pRg st="4" end="4"/>
                                            </p:txEl>
                                          </p:spTgt>
                                        </p:tgtEl>
                                      </p:cBhvr>
                                    </p:animEffect>
                                  </p:childTnLst>
                                </p:cTn>
                              </p:par>
                            </p:childTnLst>
                          </p:cTn>
                        </p:par>
                      </p:childTnLst>
                    </p:cTn>
                  </p:par>
                  <p:par>
                    <p:cTn id="132" fill="hold" nodeType="clickPar">
                      <p:stCondLst>
                        <p:cond delay="indefinite"/>
                      </p:stCondLst>
                      <p:childTnLst>
                        <p:par>
                          <p:cTn id="133" fill="hold" nodeType="withGroup">
                            <p:stCondLst>
                              <p:cond delay="0"/>
                            </p:stCondLst>
                            <p:childTnLst>
                              <p:par>
                                <p:cTn id="134" presetID="3" presetClass="entr" presetSubtype="10" fill="hold" grpId="0" nodeType="clickEffect">
                                  <p:stCondLst>
                                    <p:cond delay="0"/>
                                  </p:stCondLst>
                                  <p:childTnLst>
                                    <p:set>
                                      <p:cBhvr>
                                        <p:cTn id="135" dur="1" fill="hold">
                                          <p:stCondLst>
                                            <p:cond delay="0"/>
                                          </p:stCondLst>
                                        </p:cTn>
                                        <p:tgtEl>
                                          <p:spTgt spid="8199">
                                            <p:txEl>
                                              <p:pRg st="5" end="5"/>
                                            </p:txEl>
                                          </p:spTgt>
                                        </p:tgtEl>
                                        <p:attrNameLst>
                                          <p:attrName>style.visibility</p:attrName>
                                        </p:attrNameLst>
                                      </p:cBhvr>
                                      <p:to>
                                        <p:strVal val="visible"/>
                                      </p:to>
                                    </p:set>
                                    <p:animEffect transition="in" filter="blinds(horizontal)">
                                      <p:cBhvr>
                                        <p:cTn id="136" dur="500"/>
                                        <p:tgtEl>
                                          <p:spTgt spid="8199">
                                            <p:txEl>
                                              <p:pRg st="5" end="5"/>
                                            </p:txEl>
                                          </p:spTgt>
                                        </p:tgtEl>
                                      </p:cBhvr>
                                    </p:animEffect>
                                  </p:childTnLst>
                                </p:cTn>
                              </p:par>
                            </p:childTnLst>
                          </p:cTn>
                        </p:par>
                      </p:childTnLst>
                    </p:cTn>
                  </p:par>
                  <p:par>
                    <p:cTn id="137" fill="hold" nodeType="clickPar">
                      <p:stCondLst>
                        <p:cond delay="indefinite"/>
                      </p:stCondLst>
                      <p:childTnLst>
                        <p:par>
                          <p:cTn id="138" fill="hold" nodeType="withGroup">
                            <p:stCondLst>
                              <p:cond delay="0"/>
                            </p:stCondLst>
                            <p:childTnLst>
                              <p:par>
                                <p:cTn id="139" presetID="3" presetClass="entr" presetSubtype="10" fill="hold" grpId="0" nodeType="clickEffect">
                                  <p:stCondLst>
                                    <p:cond delay="0"/>
                                  </p:stCondLst>
                                  <p:childTnLst>
                                    <p:set>
                                      <p:cBhvr>
                                        <p:cTn id="140" dur="1" fill="hold">
                                          <p:stCondLst>
                                            <p:cond delay="0"/>
                                          </p:stCondLst>
                                        </p:cTn>
                                        <p:tgtEl>
                                          <p:spTgt spid="8199">
                                            <p:txEl>
                                              <p:pRg st="6" end="6"/>
                                            </p:txEl>
                                          </p:spTgt>
                                        </p:tgtEl>
                                        <p:attrNameLst>
                                          <p:attrName>style.visibility</p:attrName>
                                        </p:attrNameLst>
                                      </p:cBhvr>
                                      <p:to>
                                        <p:strVal val="visible"/>
                                      </p:to>
                                    </p:set>
                                    <p:animEffect transition="in" filter="blinds(horizontal)">
                                      <p:cBhvr>
                                        <p:cTn id="141" dur="500"/>
                                        <p:tgtEl>
                                          <p:spTgt spid="8199">
                                            <p:txEl>
                                              <p:pRg st="6" end="6"/>
                                            </p:txEl>
                                          </p:spTgt>
                                        </p:tgtEl>
                                      </p:cBhvr>
                                    </p:animEffect>
                                  </p:childTnLst>
                                </p:cTn>
                              </p:par>
                            </p:childTnLst>
                          </p:cTn>
                        </p:par>
                      </p:childTnLst>
                    </p:cTn>
                  </p:par>
                  <p:par>
                    <p:cTn id="142" fill="hold" nodeType="clickPar">
                      <p:stCondLst>
                        <p:cond delay="indefinite"/>
                      </p:stCondLst>
                      <p:childTnLst>
                        <p:par>
                          <p:cTn id="143" fill="hold" nodeType="withGroup">
                            <p:stCondLst>
                              <p:cond delay="0"/>
                            </p:stCondLst>
                            <p:childTnLst>
                              <p:par>
                                <p:cTn id="144" presetID="3" presetClass="entr" presetSubtype="10" fill="hold" grpId="0" nodeType="clickEffect">
                                  <p:stCondLst>
                                    <p:cond delay="0"/>
                                  </p:stCondLst>
                                  <p:childTnLst>
                                    <p:set>
                                      <p:cBhvr>
                                        <p:cTn id="145" dur="1" fill="hold">
                                          <p:stCondLst>
                                            <p:cond delay="0"/>
                                          </p:stCondLst>
                                        </p:cTn>
                                        <p:tgtEl>
                                          <p:spTgt spid="8199">
                                            <p:txEl>
                                              <p:pRg st="7" end="7"/>
                                            </p:txEl>
                                          </p:spTgt>
                                        </p:tgtEl>
                                        <p:attrNameLst>
                                          <p:attrName>style.visibility</p:attrName>
                                        </p:attrNameLst>
                                      </p:cBhvr>
                                      <p:to>
                                        <p:strVal val="visible"/>
                                      </p:to>
                                    </p:set>
                                    <p:animEffect transition="in" filter="blinds(horizontal)">
                                      <p:cBhvr>
                                        <p:cTn id="146" dur="500"/>
                                        <p:tgtEl>
                                          <p:spTgt spid="8199">
                                            <p:txEl>
                                              <p:pRg st="7" end="7"/>
                                            </p:txEl>
                                          </p:spTgt>
                                        </p:tgtEl>
                                      </p:cBhvr>
                                    </p:animEffect>
                                  </p:childTnLst>
                                </p:cTn>
                              </p:par>
                            </p:childTnLst>
                          </p:cTn>
                        </p:par>
                      </p:childTnLst>
                    </p:cTn>
                  </p:par>
                  <p:par>
                    <p:cTn id="147" fill="hold" nodeType="clickPar">
                      <p:stCondLst>
                        <p:cond delay="indefinite"/>
                      </p:stCondLst>
                      <p:childTnLst>
                        <p:par>
                          <p:cTn id="148" fill="hold" nodeType="withGroup">
                            <p:stCondLst>
                              <p:cond delay="0"/>
                            </p:stCondLst>
                            <p:childTnLst>
                              <p:par>
                                <p:cTn id="149" presetID="3" presetClass="entr" presetSubtype="10" fill="hold" grpId="0" nodeType="clickEffect">
                                  <p:stCondLst>
                                    <p:cond delay="0"/>
                                  </p:stCondLst>
                                  <p:childTnLst>
                                    <p:set>
                                      <p:cBhvr>
                                        <p:cTn id="150" dur="1" fill="hold">
                                          <p:stCondLst>
                                            <p:cond delay="0"/>
                                          </p:stCondLst>
                                        </p:cTn>
                                        <p:tgtEl>
                                          <p:spTgt spid="8206"/>
                                        </p:tgtEl>
                                        <p:attrNameLst>
                                          <p:attrName>style.visibility</p:attrName>
                                        </p:attrNameLst>
                                      </p:cBhvr>
                                      <p:to>
                                        <p:strVal val="visible"/>
                                      </p:to>
                                    </p:set>
                                    <p:animEffect transition="in" filter="blinds(horizontal)">
                                      <p:cBhvr>
                                        <p:cTn id="151" dur="500"/>
                                        <p:tgtEl>
                                          <p:spTgt spid="8206"/>
                                        </p:tgtEl>
                                      </p:cBhvr>
                                    </p:animEffect>
                                  </p:childTnLst>
                                </p:cTn>
                              </p:par>
                              <p:par>
                                <p:cTn id="152" presetID="3" presetClass="entr" presetSubtype="10" fill="hold" grpId="0" nodeType="withEffect">
                                  <p:stCondLst>
                                    <p:cond delay="0"/>
                                  </p:stCondLst>
                                  <p:childTnLst>
                                    <p:set>
                                      <p:cBhvr>
                                        <p:cTn id="153" dur="1" fill="hold">
                                          <p:stCondLst>
                                            <p:cond delay="0"/>
                                          </p:stCondLst>
                                        </p:cTn>
                                        <p:tgtEl>
                                          <p:spTgt spid="8207"/>
                                        </p:tgtEl>
                                        <p:attrNameLst>
                                          <p:attrName>style.visibility</p:attrName>
                                        </p:attrNameLst>
                                      </p:cBhvr>
                                      <p:to>
                                        <p:strVal val="visible"/>
                                      </p:to>
                                    </p:set>
                                    <p:animEffect transition="in" filter="blinds(horizontal)">
                                      <p:cBhvr>
                                        <p:cTn id="154" dur="500"/>
                                        <p:tgtEl>
                                          <p:spTgt spid="8207"/>
                                        </p:tgtEl>
                                      </p:cBhvr>
                                    </p:animEffect>
                                  </p:childTnLst>
                                </p:cTn>
                              </p:par>
                              <p:par>
                                <p:cTn id="155" presetID="3" presetClass="entr" presetSubtype="10" fill="hold" grpId="0" nodeType="withEffect">
                                  <p:stCondLst>
                                    <p:cond delay="0"/>
                                  </p:stCondLst>
                                  <p:childTnLst>
                                    <p:set>
                                      <p:cBhvr>
                                        <p:cTn id="156" dur="1" fill="hold">
                                          <p:stCondLst>
                                            <p:cond delay="0"/>
                                          </p:stCondLst>
                                        </p:cTn>
                                        <p:tgtEl>
                                          <p:spTgt spid="8208"/>
                                        </p:tgtEl>
                                        <p:attrNameLst>
                                          <p:attrName>style.visibility</p:attrName>
                                        </p:attrNameLst>
                                      </p:cBhvr>
                                      <p:to>
                                        <p:strVal val="visible"/>
                                      </p:to>
                                    </p:set>
                                    <p:animEffect transition="in" filter="blinds(horizontal)">
                                      <p:cBhvr>
                                        <p:cTn id="157" dur="500"/>
                                        <p:tgtEl>
                                          <p:spTgt spid="8208"/>
                                        </p:tgtEl>
                                      </p:cBhvr>
                                    </p:animEffect>
                                  </p:childTnLst>
                                </p:cTn>
                              </p:par>
                              <p:par>
                                <p:cTn id="158" presetID="3" presetClass="entr" presetSubtype="10" fill="hold" grpId="0" nodeType="withEffect">
                                  <p:stCondLst>
                                    <p:cond delay="0"/>
                                  </p:stCondLst>
                                  <p:childTnLst>
                                    <p:set>
                                      <p:cBhvr>
                                        <p:cTn id="159" dur="1" fill="hold">
                                          <p:stCondLst>
                                            <p:cond delay="0"/>
                                          </p:stCondLst>
                                        </p:cTn>
                                        <p:tgtEl>
                                          <p:spTgt spid="8209"/>
                                        </p:tgtEl>
                                        <p:attrNameLst>
                                          <p:attrName>style.visibility</p:attrName>
                                        </p:attrNameLst>
                                      </p:cBhvr>
                                      <p:to>
                                        <p:strVal val="visible"/>
                                      </p:to>
                                    </p:set>
                                    <p:animEffect transition="in" filter="blinds(horizontal)">
                                      <p:cBhvr>
                                        <p:cTn id="160" dur="500"/>
                                        <p:tgtEl>
                                          <p:spTgt spid="8209"/>
                                        </p:tgtEl>
                                      </p:cBhvr>
                                    </p:animEffect>
                                  </p:childTnLst>
                                </p:cTn>
                              </p:par>
                              <p:par>
                                <p:cTn id="161" presetID="3" presetClass="entr" presetSubtype="10" fill="hold" grpId="0" nodeType="withEffect">
                                  <p:stCondLst>
                                    <p:cond delay="0"/>
                                  </p:stCondLst>
                                  <p:childTnLst>
                                    <p:set>
                                      <p:cBhvr>
                                        <p:cTn id="162" dur="1" fill="hold">
                                          <p:stCondLst>
                                            <p:cond delay="0"/>
                                          </p:stCondLst>
                                        </p:cTn>
                                        <p:tgtEl>
                                          <p:spTgt spid="8210"/>
                                        </p:tgtEl>
                                        <p:attrNameLst>
                                          <p:attrName>style.visibility</p:attrName>
                                        </p:attrNameLst>
                                      </p:cBhvr>
                                      <p:to>
                                        <p:strVal val="visible"/>
                                      </p:to>
                                    </p:set>
                                    <p:animEffect transition="in" filter="blinds(horizontal)">
                                      <p:cBhvr>
                                        <p:cTn id="163" dur="500"/>
                                        <p:tgtEl>
                                          <p:spTgt spid="8210"/>
                                        </p:tgtEl>
                                      </p:cBhvr>
                                    </p:animEffect>
                                  </p:childTnLst>
                                </p:cTn>
                              </p:par>
                              <p:par>
                                <p:cTn id="164" presetID="3" presetClass="entr" presetSubtype="10" fill="hold" grpId="0" nodeType="withEffect">
                                  <p:stCondLst>
                                    <p:cond delay="0"/>
                                  </p:stCondLst>
                                  <p:childTnLst>
                                    <p:set>
                                      <p:cBhvr>
                                        <p:cTn id="165" dur="1" fill="hold">
                                          <p:stCondLst>
                                            <p:cond delay="0"/>
                                          </p:stCondLst>
                                        </p:cTn>
                                        <p:tgtEl>
                                          <p:spTgt spid="8211"/>
                                        </p:tgtEl>
                                        <p:attrNameLst>
                                          <p:attrName>style.visibility</p:attrName>
                                        </p:attrNameLst>
                                      </p:cBhvr>
                                      <p:to>
                                        <p:strVal val="visible"/>
                                      </p:to>
                                    </p:set>
                                    <p:animEffect transition="in" filter="blinds(horizontal)">
                                      <p:cBhvr>
                                        <p:cTn id="166" dur="500"/>
                                        <p:tgtEl>
                                          <p:spTgt spid="8211"/>
                                        </p:tgtEl>
                                      </p:cBhvr>
                                    </p:animEffect>
                                  </p:childTnLst>
                                </p:cTn>
                              </p:par>
                              <p:par>
                                <p:cTn id="167" presetID="3" presetClass="entr" presetSubtype="10" fill="hold" grpId="0" nodeType="withEffect">
                                  <p:stCondLst>
                                    <p:cond delay="0"/>
                                  </p:stCondLst>
                                  <p:childTnLst>
                                    <p:set>
                                      <p:cBhvr>
                                        <p:cTn id="168" dur="1" fill="hold">
                                          <p:stCondLst>
                                            <p:cond delay="0"/>
                                          </p:stCondLst>
                                        </p:cTn>
                                        <p:tgtEl>
                                          <p:spTgt spid="8212"/>
                                        </p:tgtEl>
                                        <p:attrNameLst>
                                          <p:attrName>style.visibility</p:attrName>
                                        </p:attrNameLst>
                                      </p:cBhvr>
                                      <p:to>
                                        <p:strVal val="visible"/>
                                      </p:to>
                                    </p:set>
                                    <p:animEffect transition="in" filter="blinds(horizontal)">
                                      <p:cBhvr>
                                        <p:cTn id="169" dur="500"/>
                                        <p:tgtEl>
                                          <p:spTgt spid="82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build="p" bldLvl="5" animBg="1"/>
      <p:bldP spid="8199" grpId="0" build="p" bldLvl="5" animBg="1"/>
      <p:bldP spid="8200" grpId="0" animBg="1"/>
      <p:bldP spid="8201" grpId="0" animBg="1"/>
      <p:bldP spid="8202" grpId="0" animBg="1"/>
      <p:bldP spid="8204" grpId="0" build="p" bldLvl="5" animBg="1"/>
      <p:bldP spid="8205" grpId="0" animBg="1"/>
      <p:bldP spid="8206" grpId="0" animBg="1"/>
      <p:bldP spid="8207" grpId="0" animBg="1"/>
      <p:bldP spid="8208" grpId="0" animBg="1"/>
      <p:bldP spid="8209" grpId="0" animBg="1"/>
      <p:bldP spid="8210" grpId="0" animBg="1"/>
      <p:bldP spid="8211" grpId="0" animBg="1"/>
      <p:bldP spid="821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idx="4294967295"/>
          </p:nvPr>
        </p:nvSpPr>
        <p:spPr>
          <a:xfrm>
            <a:off x="685800" y="28575"/>
            <a:ext cx="7772400" cy="838200"/>
          </a:xfrm>
        </p:spPr>
        <p:txBody>
          <a:bodyPr/>
          <a:lstStyle/>
          <a:p>
            <a:pPr eaLnBrk="1" hangingPunct="1"/>
            <a:r>
              <a:rPr lang="de-DE" altLang="de-DE" sz="4000" smtClean="0"/>
              <a:t>Wiederholung</a:t>
            </a:r>
          </a:p>
        </p:txBody>
      </p:sp>
      <p:sp>
        <p:nvSpPr>
          <p:cNvPr id="50179" name="Rectangle 3"/>
          <p:cNvSpPr>
            <a:spLocks noGrp="1" noChangeArrowheads="1"/>
          </p:cNvSpPr>
          <p:nvPr>
            <p:ph type="body" idx="4294967295"/>
          </p:nvPr>
        </p:nvSpPr>
        <p:spPr>
          <a:xfrm>
            <a:off x="179388" y="1700213"/>
            <a:ext cx="9180512" cy="3024187"/>
          </a:xfrm>
        </p:spPr>
        <p:txBody>
          <a:bodyPr/>
          <a:lstStyle/>
          <a:p>
            <a:pPr algn="just" eaLnBrk="1" hangingPunct="1">
              <a:spcBef>
                <a:spcPct val="0"/>
              </a:spcBef>
            </a:pPr>
            <a:r>
              <a:rPr lang="de-DE" altLang="de-DE" sz="1800" smtClean="0"/>
              <a:t>Welche Rechtsgrundlage ist die maßgebliche für Sekundärrecht in den Art. 49 ff. AEUV?</a:t>
            </a:r>
          </a:p>
          <a:p>
            <a:pPr algn="just" eaLnBrk="1" hangingPunct="1">
              <a:spcBef>
                <a:spcPct val="0"/>
              </a:spcBef>
            </a:pPr>
            <a:r>
              <a:rPr lang="de-DE" altLang="de-DE" sz="1800" smtClean="0"/>
              <a:t>Welche Voraussetzungen kennt Art. 53 AEUV?</a:t>
            </a:r>
          </a:p>
          <a:p>
            <a:pPr algn="just" eaLnBrk="1" hangingPunct="1">
              <a:spcBef>
                <a:spcPct val="0"/>
              </a:spcBef>
            </a:pPr>
            <a:r>
              <a:rPr lang="de-DE" altLang="de-DE" sz="1800" smtClean="0"/>
              <a:t>Warum sind die möglichen Handlungsformen in Art. 53 AEUV begrenzt?</a:t>
            </a:r>
          </a:p>
          <a:p>
            <a:pPr algn="just" eaLnBrk="1" hangingPunct="1">
              <a:spcBef>
                <a:spcPct val="0"/>
              </a:spcBef>
            </a:pPr>
            <a:r>
              <a:rPr lang="de-DE" altLang="de-DE" sz="1800" smtClean="0"/>
              <a:t>Welche Rolle spielt die Unterscheidung der Art. 49 ff. / 56 ff. AEUV für das Sekundärrecht?</a:t>
            </a:r>
          </a:p>
          <a:p>
            <a:pPr algn="just" eaLnBrk="1" hangingPunct="1">
              <a:spcBef>
                <a:spcPct val="0"/>
              </a:spcBef>
            </a:pPr>
            <a:r>
              <a:rPr lang="de-DE" altLang="de-DE" sz="1800" smtClean="0"/>
              <a:t>Wie wirkt sich dieser Unterschied in der Dienstleistungsrichtlinie aus?</a:t>
            </a:r>
          </a:p>
          <a:p>
            <a:pPr algn="just" eaLnBrk="1" hangingPunct="1">
              <a:spcBef>
                <a:spcPct val="0"/>
              </a:spcBef>
            </a:pPr>
            <a:r>
              <a:rPr lang="de-DE" altLang="de-DE" sz="1800" smtClean="0"/>
              <a:t>Wie wirkt sich dieser Unterschied in der Berufsqualifikationsanerkennungsrichtlinie aus?</a:t>
            </a:r>
          </a:p>
          <a:p>
            <a:pPr algn="just" eaLnBrk="1" hangingPunct="1">
              <a:spcBef>
                <a:spcPct val="0"/>
              </a:spcBef>
            </a:pPr>
            <a:r>
              <a:rPr lang="de-DE" altLang="de-DE" sz="1800" smtClean="0"/>
              <a:t>Gibt es im Sekundärrecht das Herkunftslandprinzip?</a:t>
            </a:r>
          </a:p>
        </p:txBody>
      </p:sp>
      <p:pic>
        <p:nvPicPr>
          <p:cNvPr id="126980" name="Bild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92950" y="-315913"/>
            <a:ext cx="2328863" cy="152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Effect transition="in" filter="blinds(horizontal)">
                                      <p:cBhvr>
                                        <p:cTn id="7" dur="500"/>
                                        <p:tgtEl>
                                          <p:spTgt spid="501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50179">
                                            <p:txEl>
                                              <p:pRg st="1" end="1"/>
                                            </p:txEl>
                                          </p:spTgt>
                                        </p:tgtEl>
                                        <p:attrNameLst>
                                          <p:attrName>style.visibility</p:attrName>
                                        </p:attrNameLst>
                                      </p:cBhvr>
                                      <p:to>
                                        <p:strVal val="visible"/>
                                      </p:to>
                                    </p:set>
                                    <p:animEffect transition="in" filter="blinds(horizontal)">
                                      <p:cBhvr>
                                        <p:cTn id="12" dur="500"/>
                                        <p:tgtEl>
                                          <p:spTgt spid="501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50179">
                                            <p:txEl>
                                              <p:pRg st="2" end="2"/>
                                            </p:txEl>
                                          </p:spTgt>
                                        </p:tgtEl>
                                        <p:attrNameLst>
                                          <p:attrName>style.visibility</p:attrName>
                                        </p:attrNameLst>
                                      </p:cBhvr>
                                      <p:to>
                                        <p:strVal val="visible"/>
                                      </p:to>
                                    </p:set>
                                    <p:animEffect transition="in" filter="blinds(horizontal)">
                                      <p:cBhvr>
                                        <p:cTn id="17" dur="500"/>
                                        <p:tgtEl>
                                          <p:spTgt spid="5017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50179">
                                            <p:txEl>
                                              <p:pRg st="3" end="3"/>
                                            </p:txEl>
                                          </p:spTgt>
                                        </p:tgtEl>
                                        <p:attrNameLst>
                                          <p:attrName>style.visibility</p:attrName>
                                        </p:attrNameLst>
                                      </p:cBhvr>
                                      <p:to>
                                        <p:strVal val="visible"/>
                                      </p:to>
                                    </p:set>
                                    <p:animEffect transition="in" filter="blinds(horizontal)">
                                      <p:cBhvr>
                                        <p:cTn id="22" dur="500"/>
                                        <p:tgtEl>
                                          <p:spTgt spid="5017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50179">
                                            <p:txEl>
                                              <p:pRg st="4" end="4"/>
                                            </p:txEl>
                                          </p:spTgt>
                                        </p:tgtEl>
                                        <p:attrNameLst>
                                          <p:attrName>style.visibility</p:attrName>
                                        </p:attrNameLst>
                                      </p:cBhvr>
                                      <p:to>
                                        <p:strVal val="visible"/>
                                      </p:to>
                                    </p:set>
                                    <p:animEffect transition="in" filter="blinds(horizontal)">
                                      <p:cBhvr>
                                        <p:cTn id="27" dur="500"/>
                                        <p:tgtEl>
                                          <p:spTgt spid="5017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p:cTn id="31" dur="1" fill="hold">
                                          <p:stCondLst>
                                            <p:cond delay="0"/>
                                          </p:stCondLst>
                                        </p:cTn>
                                        <p:tgtEl>
                                          <p:spTgt spid="50179">
                                            <p:txEl>
                                              <p:pRg st="5" end="5"/>
                                            </p:txEl>
                                          </p:spTgt>
                                        </p:tgtEl>
                                        <p:attrNameLst>
                                          <p:attrName>style.visibility</p:attrName>
                                        </p:attrNameLst>
                                      </p:cBhvr>
                                      <p:to>
                                        <p:strVal val="visible"/>
                                      </p:to>
                                    </p:set>
                                    <p:animEffect transition="in" filter="blinds(horizontal)">
                                      <p:cBhvr>
                                        <p:cTn id="32" dur="500"/>
                                        <p:tgtEl>
                                          <p:spTgt spid="50179">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nodeType="clickEffect">
                                  <p:stCondLst>
                                    <p:cond delay="0"/>
                                  </p:stCondLst>
                                  <p:childTnLst>
                                    <p:set>
                                      <p:cBhvr>
                                        <p:cTn id="36" dur="1" fill="hold">
                                          <p:stCondLst>
                                            <p:cond delay="0"/>
                                          </p:stCondLst>
                                        </p:cTn>
                                        <p:tgtEl>
                                          <p:spTgt spid="50179">
                                            <p:txEl>
                                              <p:pRg st="6" end="6"/>
                                            </p:txEl>
                                          </p:spTgt>
                                        </p:tgtEl>
                                        <p:attrNameLst>
                                          <p:attrName>style.visibility</p:attrName>
                                        </p:attrNameLst>
                                      </p:cBhvr>
                                      <p:to>
                                        <p:strVal val="visible"/>
                                      </p:to>
                                    </p:set>
                                    <p:animEffect transition="in" filter="blinds(horizontal)">
                                      <p:cBhvr>
                                        <p:cTn id="37" dur="500"/>
                                        <p:tgtEl>
                                          <p:spTgt spid="501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idx="4294967295"/>
          </p:nvPr>
        </p:nvSpPr>
        <p:spPr>
          <a:xfrm>
            <a:off x="685800" y="25400"/>
            <a:ext cx="7772400" cy="838200"/>
          </a:xfrm>
        </p:spPr>
        <p:txBody>
          <a:bodyPr/>
          <a:lstStyle/>
          <a:p>
            <a:pPr eaLnBrk="1" hangingPunct="1"/>
            <a:r>
              <a:rPr lang="de-DE" altLang="de-DE" sz="4000" smtClean="0"/>
              <a:t>Vorlesung XIII</a:t>
            </a:r>
          </a:p>
        </p:txBody>
      </p:sp>
      <p:sp>
        <p:nvSpPr>
          <p:cNvPr id="50179" name="Rectangle 3"/>
          <p:cNvSpPr>
            <a:spLocks noGrp="1" noChangeArrowheads="1"/>
          </p:cNvSpPr>
          <p:nvPr>
            <p:ph type="body" idx="4294967295"/>
          </p:nvPr>
        </p:nvSpPr>
        <p:spPr>
          <a:xfrm>
            <a:off x="141288" y="909638"/>
            <a:ext cx="8569325" cy="3743325"/>
          </a:xfrm>
        </p:spPr>
        <p:txBody>
          <a:bodyPr/>
          <a:lstStyle/>
          <a:p>
            <a:pPr eaLnBrk="1" hangingPunct="1">
              <a:lnSpc>
                <a:spcPct val="150000"/>
              </a:lnSpc>
            </a:pPr>
            <a:r>
              <a:rPr lang="de-DE" altLang="de-DE" smtClean="0"/>
              <a:t>Arbeitnehmerfreizügigkeit</a:t>
            </a:r>
          </a:p>
          <a:p>
            <a:pPr lvl="1" eaLnBrk="1" hangingPunct="1">
              <a:lnSpc>
                <a:spcPct val="150000"/>
              </a:lnSpc>
            </a:pPr>
            <a:r>
              <a:rPr lang="de-DE" altLang="de-DE" sz="2400" smtClean="0"/>
              <a:t>Negative Integration</a:t>
            </a:r>
          </a:p>
          <a:p>
            <a:pPr lvl="1" eaLnBrk="1" hangingPunct="1">
              <a:lnSpc>
                <a:spcPct val="150000"/>
              </a:lnSpc>
            </a:pPr>
            <a:r>
              <a:rPr lang="de-DE" altLang="de-DE" sz="2400" smtClean="0"/>
              <a:t>Positive Integration</a:t>
            </a:r>
          </a:p>
          <a:p>
            <a:pPr eaLnBrk="1" hangingPunct="1">
              <a:lnSpc>
                <a:spcPct val="150000"/>
              </a:lnSpc>
            </a:pPr>
            <a:r>
              <a:rPr lang="de-DE" altLang="de-DE" smtClean="0"/>
              <a:t>Grundfreiheitsabgrenzung</a:t>
            </a:r>
          </a:p>
        </p:txBody>
      </p:sp>
      <p:pic>
        <p:nvPicPr>
          <p:cNvPr id="129028" name="Bild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92950" y="-315913"/>
            <a:ext cx="2328863" cy="152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9029" name="Rechteck 1"/>
          <p:cNvSpPr>
            <a:spLocks noChangeArrowheads="1"/>
          </p:cNvSpPr>
          <p:nvPr/>
        </p:nvSpPr>
        <p:spPr bwMode="auto">
          <a:xfrm>
            <a:off x="1987550" y="5594350"/>
            <a:ext cx="51689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Times New Roman" panose="02020603050405020304" pitchFamily="18" charset="0"/>
              </a:defRPr>
            </a:lvl1pPr>
            <a:lvl2pPr marL="742950" indent="-285750">
              <a:defRPr sz="2000">
                <a:solidFill>
                  <a:schemeClr val="tx1"/>
                </a:solidFill>
                <a:latin typeface="Times New Roman" panose="02020603050405020304" pitchFamily="18" charset="0"/>
              </a:defRPr>
            </a:lvl2pPr>
            <a:lvl3pPr marL="1143000" indent="-228600">
              <a:defRPr sz="2000">
                <a:solidFill>
                  <a:schemeClr val="tx1"/>
                </a:solidFill>
                <a:latin typeface="Times New Roman" panose="02020603050405020304" pitchFamily="18" charset="0"/>
              </a:defRPr>
            </a:lvl3pPr>
            <a:lvl4pPr marL="1600200" indent="-228600">
              <a:defRPr sz="2000">
                <a:solidFill>
                  <a:schemeClr val="tx1"/>
                </a:solidFill>
                <a:latin typeface="Times New Roman" panose="02020603050405020304" pitchFamily="18" charset="0"/>
              </a:defRPr>
            </a:lvl4pPr>
            <a:lvl5pPr marL="2057400" indent="-22860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r>
              <a:rPr lang="de-DE" altLang="de-DE">
                <a:sym typeface="Wingdings" panose="05000000000000000000" pitchFamily="2" charset="2"/>
              </a:rPr>
              <a:t> </a:t>
            </a:r>
            <a:r>
              <a:rPr lang="de-DE" altLang="de-DE"/>
              <a:t>Stober/Korte: Öffentliches Wirtschaftsrecht I, </a:t>
            </a:r>
          </a:p>
          <a:p>
            <a:r>
              <a:rPr lang="de-DE" altLang="de-DE" b="1"/>
              <a:t>     Rn. 493-496</a:t>
            </a:r>
          </a:p>
        </p:txBody>
      </p:sp>
      <p:pic>
        <p:nvPicPr>
          <p:cNvPr id="129030" name="Grafik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27488" y="3836988"/>
            <a:ext cx="1089025" cy="163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Effect transition="in" filter="blinds(horizontal)">
                                      <p:cBhvr>
                                        <p:cTn id="7" dur="500"/>
                                        <p:tgtEl>
                                          <p:spTgt spid="501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50179">
                                            <p:txEl>
                                              <p:pRg st="1" end="1"/>
                                            </p:txEl>
                                          </p:spTgt>
                                        </p:tgtEl>
                                        <p:attrNameLst>
                                          <p:attrName>style.visibility</p:attrName>
                                        </p:attrNameLst>
                                      </p:cBhvr>
                                      <p:to>
                                        <p:strVal val="visible"/>
                                      </p:to>
                                    </p:set>
                                    <p:animEffect transition="in" filter="blinds(horizontal)">
                                      <p:cBhvr>
                                        <p:cTn id="12" dur="500"/>
                                        <p:tgtEl>
                                          <p:spTgt spid="5017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idx="4294967295"/>
          </p:nvPr>
        </p:nvSpPr>
        <p:spPr>
          <a:xfrm>
            <a:off x="685800" y="25400"/>
            <a:ext cx="7772400" cy="838200"/>
          </a:xfrm>
        </p:spPr>
        <p:txBody>
          <a:bodyPr/>
          <a:lstStyle/>
          <a:p>
            <a:pPr eaLnBrk="1" hangingPunct="1"/>
            <a:r>
              <a:rPr lang="de-DE" altLang="de-DE" sz="4000" smtClean="0"/>
              <a:t>Fall 11</a:t>
            </a:r>
          </a:p>
        </p:txBody>
      </p:sp>
      <p:sp>
        <p:nvSpPr>
          <p:cNvPr id="50179" name="Rectangle 3"/>
          <p:cNvSpPr>
            <a:spLocks noGrp="1" noChangeArrowheads="1"/>
          </p:cNvSpPr>
          <p:nvPr>
            <p:ph type="body" idx="4294967295"/>
          </p:nvPr>
        </p:nvSpPr>
        <p:spPr>
          <a:xfrm>
            <a:off x="179388" y="1201738"/>
            <a:ext cx="8569325" cy="3743325"/>
          </a:xfrm>
        </p:spPr>
        <p:txBody>
          <a:bodyPr/>
          <a:lstStyle/>
          <a:p>
            <a:pPr marL="0" indent="0" algn="just" eaLnBrk="1" hangingPunct="1">
              <a:spcBef>
                <a:spcPct val="0"/>
              </a:spcBef>
              <a:buFontTx/>
              <a:buNone/>
            </a:pPr>
            <a:r>
              <a:rPr lang="de-DE" altLang="de-DE" sz="1600" smtClean="0"/>
              <a:t>Rechtsreferendar R will seine Wahlstation in Brüssel bei einer europarechtlich versierten Kanzlei absolvieren, um sich für eine spätere Tätigkeit  in diesem Bereich zu empfehlen. Als R seine Fahrtkosten geltend machen will, erlebt er jedoch eine böse Überraschung. Das für ihn zuständige OLG verweigert ihm die Erstattung, obwohl es im Falle einer Wahlstation in Deutschland die Kosten selbst dann erstattet, wenn der Dienstort dann in größerer Entfernung zum OLG-Bezirk liegt. Ist diese Maßnahme unionsrechtskonform? </a:t>
            </a:r>
          </a:p>
        </p:txBody>
      </p:sp>
      <p:pic>
        <p:nvPicPr>
          <p:cNvPr id="131076" name="Bild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92950" y="-315913"/>
            <a:ext cx="2328863" cy="152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Effect transition="in" filter="blinds(horizontal)">
                                      <p:cBhvr>
                                        <p:cTn id="7" dur="500"/>
                                        <p:tgtEl>
                                          <p:spTgt spid="5017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2411413" y="14288"/>
            <a:ext cx="4537075" cy="863600"/>
          </a:xfrm>
          <a:prstGeom prst="rect">
            <a:avLst/>
          </a:prstGeom>
        </p:spPr>
        <p:txBody>
          <a:bodyPr/>
          <a:lstStyle/>
          <a:p>
            <a:pPr algn="ctr" eaLnBrk="1" hangingPunct="1">
              <a:defRPr/>
            </a:pPr>
            <a:r>
              <a:rPr lang="de-DE" sz="2800" kern="0" dirty="0">
                <a:solidFill>
                  <a:schemeClr val="tx2"/>
                </a:solidFill>
                <a:latin typeface="+mj-lt"/>
                <a:ea typeface="+mj-ea"/>
                <a:cs typeface="+mj-cs"/>
              </a:rPr>
              <a:t>Negative Integration</a:t>
            </a:r>
          </a:p>
          <a:p>
            <a:pPr algn="ctr" eaLnBrk="1" hangingPunct="1">
              <a:defRPr/>
            </a:pPr>
            <a:r>
              <a:rPr lang="de-DE" sz="2800" kern="0" dirty="0">
                <a:solidFill>
                  <a:schemeClr val="tx2"/>
                </a:solidFill>
                <a:latin typeface="+mj-lt"/>
                <a:ea typeface="+mj-ea"/>
                <a:cs typeface="+mj-cs"/>
              </a:rPr>
              <a:t>Arbeitnehmerfreizügigkeit</a:t>
            </a:r>
          </a:p>
        </p:txBody>
      </p:sp>
      <p:sp>
        <p:nvSpPr>
          <p:cNvPr id="133123" name="Text Box 5"/>
          <p:cNvSpPr txBox="1">
            <a:spLocks noChangeArrowheads="1"/>
          </p:cNvSpPr>
          <p:nvPr/>
        </p:nvSpPr>
        <p:spPr bwMode="auto">
          <a:xfrm>
            <a:off x="250825" y="404813"/>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de-DE" altLang="de-DE" sz="1800">
              <a:latin typeface="Arial" panose="020B0604020202020204" pitchFamily="34" charset="0"/>
            </a:endParaRPr>
          </a:p>
        </p:txBody>
      </p:sp>
      <p:sp>
        <p:nvSpPr>
          <p:cNvPr id="4" name="Text Box 6"/>
          <p:cNvSpPr txBox="1">
            <a:spLocks noChangeArrowheads="1"/>
          </p:cNvSpPr>
          <p:nvPr/>
        </p:nvSpPr>
        <p:spPr bwMode="auto">
          <a:xfrm>
            <a:off x="2771775" y="2133600"/>
            <a:ext cx="3384550" cy="334963"/>
          </a:xfrm>
          <a:prstGeom prst="rect">
            <a:avLst/>
          </a:prstGeom>
          <a:solidFill>
            <a:schemeClr val="bg1"/>
          </a:solidFill>
          <a:ln w="9525">
            <a:solidFill>
              <a:schemeClr val="tx1"/>
            </a:solidFill>
            <a:miter lim="800000"/>
            <a:headEnd/>
            <a:tailEnd/>
          </a:ln>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lnSpc>
                <a:spcPct val="85000"/>
              </a:lnSpc>
              <a:spcBef>
                <a:spcPct val="0"/>
              </a:spcBef>
              <a:buFontTx/>
              <a:buNone/>
            </a:pPr>
            <a:r>
              <a:rPr lang="de-DE" altLang="de-DE" sz="1800" b="1"/>
              <a:t>Schutzbereich</a:t>
            </a:r>
          </a:p>
        </p:txBody>
      </p:sp>
      <p:sp>
        <p:nvSpPr>
          <p:cNvPr id="5" name="Text Box 6"/>
          <p:cNvSpPr txBox="1">
            <a:spLocks noChangeArrowheads="1"/>
          </p:cNvSpPr>
          <p:nvPr/>
        </p:nvSpPr>
        <p:spPr bwMode="auto">
          <a:xfrm>
            <a:off x="323850" y="4005263"/>
            <a:ext cx="8496300" cy="750887"/>
          </a:xfrm>
          <a:prstGeom prst="rect">
            <a:avLst/>
          </a:prstGeom>
          <a:solidFill>
            <a:schemeClr val="bg1"/>
          </a:solidFill>
          <a:ln w="9525">
            <a:solidFill>
              <a:schemeClr val="tx1"/>
            </a:solidFill>
            <a:miter lim="800000"/>
            <a:headEnd/>
            <a:tailEnd/>
          </a:ln>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lnSpc>
                <a:spcPct val="85000"/>
              </a:lnSpc>
              <a:spcBef>
                <a:spcPct val="0"/>
              </a:spcBef>
              <a:buFontTx/>
              <a:buNone/>
            </a:pPr>
            <a:r>
              <a:rPr lang="de-DE" altLang="de-DE" sz="1800" b="1"/>
              <a:t>Eingriff (Bosman)</a:t>
            </a:r>
          </a:p>
          <a:p>
            <a:pPr>
              <a:lnSpc>
                <a:spcPct val="85000"/>
              </a:lnSpc>
              <a:spcBef>
                <a:spcPct val="0"/>
              </a:spcBef>
            </a:pPr>
            <a:r>
              <a:rPr lang="de-DE" altLang="de-DE" sz="1600"/>
              <a:t> Initiator: Mitgliedstaaten (organisationsblind); private Verbandsmacht (!); private Arbeitgeber (?)</a:t>
            </a:r>
          </a:p>
          <a:p>
            <a:pPr>
              <a:lnSpc>
                <a:spcPct val="85000"/>
              </a:lnSpc>
              <a:spcBef>
                <a:spcPct val="0"/>
              </a:spcBef>
            </a:pPr>
            <a:r>
              <a:rPr lang="de-DE" altLang="de-DE" sz="1600"/>
              <a:t> Bezugspunkt: Suche, Aufnahme, Ausübung Nachbereitung einer Beschäftigung</a:t>
            </a:r>
          </a:p>
        </p:txBody>
      </p:sp>
      <p:sp>
        <p:nvSpPr>
          <p:cNvPr id="6" name="Text Box 6"/>
          <p:cNvSpPr txBox="1">
            <a:spLocks noChangeArrowheads="1"/>
          </p:cNvSpPr>
          <p:nvPr/>
        </p:nvSpPr>
        <p:spPr bwMode="auto">
          <a:xfrm>
            <a:off x="250825" y="4868863"/>
            <a:ext cx="2808288" cy="542925"/>
          </a:xfrm>
          <a:prstGeom prst="rect">
            <a:avLst/>
          </a:prstGeom>
          <a:solidFill>
            <a:schemeClr val="bg1"/>
          </a:solidFill>
          <a:ln w="9525" algn="ctr">
            <a:solidFill>
              <a:schemeClr val="tx1"/>
            </a:solidFill>
            <a:miter lim="800000"/>
            <a:headEnd/>
            <a:tailEnd/>
          </a:ln>
        </p:spPr>
        <p:txBody>
          <a:bodyPr>
            <a:spAutoFit/>
          </a:bodyPr>
          <a:lstStyle/>
          <a:p>
            <a:pPr algn="ctr">
              <a:lnSpc>
                <a:spcPct val="85000"/>
              </a:lnSpc>
              <a:defRPr/>
            </a:pPr>
            <a:r>
              <a:rPr lang="de-DE" sz="1800">
                <a:effectLst>
                  <a:outerShdw blurRad="38100" dist="38100" dir="2700000" algn="tl">
                    <a:srgbClr val="C0C0C0"/>
                  </a:outerShdw>
                </a:effectLst>
              </a:rPr>
              <a:t>Direkte Diskriminierung</a:t>
            </a:r>
          </a:p>
          <a:p>
            <a:pPr>
              <a:lnSpc>
                <a:spcPct val="85000"/>
              </a:lnSpc>
              <a:defRPr/>
            </a:pPr>
            <a:r>
              <a:rPr lang="de-DE" sz="1600"/>
              <a:t>Ausdrückl. Nationalitätsbezug</a:t>
            </a:r>
          </a:p>
        </p:txBody>
      </p:sp>
      <p:sp>
        <p:nvSpPr>
          <p:cNvPr id="7" name="Text Box 6"/>
          <p:cNvSpPr txBox="1">
            <a:spLocks noChangeArrowheads="1"/>
          </p:cNvSpPr>
          <p:nvPr/>
        </p:nvSpPr>
        <p:spPr bwMode="auto">
          <a:xfrm>
            <a:off x="250825" y="981075"/>
            <a:ext cx="8640763" cy="955675"/>
          </a:xfrm>
          <a:prstGeom prst="rect">
            <a:avLst/>
          </a:prstGeom>
          <a:solidFill>
            <a:schemeClr val="bg1"/>
          </a:solidFill>
          <a:ln w="9525">
            <a:solidFill>
              <a:schemeClr val="tx1"/>
            </a:solidFill>
            <a:miter lim="800000"/>
            <a:headEnd/>
            <a:tailEnd/>
          </a:ln>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lnSpc>
                <a:spcPct val="85000"/>
              </a:lnSpc>
              <a:spcBef>
                <a:spcPct val="0"/>
              </a:spcBef>
              <a:buFontTx/>
              <a:buNone/>
            </a:pPr>
            <a:r>
              <a:rPr lang="de-DE" altLang="de-DE" sz="1800" b="1"/>
              <a:t>Rolle des Sekundärrechts</a:t>
            </a:r>
          </a:p>
          <a:p>
            <a:pPr>
              <a:lnSpc>
                <a:spcPct val="85000"/>
              </a:lnSpc>
              <a:spcBef>
                <a:spcPct val="0"/>
              </a:spcBef>
            </a:pPr>
            <a:r>
              <a:rPr lang="de-DE" altLang="de-DE" sz="1600"/>
              <a:t> Grundsatz: es gelten die allgemeinen Grundsätze</a:t>
            </a:r>
          </a:p>
          <a:p>
            <a:pPr>
              <a:lnSpc>
                <a:spcPct val="85000"/>
              </a:lnSpc>
              <a:spcBef>
                <a:spcPct val="0"/>
              </a:spcBef>
            </a:pPr>
            <a:r>
              <a:rPr lang="de-DE" altLang="de-DE" sz="1600"/>
              <a:t> Ausprägung: eher primärrechtskonkretisierend als abschließend</a:t>
            </a:r>
          </a:p>
          <a:p>
            <a:pPr>
              <a:lnSpc>
                <a:spcPct val="85000"/>
              </a:lnSpc>
              <a:spcBef>
                <a:spcPct val="0"/>
              </a:spcBef>
              <a:buFontTx/>
              <a:buNone/>
            </a:pPr>
            <a:r>
              <a:rPr lang="de-DE" altLang="de-DE" sz="1600"/>
              <a:t>  arg.: Tatsächliche Mobilität Nukleus einer politisch, sozialen Union </a:t>
            </a:r>
          </a:p>
        </p:txBody>
      </p:sp>
      <p:sp>
        <p:nvSpPr>
          <p:cNvPr id="8" name="Line 10"/>
          <p:cNvSpPr>
            <a:spLocks noChangeShapeType="1"/>
          </p:cNvSpPr>
          <p:nvPr/>
        </p:nvSpPr>
        <p:spPr bwMode="auto">
          <a:xfrm>
            <a:off x="4572000" y="1916113"/>
            <a:ext cx="0" cy="2159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9" name="Text Box 6"/>
          <p:cNvSpPr txBox="1">
            <a:spLocks noChangeArrowheads="1"/>
          </p:cNvSpPr>
          <p:nvPr/>
        </p:nvSpPr>
        <p:spPr bwMode="auto">
          <a:xfrm>
            <a:off x="107950" y="2852738"/>
            <a:ext cx="2376488" cy="720725"/>
          </a:xfrm>
          <a:prstGeom prst="rect">
            <a:avLst/>
          </a:prstGeom>
          <a:solidFill>
            <a:schemeClr val="bg1"/>
          </a:solidFill>
          <a:ln w="9525" algn="ctr">
            <a:solidFill>
              <a:schemeClr val="tx1"/>
            </a:solidFill>
            <a:miter lim="800000"/>
            <a:headEnd/>
            <a:tailEnd/>
          </a:ln>
        </p:spPr>
        <p:txBody>
          <a:bodyPr>
            <a:spAutoFit/>
          </a:bodyPr>
          <a:lstStyle/>
          <a:p>
            <a:pPr algn="ctr">
              <a:lnSpc>
                <a:spcPct val="85000"/>
              </a:lnSpc>
              <a:defRPr/>
            </a:pPr>
            <a:r>
              <a:rPr lang="de-DE" sz="1800" dirty="0">
                <a:effectLst>
                  <a:outerShdw blurRad="38100" dist="38100" dir="2700000" algn="tl">
                    <a:srgbClr val="C0C0C0"/>
                  </a:outerShdw>
                </a:effectLst>
              </a:rPr>
              <a:t>Transnationalität</a:t>
            </a:r>
          </a:p>
          <a:p>
            <a:pPr>
              <a:lnSpc>
                <a:spcPct val="85000"/>
              </a:lnSpc>
              <a:buFontTx/>
              <a:buChar char="•"/>
              <a:defRPr/>
            </a:pPr>
            <a:r>
              <a:rPr lang="de-DE" sz="1500" dirty="0"/>
              <a:t> </a:t>
            </a:r>
            <a:r>
              <a:rPr lang="de-DE" sz="1500" dirty="0" err="1"/>
              <a:t>Rückkehrerfälle</a:t>
            </a:r>
            <a:r>
              <a:rPr lang="de-DE" sz="1500" dirty="0"/>
              <a:t>!</a:t>
            </a:r>
          </a:p>
          <a:p>
            <a:pPr>
              <a:lnSpc>
                <a:spcPct val="85000"/>
              </a:lnSpc>
              <a:buFontTx/>
              <a:buChar char="•"/>
              <a:defRPr/>
            </a:pPr>
            <a:r>
              <a:rPr lang="de-DE" sz="1500" dirty="0"/>
              <a:t> ausschl. Wohnsitzwechsel?</a:t>
            </a:r>
          </a:p>
        </p:txBody>
      </p:sp>
      <p:sp>
        <p:nvSpPr>
          <p:cNvPr id="10" name="Text Box 6"/>
          <p:cNvSpPr txBox="1">
            <a:spLocks noChangeArrowheads="1"/>
          </p:cNvSpPr>
          <p:nvPr/>
        </p:nvSpPr>
        <p:spPr bwMode="auto">
          <a:xfrm>
            <a:off x="2627313" y="2708275"/>
            <a:ext cx="1871662" cy="917575"/>
          </a:xfrm>
          <a:prstGeom prst="rect">
            <a:avLst/>
          </a:prstGeom>
          <a:solidFill>
            <a:schemeClr val="bg1"/>
          </a:solidFill>
          <a:ln w="9525" algn="ctr">
            <a:solidFill>
              <a:schemeClr val="tx1"/>
            </a:solidFill>
            <a:miter lim="800000"/>
            <a:headEnd/>
            <a:tailEnd/>
          </a:ln>
        </p:spPr>
        <p:txBody>
          <a:bodyPr>
            <a:spAutoFit/>
          </a:bodyPr>
          <a:lstStyle/>
          <a:p>
            <a:pPr algn="ctr">
              <a:lnSpc>
                <a:spcPct val="85000"/>
              </a:lnSpc>
              <a:defRPr/>
            </a:pPr>
            <a:r>
              <a:rPr lang="de-DE" sz="1800" dirty="0">
                <a:effectLst>
                  <a:outerShdw blurRad="38100" dist="38100" dir="2700000" algn="tl">
                    <a:srgbClr val="C0C0C0"/>
                  </a:outerShdw>
                </a:effectLst>
              </a:rPr>
              <a:t>Arbeitnehmer</a:t>
            </a:r>
          </a:p>
          <a:p>
            <a:pPr>
              <a:lnSpc>
                <a:spcPct val="85000"/>
              </a:lnSpc>
              <a:buFontTx/>
              <a:buChar char="•"/>
              <a:defRPr/>
            </a:pPr>
            <a:r>
              <a:rPr lang="de-DE" sz="1500" dirty="0"/>
              <a:t> weisungsabhängig</a:t>
            </a:r>
          </a:p>
          <a:p>
            <a:pPr>
              <a:lnSpc>
                <a:spcPct val="85000"/>
              </a:lnSpc>
              <a:buFontTx/>
              <a:buChar char="•"/>
              <a:defRPr/>
            </a:pPr>
            <a:r>
              <a:rPr lang="de-DE" sz="1500" dirty="0"/>
              <a:t> Vergütung (Sport)</a:t>
            </a:r>
          </a:p>
          <a:p>
            <a:pPr>
              <a:lnSpc>
                <a:spcPct val="85000"/>
              </a:lnSpc>
              <a:buFontTx/>
              <a:buChar char="•"/>
              <a:defRPr/>
            </a:pPr>
            <a:r>
              <a:rPr lang="de-DE" sz="1500" dirty="0"/>
              <a:t> auf Dauer angelegt</a:t>
            </a:r>
          </a:p>
        </p:txBody>
      </p:sp>
      <p:sp>
        <p:nvSpPr>
          <p:cNvPr id="11" name="Text Box 6"/>
          <p:cNvSpPr txBox="1">
            <a:spLocks noChangeArrowheads="1"/>
          </p:cNvSpPr>
          <p:nvPr/>
        </p:nvSpPr>
        <p:spPr bwMode="auto">
          <a:xfrm>
            <a:off x="4643438" y="2708275"/>
            <a:ext cx="1727200" cy="917575"/>
          </a:xfrm>
          <a:prstGeom prst="rect">
            <a:avLst/>
          </a:prstGeom>
          <a:solidFill>
            <a:schemeClr val="bg1"/>
          </a:solidFill>
          <a:ln w="9525" algn="ctr">
            <a:solidFill>
              <a:schemeClr val="tx1"/>
            </a:solidFill>
            <a:miter lim="800000"/>
            <a:headEnd/>
            <a:tailEnd/>
          </a:ln>
        </p:spPr>
        <p:txBody>
          <a:bodyPr>
            <a:spAutoFit/>
          </a:bodyPr>
          <a:lstStyle/>
          <a:p>
            <a:pPr algn="ctr">
              <a:lnSpc>
                <a:spcPct val="85000"/>
              </a:lnSpc>
              <a:defRPr/>
            </a:pPr>
            <a:r>
              <a:rPr lang="de-DE" sz="1800" dirty="0">
                <a:effectLst>
                  <a:outerShdw blurRad="38100" dist="38100" dir="2700000" algn="tl">
                    <a:srgbClr val="C0C0C0"/>
                  </a:outerShdw>
                </a:effectLst>
              </a:rPr>
              <a:t>Berechtigte</a:t>
            </a:r>
          </a:p>
          <a:p>
            <a:pPr>
              <a:lnSpc>
                <a:spcPct val="85000"/>
              </a:lnSpc>
              <a:buFontTx/>
              <a:buChar char="•"/>
              <a:defRPr/>
            </a:pPr>
            <a:r>
              <a:rPr lang="de-DE" sz="1500" dirty="0"/>
              <a:t> Unionsbürger</a:t>
            </a:r>
          </a:p>
          <a:p>
            <a:pPr>
              <a:lnSpc>
                <a:spcPct val="85000"/>
              </a:lnSpc>
              <a:buFontTx/>
              <a:buChar char="•"/>
              <a:defRPr/>
            </a:pPr>
            <a:r>
              <a:rPr lang="de-DE" sz="1500" dirty="0"/>
              <a:t> Assoziierte?</a:t>
            </a:r>
          </a:p>
          <a:p>
            <a:pPr>
              <a:lnSpc>
                <a:spcPct val="85000"/>
              </a:lnSpc>
              <a:buFontTx/>
              <a:buChar char="•"/>
              <a:defRPr/>
            </a:pPr>
            <a:r>
              <a:rPr lang="de-DE" sz="1500" dirty="0"/>
              <a:t> Arbeitgeber?</a:t>
            </a:r>
          </a:p>
        </p:txBody>
      </p:sp>
      <p:sp>
        <p:nvSpPr>
          <p:cNvPr id="12" name="Text Box 6"/>
          <p:cNvSpPr txBox="1">
            <a:spLocks noChangeArrowheads="1"/>
          </p:cNvSpPr>
          <p:nvPr/>
        </p:nvSpPr>
        <p:spPr bwMode="auto">
          <a:xfrm>
            <a:off x="6516688" y="2852738"/>
            <a:ext cx="2520950" cy="720725"/>
          </a:xfrm>
          <a:prstGeom prst="rect">
            <a:avLst/>
          </a:prstGeom>
          <a:solidFill>
            <a:schemeClr val="bg1"/>
          </a:solidFill>
          <a:ln w="9525" algn="ctr">
            <a:solidFill>
              <a:schemeClr val="tx1"/>
            </a:solidFill>
            <a:miter lim="800000"/>
            <a:headEnd/>
            <a:tailEnd/>
          </a:ln>
        </p:spPr>
        <p:txBody>
          <a:bodyPr>
            <a:spAutoFit/>
          </a:bodyPr>
          <a:lstStyle/>
          <a:p>
            <a:pPr algn="ctr">
              <a:lnSpc>
                <a:spcPct val="85000"/>
              </a:lnSpc>
              <a:defRPr/>
            </a:pPr>
            <a:r>
              <a:rPr lang="de-DE" sz="1800" dirty="0">
                <a:effectLst>
                  <a:outerShdw blurRad="38100" dist="38100" dir="2700000" algn="tl">
                    <a:srgbClr val="C0C0C0"/>
                  </a:outerShdw>
                </a:effectLst>
              </a:rPr>
              <a:t>Hoheitsgewalt</a:t>
            </a:r>
          </a:p>
          <a:p>
            <a:pPr>
              <a:lnSpc>
                <a:spcPct val="85000"/>
              </a:lnSpc>
              <a:buFontTx/>
              <a:buChar char="•"/>
              <a:defRPr/>
            </a:pPr>
            <a:r>
              <a:rPr lang="de-DE" sz="1500" dirty="0"/>
              <a:t> Wortlautdivergenz zu Art. 51</a:t>
            </a:r>
          </a:p>
          <a:p>
            <a:pPr>
              <a:lnSpc>
                <a:spcPct val="85000"/>
              </a:lnSpc>
              <a:buFontTx/>
              <a:buChar char="•"/>
              <a:defRPr/>
            </a:pPr>
            <a:r>
              <a:rPr lang="de-DE" sz="1500" dirty="0"/>
              <a:t> mit MS bes. verbunden</a:t>
            </a:r>
          </a:p>
        </p:txBody>
      </p:sp>
      <p:sp>
        <p:nvSpPr>
          <p:cNvPr id="13" name="Line 15"/>
          <p:cNvSpPr>
            <a:spLocks noChangeShapeType="1"/>
          </p:cNvSpPr>
          <p:nvPr/>
        </p:nvSpPr>
        <p:spPr bwMode="auto">
          <a:xfrm flipH="1">
            <a:off x="900113" y="2276475"/>
            <a:ext cx="1871662" cy="576263"/>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4" name="Line 16"/>
          <p:cNvSpPr>
            <a:spLocks noChangeShapeType="1"/>
          </p:cNvSpPr>
          <p:nvPr/>
        </p:nvSpPr>
        <p:spPr bwMode="auto">
          <a:xfrm>
            <a:off x="6156325" y="2276475"/>
            <a:ext cx="1655763" cy="576263"/>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5" name="Line 17"/>
          <p:cNvSpPr>
            <a:spLocks noChangeShapeType="1"/>
          </p:cNvSpPr>
          <p:nvPr/>
        </p:nvSpPr>
        <p:spPr bwMode="auto">
          <a:xfrm>
            <a:off x="3563938" y="2492375"/>
            <a:ext cx="0" cy="2159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6" name="Line 18"/>
          <p:cNvSpPr>
            <a:spLocks noChangeShapeType="1"/>
          </p:cNvSpPr>
          <p:nvPr/>
        </p:nvSpPr>
        <p:spPr bwMode="auto">
          <a:xfrm>
            <a:off x="5724525" y="2492375"/>
            <a:ext cx="0" cy="2159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7" name="AutoShape 19"/>
          <p:cNvSpPr>
            <a:spLocks/>
          </p:cNvSpPr>
          <p:nvPr/>
        </p:nvSpPr>
        <p:spPr bwMode="auto">
          <a:xfrm rot="5400000">
            <a:off x="4392612" y="-639762"/>
            <a:ext cx="358775" cy="8928100"/>
          </a:xfrm>
          <a:prstGeom prst="rightBrace">
            <a:avLst>
              <a:gd name="adj1" fmla="val 198964"/>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de-DE" altLang="de-DE" sz="2000"/>
          </a:p>
        </p:txBody>
      </p:sp>
      <p:sp>
        <p:nvSpPr>
          <p:cNvPr id="18" name="Text Box 6"/>
          <p:cNvSpPr txBox="1">
            <a:spLocks noChangeArrowheads="1"/>
          </p:cNvSpPr>
          <p:nvPr/>
        </p:nvSpPr>
        <p:spPr bwMode="auto">
          <a:xfrm>
            <a:off x="3203575" y="4868863"/>
            <a:ext cx="3024188" cy="542925"/>
          </a:xfrm>
          <a:prstGeom prst="rect">
            <a:avLst/>
          </a:prstGeom>
          <a:solidFill>
            <a:schemeClr val="bg1"/>
          </a:solidFill>
          <a:ln w="9525" algn="ctr">
            <a:solidFill>
              <a:schemeClr val="tx1"/>
            </a:solidFill>
            <a:miter lim="800000"/>
            <a:headEnd/>
            <a:tailEnd/>
          </a:ln>
        </p:spPr>
        <p:txBody>
          <a:bodyPr>
            <a:spAutoFit/>
          </a:bodyPr>
          <a:lstStyle/>
          <a:p>
            <a:pPr algn="ctr">
              <a:lnSpc>
                <a:spcPct val="85000"/>
              </a:lnSpc>
              <a:defRPr/>
            </a:pPr>
            <a:r>
              <a:rPr lang="de-DE" sz="1800">
                <a:effectLst>
                  <a:outerShdw blurRad="38100" dist="38100" dir="2700000" algn="tl">
                    <a:srgbClr val="C0C0C0"/>
                  </a:outerShdw>
                </a:effectLst>
              </a:rPr>
              <a:t>Indirekte Diskriminierung</a:t>
            </a:r>
          </a:p>
          <a:p>
            <a:pPr>
              <a:lnSpc>
                <a:spcPct val="85000"/>
              </a:lnSpc>
              <a:defRPr/>
            </a:pPr>
            <a:r>
              <a:rPr lang="de-DE" sz="1600"/>
              <a:t>Insb. Sprache, Wohnort …</a:t>
            </a:r>
          </a:p>
        </p:txBody>
      </p:sp>
      <p:sp>
        <p:nvSpPr>
          <p:cNvPr id="19" name="Text Box 6"/>
          <p:cNvSpPr txBox="1">
            <a:spLocks noChangeArrowheads="1"/>
          </p:cNvSpPr>
          <p:nvPr/>
        </p:nvSpPr>
        <p:spPr bwMode="auto">
          <a:xfrm>
            <a:off x="6372225" y="4868863"/>
            <a:ext cx="2628900" cy="542925"/>
          </a:xfrm>
          <a:prstGeom prst="rect">
            <a:avLst/>
          </a:prstGeom>
          <a:solidFill>
            <a:schemeClr val="bg1"/>
          </a:solidFill>
          <a:ln w="9525" algn="ctr">
            <a:solidFill>
              <a:schemeClr val="tx1"/>
            </a:solidFill>
            <a:miter lim="800000"/>
            <a:headEnd/>
            <a:tailEnd/>
          </a:ln>
        </p:spPr>
        <p:txBody>
          <a:bodyPr>
            <a:spAutoFit/>
          </a:bodyPr>
          <a:lstStyle/>
          <a:p>
            <a:pPr algn="ctr">
              <a:lnSpc>
                <a:spcPct val="85000"/>
              </a:lnSpc>
              <a:defRPr/>
            </a:pPr>
            <a:r>
              <a:rPr lang="de-DE" sz="1800">
                <a:effectLst>
                  <a:outerShdw blurRad="38100" dist="38100" dir="2700000" algn="tl">
                    <a:srgbClr val="C0C0C0"/>
                  </a:outerShdw>
                </a:effectLst>
              </a:rPr>
              <a:t>Marktzugangsschranken</a:t>
            </a:r>
          </a:p>
          <a:p>
            <a:pPr>
              <a:lnSpc>
                <a:spcPct val="85000"/>
              </a:lnSpc>
              <a:defRPr/>
            </a:pPr>
            <a:r>
              <a:rPr lang="de-DE" sz="1600"/>
              <a:t>Keck analog? Vertriebsbezug</a:t>
            </a:r>
          </a:p>
        </p:txBody>
      </p:sp>
      <p:sp>
        <p:nvSpPr>
          <p:cNvPr id="20" name="Text Box 6"/>
          <p:cNvSpPr txBox="1">
            <a:spLocks noChangeArrowheads="1"/>
          </p:cNvSpPr>
          <p:nvPr/>
        </p:nvSpPr>
        <p:spPr bwMode="auto">
          <a:xfrm>
            <a:off x="5219700" y="5876925"/>
            <a:ext cx="3744913" cy="492125"/>
          </a:xfrm>
          <a:prstGeom prst="rect">
            <a:avLst/>
          </a:prstGeom>
          <a:solidFill>
            <a:schemeClr val="bg1"/>
          </a:solidFill>
          <a:ln w="9525" algn="ctr">
            <a:solidFill>
              <a:schemeClr val="tx1"/>
            </a:solidFill>
            <a:miter lim="800000"/>
            <a:headEnd/>
            <a:tailEnd/>
          </a:ln>
        </p:spPr>
        <p:txBody>
          <a:bodyPr>
            <a:spAutoFit/>
          </a:bodyPr>
          <a:lstStyle/>
          <a:p>
            <a:pPr algn="ctr">
              <a:lnSpc>
                <a:spcPct val="80000"/>
              </a:lnSpc>
              <a:defRPr/>
            </a:pPr>
            <a:r>
              <a:rPr lang="de-DE" sz="1600" dirty="0">
                <a:effectLst>
                  <a:outerShdw blurRad="38100" dist="38100" dir="2700000" algn="tl">
                    <a:srgbClr val="C0C0C0"/>
                  </a:outerShdw>
                </a:effectLst>
              </a:rPr>
              <a:t>Zwingende Allgemeinwohlgründe</a:t>
            </a:r>
          </a:p>
          <a:p>
            <a:pPr>
              <a:lnSpc>
                <a:spcPct val="80000"/>
              </a:lnSpc>
              <a:defRPr/>
            </a:pPr>
            <a:r>
              <a:rPr lang="de-DE" sz="1600" dirty="0"/>
              <a:t>z.B. Arbeitnehmerschutz, …</a:t>
            </a:r>
          </a:p>
        </p:txBody>
      </p:sp>
      <p:sp>
        <p:nvSpPr>
          <p:cNvPr id="21" name="Text Box 6"/>
          <p:cNvSpPr txBox="1">
            <a:spLocks noChangeArrowheads="1"/>
          </p:cNvSpPr>
          <p:nvPr/>
        </p:nvSpPr>
        <p:spPr bwMode="auto">
          <a:xfrm>
            <a:off x="179388" y="5949950"/>
            <a:ext cx="4033837" cy="633413"/>
          </a:xfrm>
          <a:prstGeom prst="rect">
            <a:avLst/>
          </a:prstGeom>
          <a:solidFill>
            <a:schemeClr val="bg1"/>
          </a:solidFill>
          <a:ln w="9525" algn="ctr">
            <a:solidFill>
              <a:schemeClr val="tx1"/>
            </a:solidFill>
            <a:miter lim="800000"/>
            <a:headEnd/>
            <a:tailEnd/>
          </a:ln>
        </p:spPr>
        <p:txBody>
          <a:bodyPr>
            <a:spAutoFit/>
          </a:bodyPr>
          <a:lstStyle/>
          <a:p>
            <a:pPr algn="ctr">
              <a:lnSpc>
                <a:spcPct val="80000"/>
              </a:lnSpc>
              <a:defRPr/>
            </a:pPr>
            <a:r>
              <a:rPr lang="de-DE" sz="1600" dirty="0">
                <a:effectLst>
                  <a:outerShdw blurRad="38100" dist="38100" dir="2700000" algn="tl">
                    <a:srgbClr val="C0C0C0"/>
                  </a:outerShdw>
                </a:effectLst>
              </a:rPr>
              <a:t>Insb. Ordre-Public-Vorbehalt</a:t>
            </a:r>
          </a:p>
          <a:p>
            <a:pPr>
              <a:lnSpc>
                <a:spcPct val="80000"/>
              </a:lnSpc>
              <a:defRPr/>
            </a:pPr>
            <a:r>
              <a:rPr lang="de-DE" sz="1400" dirty="0" err="1"/>
              <a:t>insb</a:t>
            </a:r>
            <a:r>
              <a:rPr lang="de-DE" sz="1400" dirty="0"/>
              <a:t> </a:t>
            </a:r>
            <a:r>
              <a:rPr lang="de-DE" sz="1400" dirty="0" err="1"/>
              <a:t>öff</a:t>
            </a:r>
            <a:r>
              <a:rPr lang="de-DE" sz="1400" dirty="0"/>
              <a:t>. O.: Ges. </a:t>
            </a:r>
            <a:r>
              <a:rPr lang="de-DE" sz="1400" dirty="0" err="1"/>
              <a:t>Grundint</a:t>
            </a:r>
            <a:r>
              <a:rPr lang="de-DE" sz="1400" dirty="0"/>
              <a:t>. UND </a:t>
            </a:r>
            <a:r>
              <a:rPr lang="de-DE" sz="1400" dirty="0" err="1"/>
              <a:t>qual</a:t>
            </a:r>
            <a:r>
              <a:rPr lang="de-DE" sz="1400" dirty="0"/>
              <a:t>. Gefahr</a:t>
            </a:r>
          </a:p>
          <a:p>
            <a:pPr>
              <a:lnSpc>
                <a:spcPct val="80000"/>
              </a:lnSpc>
              <a:defRPr/>
            </a:pPr>
            <a:r>
              <a:rPr lang="de-DE" sz="1400" dirty="0"/>
              <a:t>Anwendbarkeit auf Art. 45 Abs. 2 AEUV?</a:t>
            </a:r>
          </a:p>
        </p:txBody>
      </p:sp>
      <p:sp>
        <p:nvSpPr>
          <p:cNvPr id="22" name="Line 28"/>
          <p:cNvSpPr>
            <a:spLocks noChangeShapeType="1"/>
          </p:cNvSpPr>
          <p:nvPr/>
        </p:nvSpPr>
        <p:spPr bwMode="auto">
          <a:xfrm>
            <a:off x="1619250" y="4724400"/>
            <a:ext cx="0" cy="1428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23" name="Line 29"/>
          <p:cNvSpPr>
            <a:spLocks noChangeShapeType="1"/>
          </p:cNvSpPr>
          <p:nvPr/>
        </p:nvSpPr>
        <p:spPr bwMode="auto">
          <a:xfrm>
            <a:off x="4572000" y="4724400"/>
            <a:ext cx="0" cy="1428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24" name="Line 31"/>
          <p:cNvSpPr>
            <a:spLocks noChangeShapeType="1"/>
          </p:cNvSpPr>
          <p:nvPr/>
        </p:nvSpPr>
        <p:spPr bwMode="auto">
          <a:xfrm>
            <a:off x="7596188" y="4724400"/>
            <a:ext cx="0" cy="1428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25" name="Line 32"/>
          <p:cNvSpPr>
            <a:spLocks noChangeShapeType="1"/>
          </p:cNvSpPr>
          <p:nvPr/>
        </p:nvSpPr>
        <p:spPr bwMode="auto">
          <a:xfrm>
            <a:off x="2124075" y="5373688"/>
            <a:ext cx="0" cy="57626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26" name="Line 34"/>
          <p:cNvSpPr>
            <a:spLocks noChangeShapeType="1"/>
          </p:cNvSpPr>
          <p:nvPr/>
        </p:nvSpPr>
        <p:spPr bwMode="auto">
          <a:xfrm flipH="1">
            <a:off x="2124075" y="5445125"/>
            <a:ext cx="2519363" cy="50482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27" name="Line 35"/>
          <p:cNvSpPr>
            <a:spLocks noChangeShapeType="1"/>
          </p:cNvSpPr>
          <p:nvPr/>
        </p:nvSpPr>
        <p:spPr bwMode="auto">
          <a:xfrm flipH="1">
            <a:off x="2124075" y="5445125"/>
            <a:ext cx="5543550" cy="50482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28" name="Line 37"/>
          <p:cNvSpPr>
            <a:spLocks noChangeShapeType="1"/>
          </p:cNvSpPr>
          <p:nvPr/>
        </p:nvSpPr>
        <p:spPr bwMode="auto">
          <a:xfrm>
            <a:off x="7740650" y="6524625"/>
            <a:ext cx="0" cy="14446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9" name="Line 38"/>
          <p:cNvSpPr>
            <a:spLocks noChangeShapeType="1"/>
          </p:cNvSpPr>
          <p:nvPr/>
        </p:nvSpPr>
        <p:spPr bwMode="auto">
          <a:xfrm flipH="1">
            <a:off x="7215188" y="6669088"/>
            <a:ext cx="525462" cy="46037"/>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30" name="Line 39"/>
          <p:cNvSpPr>
            <a:spLocks noChangeShapeType="1"/>
          </p:cNvSpPr>
          <p:nvPr/>
        </p:nvSpPr>
        <p:spPr bwMode="auto">
          <a:xfrm>
            <a:off x="2214563" y="6715125"/>
            <a:ext cx="2214562" cy="4603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cxnSp>
        <p:nvCxnSpPr>
          <p:cNvPr id="31" name="Gerade Verbindung mit Pfeil 30"/>
          <p:cNvCxnSpPr>
            <a:cxnSpLocks noChangeShapeType="1"/>
            <a:endCxn id="20" idx="1"/>
          </p:cNvCxnSpPr>
          <p:nvPr/>
        </p:nvCxnSpPr>
        <p:spPr bwMode="auto">
          <a:xfrm>
            <a:off x="4211638" y="6092825"/>
            <a:ext cx="1008062" cy="30163"/>
          </a:xfrm>
          <a:prstGeom prst="straightConnector1">
            <a:avLst/>
          </a:prstGeom>
          <a:noFill/>
          <a:ln w="9525">
            <a:solidFill>
              <a:srgbClr val="000000"/>
            </a:solidFill>
            <a:round/>
            <a:headEnd/>
            <a:tailEnd type="arrow" w="med" len="med"/>
          </a:ln>
          <a:extLst>
            <a:ext uri="{909E8E84-426E-40DD-AFC4-6F175D3DCCD1}">
              <a14:hiddenFill xmlns:a14="http://schemas.microsoft.com/office/drawing/2010/main">
                <a:noFill/>
              </a14:hiddenFill>
            </a:ext>
          </a:extLst>
        </p:spPr>
      </p:cxnSp>
      <p:sp>
        <p:nvSpPr>
          <p:cNvPr id="32" name="Text Box 6"/>
          <p:cNvSpPr txBox="1">
            <a:spLocks noChangeArrowheads="1"/>
          </p:cNvSpPr>
          <p:nvPr/>
        </p:nvSpPr>
        <p:spPr bwMode="auto">
          <a:xfrm>
            <a:off x="4356100" y="6453188"/>
            <a:ext cx="2747963" cy="276225"/>
          </a:xfrm>
          <a:prstGeom prst="rect">
            <a:avLst/>
          </a:prstGeom>
          <a:solidFill>
            <a:schemeClr val="bg1"/>
          </a:solidFill>
          <a:ln w="9525">
            <a:solidFill>
              <a:schemeClr val="tx1"/>
            </a:solidFill>
            <a:miter lim="800000"/>
            <a:headEnd/>
            <a:tailEnd/>
          </a:ln>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lnSpc>
                <a:spcPct val="85000"/>
              </a:lnSpc>
              <a:spcBef>
                <a:spcPct val="0"/>
              </a:spcBef>
              <a:buFontTx/>
              <a:buNone/>
            </a:pPr>
            <a:r>
              <a:rPr lang="de-DE" altLang="de-DE" sz="1400" b="1"/>
              <a:t>v.a. Eignung, Erforderlichkeit</a:t>
            </a:r>
          </a:p>
        </p:txBody>
      </p:sp>
      <p:cxnSp>
        <p:nvCxnSpPr>
          <p:cNvPr id="33" name="Gerade Verbindung 39"/>
          <p:cNvCxnSpPr>
            <a:cxnSpLocks noChangeShapeType="1"/>
            <a:stCxn id="21" idx="2"/>
            <a:endCxn id="30" idx="0"/>
          </p:cNvCxnSpPr>
          <p:nvPr/>
        </p:nvCxnSpPr>
        <p:spPr bwMode="auto">
          <a:xfrm>
            <a:off x="2197100" y="6583363"/>
            <a:ext cx="17463" cy="13176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36" name="Text Box 6"/>
          <p:cNvSpPr txBox="1">
            <a:spLocks noChangeArrowheads="1"/>
          </p:cNvSpPr>
          <p:nvPr/>
        </p:nvSpPr>
        <p:spPr bwMode="auto">
          <a:xfrm>
            <a:off x="3779838" y="5516563"/>
            <a:ext cx="1800225" cy="309562"/>
          </a:xfrm>
          <a:prstGeom prst="rect">
            <a:avLst/>
          </a:prstGeom>
          <a:solidFill>
            <a:schemeClr val="bg1"/>
          </a:solidFill>
          <a:ln w="9525">
            <a:solidFill>
              <a:schemeClr val="tx1"/>
            </a:solidFill>
            <a:miter lim="800000"/>
            <a:headEnd/>
            <a:tailEnd/>
          </a:ln>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lnSpc>
                <a:spcPct val="85000"/>
              </a:lnSpc>
              <a:spcBef>
                <a:spcPct val="0"/>
              </a:spcBef>
              <a:buFontTx/>
              <a:buNone/>
            </a:pPr>
            <a:r>
              <a:rPr lang="de-DE" altLang="de-DE" sz="1600" b="1"/>
              <a:t>Rechtfertigung</a:t>
            </a:r>
          </a:p>
        </p:txBody>
      </p:sp>
      <p:pic>
        <p:nvPicPr>
          <p:cNvPr id="133155" name="Bild 37"/>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950" y="-315913"/>
            <a:ext cx="2328863" cy="152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blinds(horizontal)">
                                      <p:cBhvr>
                                        <p:cTn id="7" dur="500"/>
                                        <p:tgtEl>
                                          <p:spTgt spid="7">
                                            <p:bg/>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blinds(horizontal)">
                                      <p:cBhvr>
                                        <p:cTn id="12" dur="500"/>
                                        <p:tgtEl>
                                          <p:spTgt spid="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blinds(horizontal)">
                                      <p:cBhvr>
                                        <p:cTn id="17" dur="500"/>
                                        <p:tgtEl>
                                          <p:spTgt spid="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Effect transition="in" filter="blinds(horizontal)">
                                      <p:cBhvr>
                                        <p:cTn id="22" dur="500"/>
                                        <p:tgtEl>
                                          <p:spTgt spid="7">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Effect transition="in" filter="blinds(horizontal)">
                                      <p:cBhvr>
                                        <p:cTn id="27" dur="500"/>
                                        <p:tgtEl>
                                          <p:spTgt spid="7">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blinds(horizontal)">
                                      <p:cBhvr>
                                        <p:cTn id="32" dur="500"/>
                                        <p:tgtEl>
                                          <p:spTgt spid="4"/>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blinds(horizontal)">
                                      <p:cBhvr>
                                        <p:cTn id="35" dur="500"/>
                                        <p:tgtEl>
                                          <p:spTgt spid="8"/>
                                        </p:tgtEl>
                                      </p:cBhvr>
                                    </p:animEffect>
                                  </p:childTnLst>
                                </p:cTn>
                              </p:par>
                              <p:par>
                                <p:cTn id="36" presetID="3" presetClass="entr" presetSubtype="10" fill="hold" grpId="0" nodeType="with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blinds(horizontal)">
                                      <p:cBhvr>
                                        <p:cTn id="38" dur="500"/>
                                        <p:tgtEl>
                                          <p:spTgt spid="13"/>
                                        </p:tgtEl>
                                      </p:cBhvr>
                                    </p:animEffect>
                                  </p:childTnLst>
                                </p:cTn>
                              </p:par>
                              <p:par>
                                <p:cTn id="39" presetID="3" presetClass="entr" presetSubtype="10" fill="hold" grpId="0" nodeType="withEffect">
                                  <p:stCondLst>
                                    <p:cond delay="0"/>
                                  </p:stCondLst>
                                  <p:childTnLst>
                                    <p:set>
                                      <p:cBhvr>
                                        <p:cTn id="40" dur="1" fill="hold">
                                          <p:stCondLst>
                                            <p:cond delay="0"/>
                                          </p:stCondLst>
                                        </p:cTn>
                                        <p:tgtEl>
                                          <p:spTgt spid="14"/>
                                        </p:tgtEl>
                                        <p:attrNameLst>
                                          <p:attrName>style.visibility</p:attrName>
                                        </p:attrNameLst>
                                      </p:cBhvr>
                                      <p:to>
                                        <p:strVal val="visible"/>
                                      </p:to>
                                    </p:set>
                                    <p:animEffect transition="in" filter="blinds(horizontal)">
                                      <p:cBhvr>
                                        <p:cTn id="41" dur="500"/>
                                        <p:tgtEl>
                                          <p:spTgt spid="14"/>
                                        </p:tgtEl>
                                      </p:cBhvr>
                                    </p:animEffect>
                                  </p:childTnLst>
                                </p:cTn>
                              </p:par>
                              <p:par>
                                <p:cTn id="42" presetID="3" presetClass="entr" presetSubtype="10" fill="hold" grpId="0" nodeType="withEffect">
                                  <p:stCondLst>
                                    <p:cond delay="0"/>
                                  </p:stCondLst>
                                  <p:childTnLst>
                                    <p:set>
                                      <p:cBhvr>
                                        <p:cTn id="43" dur="1" fill="hold">
                                          <p:stCondLst>
                                            <p:cond delay="0"/>
                                          </p:stCondLst>
                                        </p:cTn>
                                        <p:tgtEl>
                                          <p:spTgt spid="15"/>
                                        </p:tgtEl>
                                        <p:attrNameLst>
                                          <p:attrName>style.visibility</p:attrName>
                                        </p:attrNameLst>
                                      </p:cBhvr>
                                      <p:to>
                                        <p:strVal val="visible"/>
                                      </p:to>
                                    </p:set>
                                    <p:animEffect transition="in" filter="blinds(horizontal)">
                                      <p:cBhvr>
                                        <p:cTn id="44" dur="500"/>
                                        <p:tgtEl>
                                          <p:spTgt spid="15"/>
                                        </p:tgtEl>
                                      </p:cBhvr>
                                    </p:animEffect>
                                  </p:childTnLst>
                                </p:cTn>
                              </p:par>
                              <p:par>
                                <p:cTn id="45" presetID="3" presetClass="entr" presetSubtype="10" fill="hold" grpId="0" nodeType="with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blinds(horizontal)">
                                      <p:cBhvr>
                                        <p:cTn id="47" dur="500"/>
                                        <p:tgtEl>
                                          <p:spTgt spid="16"/>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9"/>
                                        </p:tgtEl>
                                        <p:attrNameLst>
                                          <p:attrName>style.visibility</p:attrName>
                                        </p:attrNameLst>
                                      </p:cBhvr>
                                      <p:to>
                                        <p:strVal val="visible"/>
                                      </p:to>
                                    </p:set>
                                    <p:animEffect transition="in" filter="blinds(horizontal)">
                                      <p:cBhvr>
                                        <p:cTn id="52" dur="500"/>
                                        <p:tgtEl>
                                          <p:spTgt spid="9"/>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0"/>
                                        </p:tgtEl>
                                        <p:attrNameLst>
                                          <p:attrName>style.visibility</p:attrName>
                                        </p:attrNameLst>
                                      </p:cBhvr>
                                      <p:to>
                                        <p:strVal val="visible"/>
                                      </p:to>
                                    </p:set>
                                    <p:animEffect transition="in" filter="blinds(horizontal)">
                                      <p:cBhvr>
                                        <p:cTn id="57" dur="500"/>
                                        <p:tgtEl>
                                          <p:spTgt spid="10"/>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11"/>
                                        </p:tgtEl>
                                        <p:attrNameLst>
                                          <p:attrName>style.visibility</p:attrName>
                                        </p:attrNameLst>
                                      </p:cBhvr>
                                      <p:to>
                                        <p:strVal val="visible"/>
                                      </p:to>
                                    </p:set>
                                    <p:animEffect transition="in" filter="blinds(horizontal)">
                                      <p:cBhvr>
                                        <p:cTn id="62" dur="500"/>
                                        <p:tgtEl>
                                          <p:spTgt spid="11"/>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12"/>
                                        </p:tgtEl>
                                        <p:attrNameLst>
                                          <p:attrName>style.visibility</p:attrName>
                                        </p:attrNameLst>
                                      </p:cBhvr>
                                      <p:to>
                                        <p:strVal val="visible"/>
                                      </p:to>
                                    </p:set>
                                    <p:animEffect transition="in" filter="blinds(horizontal)">
                                      <p:cBhvr>
                                        <p:cTn id="67" dur="500"/>
                                        <p:tgtEl>
                                          <p:spTgt spid="12"/>
                                        </p:tgtEl>
                                      </p:cBhvr>
                                    </p:animEffect>
                                  </p:childTnLst>
                                </p:cTn>
                              </p:par>
                              <p:par>
                                <p:cTn id="68" presetID="3" presetClass="entr" presetSubtype="10" fill="hold" grpId="0" nodeType="withEffect">
                                  <p:stCondLst>
                                    <p:cond delay="0"/>
                                  </p:stCondLst>
                                  <p:childTnLst>
                                    <p:set>
                                      <p:cBhvr>
                                        <p:cTn id="69" dur="1" fill="hold">
                                          <p:stCondLst>
                                            <p:cond delay="0"/>
                                          </p:stCondLst>
                                        </p:cTn>
                                        <p:tgtEl>
                                          <p:spTgt spid="17"/>
                                        </p:tgtEl>
                                        <p:attrNameLst>
                                          <p:attrName>style.visibility</p:attrName>
                                        </p:attrNameLst>
                                      </p:cBhvr>
                                      <p:to>
                                        <p:strVal val="visible"/>
                                      </p:to>
                                    </p:set>
                                    <p:animEffect transition="in" filter="blinds(horizontal)">
                                      <p:cBhvr>
                                        <p:cTn id="70" dur="500"/>
                                        <p:tgtEl>
                                          <p:spTgt spid="17"/>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3" presetClass="entr" presetSubtype="10" fill="hold" grpId="0" nodeType="clickEffect">
                                  <p:stCondLst>
                                    <p:cond delay="0"/>
                                  </p:stCondLst>
                                  <p:childTnLst>
                                    <p:set>
                                      <p:cBhvr>
                                        <p:cTn id="74" dur="1" fill="hold">
                                          <p:stCondLst>
                                            <p:cond delay="0"/>
                                          </p:stCondLst>
                                        </p:cTn>
                                        <p:tgtEl>
                                          <p:spTgt spid="5">
                                            <p:bg/>
                                          </p:spTgt>
                                        </p:tgtEl>
                                        <p:attrNameLst>
                                          <p:attrName>style.visibility</p:attrName>
                                        </p:attrNameLst>
                                      </p:cBhvr>
                                      <p:to>
                                        <p:strVal val="visible"/>
                                      </p:to>
                                    </p:set>
                                    <p:animEffect transition="in" filter="blinds(horizontal)">
                                      <p:cBhvr>
                                        <p:cTn id="75" dur="500"/>
                                        <p:tgtEl>
                                          <p:spTgt spid="5">
                                            <p:bg/>
                                          </p:spTgt>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3" presetClass="entr" presetSubtype="10" fill="hold" grpId="0" nodeType="clickEffect">
                                  <p:stCondLst>
                                    <p:cond delay="0"/>
                                  </p:stCondLst>
                                  <p:childTnLst>
                                    <p:set>
                                      <p:cBhvr>
                                        <p:cTn id="79" dur="1" fill="hold">
                                          <p:stCondLst>
                                            <p:cond delay="0"/>
                                          </p:stCondLst>
                                        </p:cTn>
                                        <p:tgtEl>
                                          <p:spTgt spid="5">
                                            <p:txEl>
                                              <p:pRg st="0" end="0"/>
                                            </p:txEl>
                                          </p:spTgt>
                                        </p:tgtEl>
                                        <p:attrNameLst>
                                          <p:attrName>style.visibility</p:attrName>
                                        </p:attrNameLst>
                                      </p:cBhvr>
                                      <p:to>
                                        <p:strVal val="visible"/>
                                      </p:to>
                                    </p:set>
                                    <p:animEffect transition="in" filter="blinds(horizontal)">
                                      <p:cBhvr>
                                        <p:cTn id="80" dur="500"/>
                                        <p:tgtEl>
                                          <p:spTgt spid="5">
                                            <p:txEl>
                                              <p:pRg st="0" end="0"/>
                                            </p:txEl>
                                          </p:spTgt>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3" presetClass="entr" presetSubtype="10" fill="hold" grpId="0" nodeType="clickEffect">
                                  <p:stCondLst>
                                    <p:cond delay="0"/>
                                  </p:stCondLst>
                                  <p:childTnLst>
                                    <p:set>
                                      <p:cBhvr>
                                        <p:cTn id="84" dur="1" fill="hold">
                                          <p:stCondLst>
                                            <p:cond delay="0"/>
                                          </p:stCondLst>
                                        </p:cTn>
                                        <p:tgtEl>
                                          <p:spTgt spid="5">
                                            <p:txEl>
                                              <p:pRg st="1" end="1"/>
                                            </p:txEl>
                                          </p:spTgt>
                                        </p:tgtEl>
                                        <p:attrNameLst>
                                          <p:attrName>style.visibility</p:attrName>
                                        </p:attrNameLst>
                                      </p:cBhvr>
                                      <p:to>
                                        <p:strVal val="visible"/>
                                      </p:to>
                                    </p:set>
                                    <p:animEffect transition="in" filter="blinds(horizontal)">
                                      <p:cBhvr>
                                        <p:cTn id="85" dur="500"/>
                                        <p:tgtEl>
                                          <p:spTgt spid="5">
                                            <p:txEl>
                                              <p:pRg st="1" end="1"/>
                                            </p:txEl>
                                          </p:spTgt>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3" presetClass="entr" presetSubtype="10" fill="hold" grpId="0" nodeType="clickEffect">
                                  <p:stCondLst>
                                    <p:cond delay="0"/>
                                  </p:stCondLst>
                                  <p:childTnLst>
                                    <p:set>
                                      <p:cBhvr>
                                        <p:cTn id="89" dur="1" fill="hold">
                                          <p:stCondLst>
                                            <p:cond delay="0"/>
                                          </p:stCondLst>
                                        </p:cTn>
                                        <p:tgtEl>
                                          <p:spTgt spid="5">
                                            <p:txEl>
                                              <p:pRg st="2" end="2"/>
                                            </p:txEl>
                                          </p:spTgt>
                                        </p:tgtEl>
                                        <p:attrNameLst>
                                          <p:attrName>style.visibility</p:attrName>
                                        </p:attrNameLst>
                                      </p:cBhvr>
                                      <p:to>
                                        <p:strVal val="visible"/>
                                      </p:to>
                                    </p:set>
                                    <p:animEffect transition="in" filter="blinds(horizontal)">
                                      <p:cBhvr>
                                        <p:cTn id="90" dur="500"/>
                                        <p:tgtEl>
                                          <p:spTgt spid="5">
                                            <p:txEl>
                                              <p:pRg st="2" end="2"/>
                                            </p:txEl>
                                          </p:spTgt>
                                        </p:tgtEl>
                                      </p:cBhvr>
                                    </p:animEffect>
                                  </p:childTnLst>
                                </p:cTn>
                              </p:par>
                              <p:par>
                                <p:cTn id="91" presetID="3" presetClass="entr" presetSubtype="10" fill="hold" grpId="0" nodeType="withEffect">
                                  <p:stCondLst>
                                    <p:cond delay="0"/>
                                  </p:stCondLst>
                                  <p:childTnLst>
                                    <p:set>
                                      <p:cBhvr>
                                        <p:cTn id="92" dur="1" fill="hold">
                                          <p:stCondLst>
                                            <p:cond delay="0"/>
                                          </p:stCondLst>
                                        </p:cTn>
                                        <p:tgtEl>
                                          <p:spTgt spid="22"/>
                                        </p:tgtEl>
                                        <p:attrNameLst>
                                          <p:attrName>style.visibility</p:attrName>
                                        </p:attrNameLst>
                                      </p:cBhvr>
                                      <p:to>
                                        <p:strVal val="visible"/>
                                      </p:to>
                                    </p:set>
                                    <p:animEffect transition="in" filter="blinds(horizontal)">
                                      <p:cBhvr>
                                        <p:cTn id="93" dur="500"/>
                                        <p:tgtEl>
                                          <p:spTgt spid="22"/>
                                        </p:tgtEl>
                                      </p:cBhvr>
                                    </p:animEffect>
                                  </p:childTnLst>
                                </p:cTn>
                              </p:par>
                              <p:par>
                                <p:cTn id="94" presetID="3" presetClass="entr" presetSubtype="10" fill="hold" grpId="0" nodeType="withEffect">
                                  <p:stCondLst>
                                    <p:cond delay="0"/>
                                  </p:stCondLst>
                                  <p:childTnLst>
                                    <p:set>
                                      <p:cBhvr>
                                        <p:cTn id="95" dur="1" fill="hold">
                                          <p:stCondLst>
                                            <p:cond delay="0"/>
                                          </p:stCondLst>
                                        </p:cTn>
                                        <p:tgtEl>
                                          <p:spTgt spid="23"/>
                                        </p:tgtEl>
                                        <p:attrNameLst>
                                          <p:attrName>style.visibility</p:attrName>
                                        </p:attrNameLst>
                                      </p:cBhvr>
                                      <p:to>
                                        <p:strVal val="visible"/>
                                      </p:to>
                                    </p:set>
                                    <p:animEffect transition="in" filter="blinds(horizontal)">
                                      <p:cBhvr>
                                        <p:cTn id="96" dur="500"/>
                                        <p:tgtEl>
                                          <p:spTgt spid="23"/>
                                        </p:tgtEl>
                                      </p:cBhvr>
                                    </p:animEffect>
                                  </p:childTnLst>
                                </p:cTn>
                              </p:par>
                              <p:par>
                                <p:cTn id="97" presetID="3" presetClass="entr" presetSubtype="10" fill="hold" grpId="0" nodeType="withEffect">
                                  <p:stCondLst>
                                    <p:cond delay="0"/>
                                  </p:stCondLst>
                                  <p:childTnLst>
                                    <p:set>
                                      <p:cBhvr>
                                        <p:cTn id="98" dur="1" fill="hold">
                                          <p:stCondLst>
                                            <p:cond delay="0"/>
                                          </p:stCondLst>
                                        </p:cTn>
                                        <p:tgtEl>
                                          <p:spTgt spid="24"/>
                                        </p:tgtEl>
                                        <p:attrNameLst>
                                          <p:attrName>style.visibility</p:attrName>
                                        </p:attrNameLst>
                                      </p:cBhvr>
                                      <p:to>
                                        <p:strVal val="visible"/>
                                      </p:to>
                                    </p:set>
                                    <p:animEffect transition="in" filter="blinds(horizontal)">
                                      <p:cBhvr>
                                        <p:cTn id="99" dur="500"/>
                                        <p:tgtEl>
                                          <p:spTgt spid="24"/>
                                        </p:tgtEl>
                                      </p:cBhvr>
                                    </p:animEffect>
                                  </p:childTnLst>
                                </p:cTn>
                              </p:par>
                            </p:childTnLst>
                          </p:cTn>
                        </p:par>
                      </p:childTnLst>
                    </p:cTn>
                  </p:par>
                  <p:par>
                    <p:cTn id="100" fill="hold" nodeType="clickPar">
                      <p:stCondLst>
                        <p:cond delay="indefinite"/>
                      </p:stCondLst>
                      <p:childTnLst>
                        <p:par>
                          <p:cTn id="101" fill="hold" nodeType="withGroup">
                            <p:stCondLst>
                              <p:cond delay="0"/>
                            </p:stCondLst>
                            <p:childTnLst>
                              <p:par>
                                <p:cTn id="102" presetID="3" presetClass="entr" presetSubtype="10" fill="hold" grpId="0" nodeType="clickEffect">
                                  <p:stCondLst>
                                    <p:cond delay="0"/>
                                  </p:stCondLst>
                                  <p:childTnLst>
                                    <p:set>
                                      <p:cBhvr>
                                        <p:cTn id="103" dur="1" fill="hold">
                                          <p:stCondLst>
                                            <p:cond delay="0"/>
                                          </p:stCondLst>
                                        </p:cTn>
                                        <p:tgtEl>
                                          <p:spTgt spid="6"/>
                                        </p:tgtEl>
                                        <p:attrNameLst>
                                          <p:attrName>style.visibility</p:attrName>
                                        </p:attrNameLst>
                                      </p:cBhvr>
                                      <p:to>
                                        <p:strVal val="visible"/>
                                      </p:to>
                                    </p:set>
                                    <p:animEffect transition="in" filter="blinds(horizontal)">
                                      <p:cBhvr>
                                        <p:cTn id="104" dur="500"/>
                                        <p:tgtEl>
                                          <p:spTgt spid="6"/>
                                        </p:tgtEl>
                                      </p:cBhvr>
                                    </p:animEffec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3" presetClass="entr" presetSubtype="10" fill="hold" grpId="0" nodeType="clickEffect">
                                  <p:stCondLst>
                                    <p:cond delay="0"/>
                                  </p:stCondLst>
                                  <p:childTnLst>
                                    <p:set>
                                      <p:cBhvr>
                                        <p:cTn id="108" dur="1" fill="hold">
                                          <p:stCondLst>
                                            <p:cond delay="0"/>
                                          </p:stCondLst>
                                        </p:cTn>
                                        <p:tgtEl>
                                          <p:spTgt spid="18"/>
                                        </p:tgtEl>
                                        <p:attrNameLst>
                                          <p:attrName>style.visibility</p:attrName>
                                        </p:attrNameLst>
                                      </p:cBhvr>
                                      <p:to>
                                        <p:strVal val="visible"/>
                                      </p:to>
                                    </p:set>
                                    <p:animEffect transition="in" filter="blinds(horizontal)">
                                      <p:cBhvr>
                                        <p:cTn id="109" dur="500"/>
                                        <p:tgtEl>
                                          <p:spTgt spid="18"/>
                                        </p:tgtEl>
                                      </p:cBhvr>
                                    </p:animEffect>
                                  </p:childTnLst>
                                </p:cTn>
                              </p:par>
                            </p:childTnLst>
                          </p:cTn>
                        </p:par>
                      </p:childTnLst>
                    </p:cTn>
                  </p:par>
                  <p:par>
                    <p:cTn id="110" fill="hold" nodeType="clickPar">
                      <p:stCondLst>
                        <p:cond delay="indefinite"/>
                      </p:stCondLst>
                      <p:childTnLst>
                        <p:par>
                          <p:cTn id="111" fill="hold" nodeType="withGroup">
                            <p:stCondLst>
                              <p:cond delay="0"/>
                            </p:stCondLst>
                            <p:childTnLst>
                              <p:par>
                                <p:cTn id="112" presetID="3" presetClass="entr" presetSubtype="10" fill="hold" grpId="0" nodeType="clickEffect">
                                  <p:stCondLst>
                                    <p:cond delay="0"/>
                                  </p:stCondLst>
                                  <p:childTnLst>
                                    <p:set>
                                      <p:cBhvr>
                                        <p:cTn id="113" dur="1" fill="hold">
                                          <p:stCondLst>
                                            <p:cond delay="0"/>
                                          </p:stCondLst>
                                        </p:cTn>
                                        <p:tgtEl>
                                          <p:spTgt spid="19"/>
                                        </p:tgtEl>
                                        <p:attrNameLst>
                                          <p:attrName>style.visibility</p:attrName>
                                        </p:attrNameLst>
                                      </p:cBhvr>
                                      <p:to>
                                        <p:strVal val="visible"/>
                                      </p:to>
                                    </p:set>
                                    <p:animEffect transition="in" filter="blinds(horizontal)">
                                      <p:cBhvr>
                                        <p:cTn id="114" dur="500"/>
                                        <p:tgtEl>
                                          <p:spTgt spid="19"/>
                                        </p:tgtEl>
                                      </p:cBhvr>
                                    </p:animEffect>
                                  </p:childTnLst>
                                </p:cTn>
                              </p:par>
                            </p:childTnLst>
                          </p:cTn>
                        </p:par>
                      </p:childTnLst>
                    </p:cTn>
                  </p:par>
                  <p:par>
                    <p:cTn id="115" fill="hold" nodeType="clickPar">
                      <p:stCondLst>
                        <p:cond delay="indefinite"/>
                      </p:stCondLst>
                      <p:childTnLst>
                        <p:par>
                          <p:cTn id="116" fill="hold" nodeType="withGroup">
                            <p:stCondLst>
                              <p:cond delay="0"/>
                            </p:stCondLst>
                            <p:childTnLst>
                              <p:par>
                                <p:cTn id="117" presetID="3" presetClass="entr" presetSubtype="10" fill="hold" grpId="0" nodeType="clickEffect">
                                  <p:stCondLst>
                                    <p:cond delay="0"/>
                                  </p:stCondLst>
                                  <p:childTnLst>
                                    <p:set>
                                      <p:cBhvr>
                                        <p:cTn id="118" dur="1" fill="hold">
                                          <p:stCondLst>
                                            <p:cond delay="0"/>
                                          </p:stCondLst>
                                        </p:cTn>
                                        <p:tgtEl>
                                          <p:spTgt spid="25"/>
                                        </p:tgtEl>
                                        <p:attrNameLst>
                                          <p:attrName>style.visibility</p:attrName>
                                        </p:attrNameLst>
                                      </p:cBhvr>
                                      <p:to>
                                        <p:strVal val="visible"/>
                                      </p:to>
                                    </p:set>
                                    <p:animEffect transition="in" filter="blinds(horizontal)">
                                      <p:cBhvr>
                                        <p:cTn id="119" dur="500"/>
                                        <p:tgtEl>
                                          <p:spTgt spid="25"/>
                                        </p:tgtEl>
                                      </p:cBhvr>
                                    </p:animEffect>
                                  </p:childTnLst>
                                </p:cTn>
                              </p:par>
                              <p:par>
                                <p:cTn id="120" presetID="3" presetClass="entr" presetSubtype="10" fill="hold" grpId="0" nodeType="withEffect">
                                  <p:stCondLst>
                                    <p:cond delay="0"/>
                                  </p:stCondLst>
                                  <p:childTnLst>
                                    <p:set>
                                      <p:cBhvr>
                                        <p:cTn id="121" dur="1" fill="hold">
                                          <p:stCondLst>
                                            <p:cond delay="0"/>
                                          </p:stCondLst>
                                        </p:cTn>
                                        <p:tgtEl>
                                          <p:spTgt spid="26"/>
                                        </p:tgtEl>
                                        <p:attrNameLst>
                                          <p:attrName>style.visibility</p:attrName>
                                        </p:attrNameLst>
                                      </p:cBhvr>
                                      <p:to>
                                        <p:strVal val="visible"/>
                                      </p:to>
                                    </p:set>
                                    <p:animEffect transition="in" filter="blinds(horizontal)">
                                      <p:cBhvr>
                                        <p:cTn id="122" dur="500"/>
                                        <p:tgtEl>
                                          <p:spTgt spid="26"/>
                                        </p:tgtEl>
                                      </p:cBhvr>
                                    </p:animEffect>
                                  </p:childTnLst>
                                </p:cTn>
                              </p:par>
                              <p:par>
                                <p:cTn id="123" presetID="3" presetClass="entr" presetSubtype="10" fill="hold" grpId="0" nodeType="withEffect">
                                  <p:stCondLst>
                                    <p:cond delay="0"/>
                                  </p:stCondLst>
                                  <p:childTnLst>
                                    <p:set>
                                      <p:cBhvr>
                                        <p:cTn id="124" dur="1" fill="hold">
                                          <p:stCondLst>
                                            <p:cond delay="0"/>
                                          </p:stCondLst>
                                        </p:cTn>
                                        <p:tgtEl>
                                          <p:spTgt spid="27"/>
                                        </p:tgtEl>
                                        <p:attrNameLst>
                                          <p:attrName>style.visibility</p:attrName>
                                        </p:attrNameLst>
                                      </p:cBhvr>
                                      <p:to>
                                        <p:strVal val="visible"/>
                                      </p:to>
                                    </p:set>
                                    <p:animEffect transition="in" filter="blinds(horizontal)">
                                      <p:cBhvr>
                                        <p:cTn id="125" dur="500"/>
                                        <p:tgtEl>
                                          <p:spTgt spid="27"/>
                                        </p:tgtEl>
                                      </p:cBhvr>
                                    </p:animEffect>
                                  </p:childTnLst>
                                </p:cTn>
                              </p:par>
                              <p:par>
                                <p:cTn id="126" presetID="3" presetClass="entr" presetSubtype="10" fill="hold" grpId="0" nodeType="withEffect">
                                  <p:stCondLst>
                                    <p:cond delay="0"/>
                                  </p:stCondLst>
                                  <p:childTnLst>
                                    <p:set>
                                      <p:cBhvr>
                                        <p:cTn id="127" dur="1" fill="hold">
                                          <p:stCondLst>
                                            <p:cond delay="0"/>
                                          </p:stCondLst>
                                        </p:cTn>
                                        <p:tgtEl>
                                          <p:spTgt spid="36"/>
                                        </p:tgtEl>
                                        <p:attrNameLst>
                                          <p:attrName>style.visibility</p:attrName>
                                        </p:attrNameLst>
                                      </p:cBhvr>
                                      <p:to>
                                        <p:strVal val="visible"/>
                                      </p:to>
                                    </p:set>
                                    <p:animEffect transition="in" filter="blinds(horizontal)">
                                      <p:cBhvr>
                                        <p:cTn id="128" dur="500"/>
                                        <p:tgtEl>
                                          <p:spTgt spid="36"/>
                                        </p:tgtEl>
                                      </p:cBhvr>
                                    </p:animEffect>
                                  </p:childTnLst>
                                </p:cTn>
                              </p:par>
                            </p:childTnLst>
                          </p:cTn>
                        </p:par>
                      </p:childTnLst>
                    </p:cTn>
                  </p:par>
                  <p:par>
                    <p:cTn id="129" fill="hold" nodeType="clickPar">
                      <p:stCondLst>
                        <p:cond delay="indefinite"/>
                      </p:stCondLst>
                      <p:childTnLst>
                        <p:par>
                          <p:cTn id="130" fill="hold" nodeType="withGroup">
                            <p:stCondLst>
                              <p:cond delay="0"/>
                            </p:stCondLst>
                            <p:childTnLst>
                              <p:par>
                                <p:cTn id="131" presetID="3" presetClass="entr" presetSubtype="10" fill="hold" grpId="0" nodeType="clickEffect">
                                  <p:stCondLst>
                                    <p:cond delay="0"/>
                                  </p:stCondLst>
                                  <p:childTnLst>
                                    <p:set>
                                      <p:cBhvr>
                                        <p:cTn id="132" dur="1" fill="hold">
                                          <p:stCondLst>
                                            <p:cond delay="0"/>
                                          </p:stCondLst>
                                        </p:cTn>
                                        <p:tgtEl>
                                          <p:spTgt spid="21"/>
                                        </p:tgtEl>
                                        <p:attrNameLst>
                                          <p:attrName>style.visibility</p:attrName>
                                        </p:attrNameLst>
                                      </p:cBhvr>
                                      <p:to>
                                        <p:strVal val="visible"/>
                                      </p:to>
                                    </p:set>
                                    <p:animEffect transition="in" filter="blinds(horizontal)">
                                      <p:cBhvr>
                                        <p:cTn id="133" dur="500"/>
                                        <p:tgtEl>
                                          <p:spTgt spid="21"/>
                                        </p:tgtEl>
                                      </p:cBhvr>
                                    </p:animEffect>
                                  </p:childTnLst>
                                </p:cTn>
                              </p:par>
                              <p:par>
                                <p:cTn id="134" presetID="3" presetClass="entr" presetSubtype="10" fill="hold" nodeType="withEffect">
                                  <p:stCondLst>
                                    <p:cond delay="0"/>
                                  </p:stCondLst>
                                  <p:childTnLst>
                                    <p:set>
                                      <p:cBhvr>
                                        <p:cTn id="135" dur="1" fill="hold">
                                          <p:stCondLst>
                                            <p:cond delay="0"/>
                                          </p:stCondLst>
                                        </p:cTn>
                                        <p:tgtEl>
                                          <p:spTgt spid="31"/>
                                        </p:tgtEl>
                                        <p:attrNameLst>
                                          <p:attrName>style.visibility</p:attrName>
                                        </p:attrNameLst>
                                      </p:cBhvr>
                                      <p:to>
                                        <p:strVal val="visible"/>
                                      </p:to>
                                    </p:set>
                                    <p:animEffect transition="in" filter="blinds(horizontal)">
                                      <p:cBhvr>
                                        <p:cTn id="136" dur="500"/>
                                        <p:tgtEl>
                                          <p:spTgt spid="31"/>
                                        </p:tgtEl>
                                      </p:cBhvr>
                                    </p:animEffect>
                                  </p:childTnLst>
                                </p:cTn>
                              </p:par>
                            </p:childTnLst>
                          </p:cTn>
                        </p:par>
                      </p:childTnLst>
                    </p:cTn>
                  </p:par>
                  <p:par>
                    <p:cTn id="137" fill="hold" nodeType="clickPar">
                      <p:stCondLst>
                        <p:cond delay="indefinite"/>
                      </p:stCondLst>
                      <p:childTnLst>
                        <p:par>
                          <p:cTn id="138" fill="hold" nodeType="withGroup">
                            <p:stCondLst>
                              <p:cond delay="0"/>
                            </p:stCondLst>
                            <p:childTnLst>
                              <p:par>
                                <p:cTn id="139" presetID="3" presetClass="entr" presetSubtype="10" fill="hold" grpId="0" nodeType="clickEffect">
                                  <p:stCondLst>
                                    <p:cond delay="0"/>
                                  </p:stCondLst>
                                  <p:childTnLst>
                                    <p:set>
                                      <p:cBhvr>
                                        <p:cTn id="140" dur="1" fill="hold">
                                          <p:stCondLst>
                                            <p:cond delay="0"/>
                                          </p:stCondLst>
                                        </p:cTn>
                                        <p:tgtEl>
                                          <p:spTgt spid="20"/>
                                        </p:tgtEl>
                                        <p:attrNameLst>
                                          <p:attrName>style.visibility</p:attrName>
                                        </p:attrNameLst>
                                      </p:cBhvr>
                                      <p:to>
                                        <p:strVal val="visible"/>
                                      </p:to>
                                    </p:set>
                                    <p:animEffect transition="in" filter="blinds(horizontal)">
                                      <p:cBhvr>
                                        <p:cTn id="141" dur="500"/>
                                        <p:tgtEl>
                                          <p:spTgt spid="20"/>
                                        </p:tgtEl>
                                      </p:cBhvr>
                                    </p:animEffect>
                                  </p:childTnLst>
                                </p:cTn>
                              </p:par>
                            </p:childTnLst>
                          </p:cTn>
                        </p:par>
                      </p:childTnLst>
                    </p:cTn>
                  </p:par>
                  <p:par>
                    <p:cTn id="142" fill="hold" nodeType="clickPar">
                      <p:stCondLst>
                        <p:cond delay="indefinite"/>
                      </p:stCondLst>
                      <p:childTnLst>
                        <p:par>
                          <p:cTn id="143" fill="hold" nodeType="withGroup">
                            <p:stCondLst>
                              <p:cond delay="0"/>
                            </p:stCondLst>
                            <p:childTnLst>
                              <p:par>
                                <p:cTn id="144" presetID="3" presetClass="entr" presetSubtype="10" fill="hold" grpId="0" nodeType="clickEffect">
                                  <p:stCondLst>
                                    <p:cond delay="0"/>
                                  </p:stCondLst>
                                  <p:childTnLst>
                                    <p:set>
                                      <p:cBhvr>
                                        <p:cTn id="145" dur="1" fill="hold">
                                          <p:stCondLst>
                                            <p:cond delay="0"/>
                                          </p:stCondLst>
                                        </p:cTn>
                                        <p:tgtEl>
                                          <p:spTgt spid="28"/>
                                        </p:tgtEl>
                                        <p:attrNameLst>
                                          <p:attrName>style.visibility</p:attrName>
                                        </p:attrNameLst>
                                      </p:cBhvr>
                                      <p:to>
                                        <p:strVal val="visible"/>
                                      </p:to>
                                    </p:set>
                                    <p:animEffect transition="in" filter="blinds(horizontal)">
                                      <p:cBhvr>
                                        <p:cTn id="146" dur="500"/>
                                        <p:tgtEl>
                                          <p:spTgt spid="28"/>
                                        </p:tgtEl>
                                      </p:cBhvr>
                                    </p:animEffect>
                                  </p:childTnLst>
                                </p:cTn>
                              </p:par>
                              <p:par>
                                <p:cTn id="147" presetID="3" presetClass="entr" presetSubtype="10" fill="hold" grpId="0" nodeType="withEffect">
                                  <p:stCondLst>
                                    <p:cond delay="0"/>
                                  </p:stCondLst>
                                  <p:childTnLst>
                                    <p:set>
                                      <p:cBhvr>
                                        <p:cTn id="148" dur="1" fill="hold">
                                          <p:stCondLst>
                                            <p:cond delay="0"/>
                                          </p:stCondLst>
                                        </p:cTn>
                                        <p:tgtEl>
                                          <p:spTgt spid="29"/>
                                        </p:tgtEl>
                                        <p:attrNameLst>
                                          <p:attrName>style.visibility</p:attrName>
                                        </p:attrNameLst>
                                      </p:cBhvr>
                                      <p:to>
                                        <p:strVal val="visible"/>
                                      </p:to>
                                    </p:set>
                                    <p:animEffect transition="in" filter="blinds(horizontal)">
                                      <p:cBhvr>
                                        <p:cTn id="149" dur="500"/>
                                        <p:tgtEl>
                                          <p:spTgt spid="29"/>
                                        </p:tgtEl>
                                      </p:cBhvr>
                                    </p:animEffect>
                                  </p:childTnLst>
                                </p:cTn>
                              </p:par>
                              <p:par>
                                <p:cTn id="150" presetID="3" presetClass="entr" presetSubtype="10" fill="hold" grpId="0" nodeType="withEffect">
                                  <p:stCondLst>
                                    <p:cond delay="0"/>
                                  </p:stCondLst>
                                  <p:childTnLst>
                                    <p:set>
                                      <p:cBhvr>
                                        <p:cTn id="151" dur="1" fill="hold">
                                          <p:stCondLst>
                                            <p:cond delay="0"/>
                                          </p:stCondLst>
                                        </p:cTn>
                                        <p:tgtEl>
                                          <p:spTgt spid="30"/>
                                        </p:tgtEl>
                                        <p:attrNameLst>
                                          <p:attrName>style.visibility</p:attrName>
                                        </p:attrNameLst>
                                      </p:cBhvr>
                                      <p:to>
                                        <p:strVal val="visible"/>
                                      </p:to>
                                    </p:set>
                                    <p:animEffect transition="in" filter="blinds(horizontal)">
                                      <p:cBhvr>
                                        <p:cTn id="152" dur="500"/>
                                        <p:tgtEl>
                                          <p:spTgt spid="30"/>
                                        </p:tgtEl>
                                      </p:cBhvr>
                                    </p:animEffect>
                                  </p:childTnLst>
                                </p:cTn>
                              </p:par>
                              <p:par>
                                <p:cTn id="153" presetID="3" presetClass="entr" presetSubtype="10" fill="hold" grpId="0" nodeType="withEffect">
                                  <p:stCondLst>
                                    <p:cond delay="0"/>
                                  </p:stCondLst>
                                  <p:childTnLst>
                                    <p:set>
                                      <p:cBhvr>
                                        <p:cTn id="154" dur="1" fill="hold">
                                          <p:stCondLst>
                                            <p:cond delay="0"/>
                                          </p:stCondLst>
                                        </p:cTn>
                                        <p:tgtEl>
                                          <p:spTgt spid="32"/>
                                        </p:tgtEl>
                                        <p:attrNameLst>
                                          <p:attrName>style.visibility</p:attrName>
                                        </p:attrNameLst>
                                      </p:cBhvr>
                                      <p:to>
                                        <p:strVal val="visible"/>
                                      </p:to>
                                    </p:set>
                                    <p:animEffect transition="in" filter="blinds(horizontal)">
                                      <p:cBhvr>
                                        <p:cTn id="155" dur="500"/>
                                        <p:tgtEl>
                                          <p:spTgt spid="32"/>
                                        </p:tgtEl>
                                      </p:cBhvr>
                                    </p:animEffect>
                                  </p:childTnLst>
                                </p:cTn>
                              </p:par>
                              <p:par>
                                <p:cTn id="156" presetID="3" presetClass="entr" presetSubtype="10" fill="hold" nodeType="withEffect">
                                  <p:stCondLst>
                                    <p:cond delay="0"/>
                                  </p:stCondLst>
                                  <p:childTnLst>
                                    <p:set>
                                      <p:cBhvr>
                                        <p:cTn id="157" dur="1" fill="hold">
                                          <p:stCondLst>
                                            <p:cond delay="0"/>
                                          </p:stCondLst>
                                        </p:cTn>
                                        <p:tgtEl>
                                          <p:spTgt spid="33"/>
                                        </p:tgtEl>
                                        <p:attrNameLst>
                                          <p:attrName>style.visibility</p:attrName>
                                        </p:attrNameLst>
                                      </p:cBhvr>
                                      <p:to>
                                        <p:strVal val="visible"/>
                                      </p:to>
                                    </p:set>
                                    <p:animEffect transition="in" filter="blinds(horizontal)">
                                      <p:cBhvr>
                                        <p:cTn id="158"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build="p" bldLvl="5" animBg="1"/>
      <p:bldP spid="6" grpId="0" animBg="1"/>
      <p:bldP spid="7" grpId="0" build="p" bldLvl="5"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2" grpId="0" animBg="1"/>
      <p:bldP spid="3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4"/>
          <p:cNvSpPr>
            <a:spLocks noChangeArrowheads="1"/>
          </p:cNvSpPr>
          <p:nvPr/>
        </p:nvSpPr>
        <p:spPr bwMode="auto">
          <a:xfrm>
            <a:off x="2195513" y="-25400"/>
            <a:ext cx="4535487"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de-DE" altLang="en-US" sz="2800">
                <a:solidFill>
                  <a:schemeClr val="tx2"/>
                </a:solidFill>
                <a:latin typeface="Arial" panose="020B0604020202020204" pitchFamily="34" charset="0"/>
              </a:rPr>
              <a:t>Positive Integration</a:t>
            </a:r>
          </a:p>
          <a:p>
            <a:pPr algn="ctr">
              <a:spcBef>
                <a:spcPct val="0"/>
              </a:spcBef>
              <a:buFontTx/>
              <a:buNone/>
            </a:pPr>
            <a:r>
              <a:rPr lang="de-DE" altLang="en-US" sz="2800">
                <a:solidFill>
                  <a:schemeClr val="tx2"/>
                </a:solidFill>
                <a:latin typeface="Arial" panose="020B0604020202020204" pitchFamily="34" charset="0"/>
              </a:rPr>
              <a:t>Kompetenzen / SekR</a:t>
            </a:r>
          </a:p>
        </p:txBody>
      </p:sp>
      <p:sp>
        <p:nvSpPr>
          <p:cNvPr id="134147" name="Text Box 7"/>
          <p:cNvSpPr txBox="1">
            <a:spLocks noChangeArrowheads="1"/>
          </p:cNvSpPr>
          <p:nvPr/>
        </p:nvSpPr>
        <p:spPr bwMode="auto">
          <a:xfrm>
            <a:off x="250825" y="404813"/>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de-DE" altLang="de-DE" sz="1800">
              <a:latin typeface="Arial" panose="020B0604020202020204" pitchFamily="34" charset="0"/>
            </a:endParaRPr>
          </a:p>
        </p:txBody>
      </p:sp>
      <p:sp>
        <p:nvSpPr>
          <p:cNvPr id="4" name="Rectangle 16"/>
          <p:cNvSpPr>
            <a:spLocks noChangeArrowheads="1"/>
          </p:cNvSpPr>
          <p:nvPr/>
        </p:nvSpPr>
        <p:spPr bwMode="auto">
          <a:xfrm>
            <a:off x="250825" y="1557338"/>
            <a:ext cx="3887788" cy="187166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buFontTx/>
              <a:buNone/>
            </a:pPr>
            <a:r>
              <a:rPr lang="de-DE" altLang="en-US" sz="1600" b="1">
                <a:latin typeface="Arial" panose="020B0604020202020204" pitchFamily="34" charset="0"/>
              </a:rPr>
              <a:t>spezifisch freizügigkeitsbezogen</a:t>
            </a:r>
          </a:p>
          <a:p>
            <a:pPr>
              <a:buFontTx/>
              <a:buNone/>
            </a:pPr>
            <a:r>
              <a:rPr lang="de-DE" altLang="en-US" sz="1400">
                <a:latin typeface="Arial" panose="020B0604020202020204" pitchFamily="34" charset="0"/>
              </a:rPr>
              <a:t>- Art. 46 Abs. 1 AEUV</a:t>
            </a:r>
          </a:p>
          <a:p>
            <a:pPr>
              <a:buFontTx/>
              <a:buNone/>
            </a:pPr>
            <a:r>
              <a:rPr lang="de-DE" altLang="en-US" sz="1400">
                <a:latin typeface="Arial" panose="020B0604020202020204" pitchFamily="34" charset="0"/>
              </a:rPr>
              <a:t>  Herstellen der Arbeitnehmerfreizügigkeit</a:t>
            </a:r>
          </a:p>
          <a:p>
            <a:pPr>
              <a:buFontTx/>
              <a:buNone/>
            </a:pPr>
            <a:r>
              <a:rPr lang="de-DE" altLang="en-US" sz="1400">
                <a:latin typeface="Arial" panose="020B0604020202020204" pitchFamily="34" charset="0"/>
              </a:rPr>
              <a:t>  Erforderlichkeit (wie Art. 5 IV EUV)</a:t>
            </a:r>
          </a:p>
          <a:p>
            <a:pPr>
              <a:buFontTx/>
              <a:buNone/>
            </a:pPr>
            <a:r>
              <a:rPr lang="de-DE" altLang="en-US" sz="1400">
                <a:latin typeface="Arial" panose="020B0604020202020204" pitchFamily="34" charset="0"/>
              </a:rPr>
              <a:t>- Art. 46 Abs. 2 AEUV</a:t>
            </a:r>
          </a:p>
          <a:p>
            <a:pPr>
              <a:buFontTx/>
              <a:buNone/>
            </a:pPr>
            <a:r>
              <a:rPr lang="de-DE" altLang="en-US" sz="1400">
                <a:latin typeface="Arial" panose="020B0604020202020204" pitchFamily="34" charset="0"/>
              </a:rPr>
              <a:t>  Regelbeispiele</a:t>
            </a:r>
          </a:p>
          <a:p>
            <a:pPr>
              <a:buFontTx/>
              <a:buNone/>
            </a:pPr>
            <a:r>
              <a:rPr lang="de-DE" altLang="en-US" sz="1400">
                <a:latin typeface="Arial" panose="020B0604020202020204" pitchFamily="34" charset="0"/>
              </a:rPr>
              <a:t>  vor allem frist- und verfahrensbezogen </a:t>
            </a:r>
          </a:p>
        </p:txBody>
      </p:sp>
      <p:sp>
        <p:nvSpPr>
          <p:cNvPr id="7" name="Rectangle 16"/>
          <p:cNvSpPr>
            <a:spLocks noChangeArrowheads="1"/>
          </p:cNvSpPr>
          <p:nvPr/>
        </p:nvSpPr>
        <p:spPr bwMode="auto">
          <a:xfrm>
            <a:off x="5003800" y="1557338"/>
            <a:ext cx="3887788" cy="1871662"/>
          </a:xfrm>
          <a:prstGeom prst="rect">
            <a:avLst/>
          </a:prstGeom>
          <a:noFill/>
          <a:ln w="9525">
            <a:solidFill>
              <a:schemeClr val="tx1"/>
            </a:solidFill>
            <a:bevel/>
            <a:headEnd/>
            <a:tailEnd/>
          </a:ln>
          <a:extLst>
            <a:ext uri="{909E8E84-426E-40DD-AFC4-6F175D3DCCD1}">
              <a14:hiddenFill xmlns:a14="http://schemas.microsoft.com/office/drawing/2010/main">
                <a:solidFill>
                  <a:srgbClr val="FFFFFF"/>
                </a:solidFill>
              </a14:hiddenFill>
            </a:ext>
          </a:extLst>
        </p:spPr>
        <p:txBody>
          <a:bodyPr/>
          <a:lstStyle>
            <a:lvl1pPr marL="342900" indent="-3429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buFontTx/>
              <a:buNone/>
            </a:pPr>
            <a:r>
              <a:rPr lang="de-DE" altLang="en-US" sz="1600" b="1">
                <a:latin typeface="Arial" panose="020B0604020202020204" pitchFamily="34" charset="0"/>
              </a:rPr>
              <a:t>spez. auf soziale Sicherheit bezogen</a:t>
            </a:r>
          </a:p>
          <a:p>
            <a:pPr>
              <a:buFontTx/>
              <a:buNone/>
            </a:pPr>
            <a:r>
              <a:rPr lang="de-DE" altLang="en-US" sz="1400">
                <a:latin typeface="Arial" panose="020B0604020202020204" pitchFamily="34" charset="0"/>
              </a:rPr>
              <a:t>- Art. 48 AEUV</a:t>
            </a:r>
          </a:p>
          <a:p>
            <a:pPr>
              <a:buFontTx/>
              <a:buNone/>
            </a:pPr>
            <a:r>
              <a:rPr lang="de-DE" altLang="en-US" sz="1400">
                <a:latin typeface="Arial" panose="020B0604020202020204" pitchFamily="34" charset="0"/>
              </a:rPr>
              <a:t>  Gebiet der sozialen Sicherheit</a:t>
            </a:r>
          </a:p>
          <a:p>
            <a:pPr>
              <a:buFontTx/>
              <a:buNone/>
            </a:pPr>
            <a:r>
              <a:rPr lang="de-DE" altLang="en-US" sz="1400">
                <a:latin typeface="Arial" panose="020B0604020202020204" pitchFamily="34" charset="0"/>
              </a:rPr>
              <a:t>  Notwendigkeit (wie Art. 5 IV EUV)</a:t>
            </a:r>
          </a:p>
          <a:p>
            <a:pPr>
              <a:buFontTx/>
              <a:buNone/>
            </a:pPr>
            <a:r>
              <a:rPr lang="de-DE" altLang="en-US" sz="1400">
                <a:latin typeface="Arial" panose="020B0604020202020204" pitchFamily="34" charset="0"/>
              </a:rPr>
              <a:t>  Regelbeispiel in Hs. 2 </a:t>
            </a:r>
          </a:p>
          <a:p>
            <a:pPr>
              <a:buFontTx/>
              <a:buNone/>
            </a:pPr>
            <a:r>
              <a:rPr lang="de-DE" altLang="en-US" sz="1400">
                <a:latin typeface="Arial" panose="020B0604020202020204" pitchFamily="34" charset="0"/>
              </a:rPr>
              <a:t>  - Schaffen eines System für gü Sozialleistung</a:t>
            </a:r>
          </a:p>
          <a:p>
            <a:pPr>
              <a:buFontTx/>
              <a:buNone/>
            </a:pPr>
            <a:r>
              <a:rPr lang="de-DE" altLang="en-US" sz="1400">
                <a:latin typeface="Arial" panose="020B0604020202020204" pitchFamily="34" charset="0"/>
              </a:rPr>
              <a:t>  - Konsequenzen je nach Konsens</a:t>
            </a:r>
          </a:p>
        </p:txBody>
      </p:sp>
      <p:sp>
        <p:nvSpPr>
          <p:cNvPr id="8" name="Line 8"/>
          <p:cNvSpPr>
            <a:spLocks noChangeShapeType="1"/>
          </p:cNvSpPr>
          <p:nvPr/>
        </p:nvSpPr>
        <p:spPr bwMode="auto">
          <a:xfrm>
            <a:off x="2124075" y="1196975"/>
            <a:ext cx="4824413" cy="158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9" name="Line 9"/>
          <p:cNvSpPr>
            <a:spLocks noChangeShapeType="1"/>
          </p:cNvSpPr>
          <p:nvPr/>
        </p:nvSpPr>
        <p:spPr bwMode="auto">
          <a:xfrm>
            <a:off x="2124075" y="1196975"/>
            <a:ext cx="0" cy="36036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0" name="Line 10"/>
          <p:cNvSpPr>
            <a:spLocks noChangeShapeType="1"/>
          </p:cNvSpPr>
          <p:nvPr/>
        </p:nvSpPr>
        <p:spPr bwMode="auto">
          <a:xfrm>
            <a:off x="6948488" y="1196975"/>
            <a:ext cx="0" cy="36036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1" name="Line 11"/>
          <p:cNvSpPr>
            <a:spLocks noChangeShapeType="1"/>
          </p:cNvSpPr>
          <p:nvPr/>
        </p:nvSpPr>
        <p:spPr bwMode="auto">
          <a:xfrm flipV="1">
            <a:off x="4572000" y="836613"/>
            <a:ext cx="0" cy="36036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2" name="Pfeil nach unten 11"/>
          <p:cNvSpPr>
            <a:spLocks noChangeArrowheads="1"/>
          </p:cNvSpPr>
          <p:nvPr/>
        </p:nvSpPr>
        <p:spPr bwMode="auto">
          <a:xfrm>
            <a:off x="1908175" y="3500438"/>
            <a:ext cx="484188" cy="504825"/>
          </a:xfrm>
          <a:prstGeom prst="downArrow">
            <a:avLst>
              <a:gd name="adj1" fmla="val 50000"/>
              <a:gd name="adj2" fmla="val 50123"/>
            </a:avLst>
          </a:prstGeom>
          <a:solidFill>
            <a:srgbClr val="FFFFFF"/>
          </a:solidFill>
          <a:ln w="9525">
            <a:solidFill>
              <a:srgbClr val="000000"/>
            </a:solidFill>
            <a:round/>
            <a:headEnd/>
            <a:tailEnd/>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de-DE" altLang="de-DE" sz="1400">
              <a:cs typeface="Arial" panose="020B0604020202020204" pitchFamily="34" charset="0"/>
            </a:endParaRPr>
          </a:p>
        </p:txBody>
      </p:sp>
      <p:sp>
        <p:nvSpPr>
          <p:cNvPr id="13" name="Pfeil nach unten 12"/>
          <p:cNvSpPr>
            <a:spLocks noChangeArrowheads="1"/>
          </p:cNvSpPr>
          <p:nvPr/>
        </p:nvSpPr>
        <p:spPr bwMode="auto">
          <a:xfrm>
            <a:off x="6732588" y="3500438"/>
            <a:ext cx="484187" cy="504825"/>
          </a:xfrm>
          <a:prstGeom prst="downArrow">
            <a:avLst>
              <a:gd name="adj1" fmla="val 50000"/>
              <a:gd name="adj2" fmla="val 50123"/>
            </a:avLst>
          </a:prstGeom>
          <a:solidFill>
            <a:srgbClr val="FFFFFF"/>
          </a:solidFill>
          <a:ln w="9525">
            <a:solidFill>
              <a:srgbClr val="000000"/>
            </a:solidFill>
            <a:round/>
            <a:headEnd/>
            <a:tailEnd/>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de-DE" altLang="de-DE" sz="1400">
              <a:cs typeface="Arial" panose="020B0604020202020204" pitchFamily="34" charset="0"/>
            </a:endParaRPr>
          </a:p>
        </p:txBody>
      </p:sp>
      <p:sp>
        <p:nvSpPr>
          <p:cNvPr id="14" name="Rectangle 16"/>
          <p:cNvSpPr>
            <a:spLocks noChangeArrowheads="1"/>
          </p:cNvSpPr>
          <p:nvPr/>
        </p:nvSpPr>
        <p:spPr bwMode="auto">
          <a:xfrm>
            <a:off x="179388" y="4076700"/>
            <a:ext cx="3959225" cy="23764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buFontTx/>
              <a:buNone/>
            </a:pPr>
            <a:r>
              <a:rPr lang="de-DE" altLang="en-US" sz="1600" b="1" dirty="0">
                <a:latin typeface="Arial" panose="020B0604020202020204" pitchFamily="34" charset="0"/>
              </a:rPr>
              <a:t>Freizügigkeits-Richtlinie</a:t>
            </a:r>
          </a:p>
          <a:p>
            <a:pPr>
              <a:buFontTx/>
              <a:buNone/>
            </a:pPr>
            <a:r>
              <a:rPr lang="de-DE" altLang="en-US" sz="1400" dirty="0">
                <a:latin typeface="Arial" panose="020B0604020202020204" pitchFamily="34" charset="0"/>
              </a:rPr>
              <a:t>- Aufenthaltsrecht</a:t>
            </a:r>
          </a:p>
          <a:p>
            <a:pPr>
              <a:buFontTx/>
              <a:buNone/>
            </a:pPr>
            <a:r>
              <a:rPr lang="de-DE" altLang="en-US" sz="1400" dirty="0">
                <a:latin typeface="Arial" panose="020B0604020202020204" pitchFamily="34" charset="0"/>
              </a:rPr>
              <a:t>  für gesamte Familie nach 5 Jahren Aufenthalt</a:t>
            </a:r>
          </a:p>
          <a:p>
            <a:pPr>
              <a:buFontTx/>
              <a:buNone/>
            </a:pPr>
            <a:r>
              <a:rPr lang="de-DE" altLang="en-US" sz="1400" dirty="0">
                <a:latin typeface="Arial" panose="020B0604020202020204" pitchFamily="34" charset="0"/>
              </a:rPr>
              <a:t>  zudem Ausbildungsrecht der </a:t>
            </a:r>
            <a:r>
              <a:rPr lang="de-DE" altLang="en-US" sz="1400" dirty="0" smtClean="0">
                <a:latin typeface="Arial" panose="020B0604020202020204" pitchFamily="34" charset="0"/>
              </a:rPr>
              <a:t>Kinder</a:t>
            </a:r>
            <a:endParaRPr lang="de-DE" altLang="en-US" sz="1400" dirty="0">
              <a:latin typeface="Arial" panose="020B0604020202020204" pitchFamily="34" charset="0"/>
            </a:endParaRPr>
          </a:p>
          <a:p>
            <a:pPr>
              <a:buFontTx/>
              <a:buNone/>
            </a:pPr>
            <a:r>
              <a:rPr lang="de-DE" altLang="en-US" sz="1400" dirty="0">
                <a:latin typeface="Arial" panose="020B0604020202020204" pitchFamily="34" charset="0"/>
              </a:rPr>
              <a:t>- Gleichstellung</a:t>
            </a:r>
          </a:p>
          <a:p>
            <a:pPr>
              <a:buFontTx/>
              <a:buNone/>
            </a:pPr>
            <a:r>
              <a:rPr lang="de-DE" altLang="en-US" sz="1400" dirty="0">
                <a:latin typeface="Arial" panose="020B0604020202020204" pitchFamily="34" charset="0"/>
              </a:rPr>
              <a:t>  Schulung / Gewerkschaft / </a:t>
            </a:r>
            <a:r>
              <a:rPr lang="de-DE" altLang="en-US" sz="1400" dirty="0" err="1">
                <a:latin typeface="Arial" panose="020B0604020202020204" pitchFamily="34" charset="0"/>
              </a:rPr>
              <a:t>gesellsch</a:t>
            </a:r>
            <a:r>
              <a:rPr lang="de-DE" altLang="en-US" sz="1400" dirty="0">
                <a:latin typeface="Arial" panose="020B0604020202020204" pitchFamily="34" charset="0"/>
              </a:rPr>
              <a:t>. Rahmen </a:t>
            </a:r>
          </a:p>
          <a:p>
            <a:pPr>
              <a:buFontTx/>
              <a:buNone/>
            </a:pPr>
            <a:r>
              <a:rPr lang="de-DE" altLang="en-US" sz="1400" dirty="0">
                <a:latin typeface="Arial" panose="020B0604020202020204" pitchFamily="34" charset="0"/>
              </a:rPr>
              <a:t>  Verwaltungsverfahrensrechtliche Absicherung</a:t>
            </a:r>
          </a:p>
          <a:p>
            <a:pPr>
              <a:buFontTx/>
              <a:buNone/>
            </a:pPr>
            <a:r>
              <a:rPr lang="de-DE" altLang="en-US" sz="1400" dirty="0">
                <a:latin typeface="Arial" panose="020B0604020202020204" pitchFamily="34" charset="0"/>
              </a:rPr>
              <a:t>- Sozialleistungen</a:t>
            </a:r>
          </a:p>
          <a:p>
            <a:pPr>
              <a:buFontTx/>
              <a:buNone/>
            </a:pPr>
            <a:r>
              <a:rPr lang="de-DE" altLang="en-US" sz="1400" dirty="0">
                <a:latin typeface="Arial" panose="020B0604020202020204" pitchFamily="34" charset="0"/>
              </a:rPr>
              <a:t>  Export erworbener soz. Sicherungsrechte</a:t>
            </a:r>
          </a:p>
        </p:txBody>
      </p:sp>
      <p:sp>
        <p:nvSpPr>
          <p:cNvPr id="15" name="Rectangle 16"/>
          <p:cNvSpPr>
            <a:spLocks noChangeArrowheads="1"/>
          </p:cNvSpPr>
          <p:nvPr/>
        </p:nvSpPr>
        <p:spPr bwMode="auto">
          <a:xfrm>
            <a:off x="4932363" y="4076700"/>
            <a:ext cx="3959225" cy="23764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buFontTx/>
              <a:buNone/>
            </a:pPr>
            <a:r>
              <a:rPr lang="de-DE" altLang="en-US" sz="1600" b="1">
                <a:latin typeface="Arial" panose="020B0604020202020204" pitchFamily="34" charset="0"/>
              </a:rPr>
              <a:t> RL zur Koordinierung Systeme soz S.</a:t>
            </a:r>
          </a:p>
          <a:p>
            <a:pPr>
              <a:buFontTx/>
              <a:buNone/>
            </a:pPr>
            <a:r>
              <a:rPr lang="de-DE" altLang="en-US" sz="1400">
                <a:latin typeface="Arial" panose="020B0604020202020204" pitchFamily="34" charset="0"/>
              </a:rPr>
              <a:t>- Gleichbehandlungsgrundsatz</a:t>
            </a:r>
          </a:p>
          <a:p>
            <a:pPr>
              <a:buFontTx/>
              <a:buNone/>
            </a:pPr>
            <a:r>
              <a:rPr lang="de-DE" altLang="en-US" sz="1400">
                <a:latin typeface="Arial" panose="020B0604020202020204" pitchFamily="34" charset="0"/>
              </a:rPr>
              <a:t>  was im Ausland erworben ist, ist anzurechnen</a:t>
            </a:r>
          </a:p>
          <a:p>
            <a:pPr>
              <a:buFontTx/>
              <a:buNone/>
            </a:pPr>
            <a:r>
              <a:rPr lang="de-DE" altLang="en-US" sz="1400">
                <a:latin typeface="Arial" panose="020B0604020202020204" pitchFamily="34" charset="0"/>
              </a:rPr>
              <a:t>- Koordinierungspflicht</a:t>
            </a:r>
          </a:p>
          <a:p>
            <a:pPr>
              <a:buFontTx/>
              <a:buNone/>
            </a:pPr>
            <a:r>
              <a:rPr lang="de-DE" altLang="en-US" sz="1400">
                <a:latin typeface="Arial" panose="020B0604020202020204" pitchFamily="34" charset="0"/>
              </a:rPr>
              <a:t>  ggs. Anerkennung von Sozialvers.ansprüchen</a:t>
            </a:r>
          </a:p>
          <a:p>
            <a:pPr>
              <a:buFontTx/>
              <a:buNone/>
            </a:pPr>
            <a:r>
              <a:rPr lang="de-DE" altLang="en-US" sz="1400">
                <a:latin typeface="Arial" panose="020B0604020202020204" pitchFamily="34" charset="0"/>
              </a:rPr>
              <a:t>  keine Harmonisierung der </a:t>
            </a:r>
            <a:r>
              <a:rPr lang="de-DE" altLang="en-US" sz="1400" u="sng">
                <a:latin typeface="Arial" panose="020B0604020202020204" pitchFamily="34" charset="0"/>
              </a:rPr>
              <a:t>nationalen</a:t>
            </a:r>
            <a:r>
              <a:rPr lang="de-DE" altLang="en-US" sz="1400">
                <a:latin typeface="Arial" panose="020B0604020202020204" pitchFamily="34" charset="0"/>
              </a:rPr>
              <a:t> Systeme</a:t>
            </a:r>
          </a:p>
          <a:p>
            <a:pPr>
              <a:buFontTx/>
              <a:buNone/>
            </a:pPr>
            <a:r>
              <a:rPr lang="de-DE" altLang="en-US" sz="1400">
                <a:latin typeface="Arial" panose="020B0604020202020204" pitchFamily="34" charset="0"/>
              </a:rPr>
              <a:t>- Leistungsansprüche</a:t>
            </a:r>
          </a:p>
          <a:p>
            <a:pPr>
              <a:buFontTx/>
              <a:buNone/>
            </a:pPr>
            <a:r>
              <a:rPr lang="de-DE" altLang="en-US" sz="1400">
                <a:latin typeface="Arial" panose="020B0604020202020204" pitchFamily="34" charset="0"/>
              </a:rPr>
              <a:t>  Zusammenrechnung aller erworbenen Anspr.</a:t>
            </a:r>
          </a:p>
          <a:p>
            <a:pPr>
              <a:buFontTx/>
              <a:buNone/>
            </a:pPr>
            <a:r>
              <a:rPr lang="de-DE" altLang="en-US" sz="1400">
                <a:latin typeface="Arial" panose="020B0604020202020204" pitchFamily="34" charset="0"/>
              </a:rPr>
              <a:t>  Zahlungsanspruch gegen nat. Versicherung</a:t>
            </a:r>
          </a:p>
        </p:txBody>
      </p:sp>
      <p:pic>
        <p:nvPicPr>
          <p:cNvPr id="134158" name="Bild 1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950" y="-315913"/>
            <a:ext cx="2328863" cy="152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linds(horizontal)">
                                      <p:cBhvr>
                                        <p:cTn id="10" dur="500"/>
                                        <p:tgtEl>
                                          <p:spTgt spid="9"/>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blinds(horizontal)">
                                      <p:cBhvr>
                                        <p:cTn id="13" dur="500"/>
                                        <p:tgtEl>
                                          <p:spTgt spid="10"/>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blinds(horizontal)">
                                      <p:cBhvr>
                                        <p:cTn id="16" dur="500"/>
                                        <p:tgtEl>
                                          <p:spTgt spid="11"/>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4">
                                            <p:bg/>
                                          </p:spTgt>
                                        </p:tgtEl>
                                        <p:attrNameLst>
                                          <p:attrName>style.visibility</p:attrName>
                                        </p:attrNameLst>
                                      </p:cBhvr>
                                      <p:to>
                                        <p:strVal val="visible"/>
                                      </p:to>
                                    </p:set>
                                    <p:animEffect transition="in" filter="blinds(horizontal)">
                                      <p:cBhvr>
                                        <p:cTn id="21" dur="500"/>
                                        <p:tgtEl>
                                          <p:spTgt spid="4">
                                            <p:bg/>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4">
                                            <p:txEl>
                                              <p:pRg st="0" end="0"/>
                                            </p:txEl>
                                          </p:spTgt>
                                        </p:tgtEl>
                                        <p:attrNameLst>
                                          <p:attrName>style.visibility</p:attrName>
                                        </p:attrNameLst>
                                      </p:cBhvr>
                                      <p:to>
                                        <p:strVal val="visible"/>
                                      </p:to>
                                    </p:set>
                                    <p:animEffect transition="in" filter="blinds(horizontal)">
                                      <p:cBhvr>
                                        <p:cTn id="26" dur="500"/>
                                        <p:tgtEl>
                                          <p:spTgt spid="4">
                                            <p:txEl>
                                              <p:pRg st="0" end="0"/>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4">
                                            <p:txEl>
                                              <p:pRg st="1" end="1"/>
                                            </p:txEl>
                                          </p:spTgt>
                                        </p:tgtEl>
                                        <p:attrNameLst>
                                          <p:attrName>style.visibility</p:attrName>
                                        </p:attrNameLst>
                                      </p:cBhvr>
                                      <p:to>
                                        <p:strVal val="visible"/>
                                      </p:to>
                                    </p:set>
                                    <p:animEffect transition="in" filter="blinds(horizontal)">
                                      <p:cBhvr>
                                        <p:cTn id="31" dur="500"/>
                                        <p:tgtEl>
                                          <p:spTgt spid="4">
                                            <p:txEl>
                                              <p:pRg st="1" end="1"/>
                                            </p:txEl>
                                          </p:spTgt>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4">
                                            <p:txEl>
                                              <p:pRg st="2" end="2"/>
                                            </p:txEl>
                                          </p:spTgt>
                                        </p:tgtEl>
                                        <p:attrNameLst>
                                          <p:attrName>style.visibility</p:attrName>
                                        </p:attrNameLst>
                                      </p:cBhvr>
                                      <p:to>
                                        <p:strVal val="visible"/>
                                      </p:to>
                                    </p:set>
                                    <p:animEffect transition="in" filter="blinds(horizontal)">
                                      <p:cBhvr>
                                        <p:cTn id="34" dur="500"/>
                                        <p:tgtEl>
                                          <p:spTgt spid="4">
                                            <p:txEl>
                                              <p:pRg st="2" end="2"/>
                                            </p:txEl>
                                          </p:spTgt>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4">
                                            <p:txEl>
                                              <p:pRg st="3" end="3"/>
                                            </p:txEl>
                                          </p:spTgt>
                                        </p:tgtEl>
                                        <p:attrNameLst>
                                          <p:attrName>style.visibility</p:attrName>
                                        </p:attrNameLst>
                                      </p:cBhvr>
                                      <p:to>
                                        <p:strVal val="visible"/>
                                      </p:to>
                                    </p:set>
                                    <p:animEffect transition="in" filter="blinds(horizontal)">
                                      <p:cBhvr>
                                        <p:cTn id="37" dur="500"/>
                                        <p:tgtEl>
                                          <p:spTgt spid="4">
                                            <p:txEl>
                                              <p:pRg st="3" end="3"/>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4">
                                            <p:txEl>
                                              <p:pRg st="4" end="4"/>
                                            </p:txEl>
                                          </p:spTgt>
                                        </p:tgtEl>
                                        <p:attrNameLst>
                                          <p:attrName>style.visibility</p:attrName>
                                        </p:attrNameLst>
                                      </p:cBhvr>
                                      <p:to>
                                        <p:strVal val="visible"/>
                                      </p:to>
                                    </p:set>
                                    <p:animEffect transition="in" filter="blinds(horizontal)">
                                      <p:cBhvr>
                                        <p:cTn id="42" dur="500"/>
                                        <p:tgtEl>
                                          <p:spTgt spid="4">
                                            <p:txEl>
                                              <p:pRg st="4" end="4"/>
                                            </p:txEl>
                                          </p:spTgt>
                                        </p:tgtEl>
                                      </p:cBhvr>
                                    </p:animEffect>
                                  </p:childTnLst>
                                </p:cTn>
                              </p:par>
                              <p:par>
                                <p:cTn id="43" presetID="3" presetClass="entr" presetSubtype="10" fill="hold" grpId="0" nodeType="withEffect">
                                  <p:stCondLst>
                                    <p:cond delay="0"/>
                                  </p:stCondLst>
                                  <p:childTnLst>
                                    <p:set>
                                      <p:cBhvr>
                                        <p:cTn id="44" dur="1" fill="hold">
                                          <p:stCondLst>
                                            <p:cond delay="0"/>
                                          </p:stCondLst>
                                        </p:cTn>
                                        <p:tgtEl>
                                          <p:spTgt spid="4">
                                            <p:txEl>
                                              <p:pRg st="5" end="5"/>
                                            </p:txEl>
                                          </p:spTgt>
                                        </p:tgtEl>
                                        <p:attrNameLst>
                                          <p:attrName>style.visibility</p:attrName>
                                        </p:attrNameLst>
                                      </p:cBhvr>
                                      <p:to>
                                        <p:strVal val="visible"/>
                                      </p:to>
                                    </p:set>
                                    <p:animEffect transition="in" filter="blinds(horizontal)">
                                      <p:cBhvr>
                                        <p:cTn id="45" dur="500"/>
                                        <p:tgtEl>
                                          <p:spTgt spid="4">
                                            <p:txEl>
                                              <p:pRg st="5" end="5"/>
                                            </p:txEl>
                                          </p:spTgt>
                                        </p:tgtEl>
                                      </p:cBhvr>
                                    </p:animEffect>
                                  </p:childTnLst>
                                </p:cTn>
                              </p:par>
                              <p:par>
                                <p:cTn id="46" presetID="3" presetClass="entr" presetSubtype="10" fill="hold" grpId="0" nodeType="withEffect">
                                  <p:stCondLst>
                                    <p:cond delay="0"/>
                                  </p:stCondLst>
                                  <p:childTnLst>
                                    <p:set>
                                      <p:cBhvr>
                                        <p:cTn id="47" dur="1" fill="hold">
                                          <p:stCondLst>
                                            <p:cond delay="0"/>
                                          </p:stCondLst>
                                        </p:cTn>
                                        <p:tgtEl>
                                          <p:spTgt spid="4">
                                            <p:txEl>
                                              <p:pRg st="6" end="6"/>
                                            </p:txEl>
                                          </p:spTgt>
                                        </p:tgtEl>
                                        <p:attrNameLst>
                                          <p:attrName>style.visibility</p:attrName>
                                        </p:attrNameLst>
                                      </p:cBhvr>
                                      <p:to>
                                        <p:strVal val="visible"/>
                                      </p:to>
                                    </p:set>
                                    <p:animEffect transition="in" filter="blinds(horizontal)">
                                      <p:cBhvr>
                                        <p:cTn id="48" dur="500"/>
                                        <p:tgtEl>
                                          <p:spTgt spid="4">
                                            <p:txEl>
                                              <p:pRg st="6" end="6"/>
                                            </p:txEl>
                                          </p:spTgt>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12">
                                            <p:bg/>
                                          </p:spTgt>
                                        </p:tgtEl>
                                        <p:attrNameLst>
                                          <p:attrName>style.visibility</p:attrName>
                                        </p:attrNameLst>
                                      </p:cBhvr>
                                      <p:to>
                                        <p:strVal val="visible"/>
                                      </p:to>
                                    </p:set>
                                    <p:animEffect transition="in" filter="blinds(horizontal)">
                                      <p:cBhvr>
                                        <p:cTn id="53" dur="500"/>
                                        <p:tgtEl>
                                          <p:spTgt spid="12">
                                            <p:bg/>
                                          </p:spTgt>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3" presetClass="entr" presetSubtype="10" fill="hold" grpId="0" nodeType="clickEffect" nodePh="1">
                                  <p:stCondLst>
                                    <p:cond delay="0"/>
                                  </p:stCondLst>
                                  <p:endCondLst>
                                    <p:cond evt="begin" delay="0">
                                      <p:tn val="56"/>
                                    </p:cond>
                                  </p:endCondLst>
                                  <p:childTnLst>
                                    <p:set>
                                      <p:cBhvr>
                                        <p:cTn id="57" dur="1" fill="hold">
                                          <p:stCondLst>
                                            <p:cond delay="0"/>
                                          </p:stCondLst>
                                        </p:cTn>
                                        <p:tgtEl>
                                          <p:spTgt spid="12">
                                            <p:txEl>
                                              <p:pRg st="0" end="0"/>
                                            </p:txEl>
                                          </p:spTgt>
                                        </p:tgtEl>
                                        <p:attrNameLst>
                                          <p:attrName>style.visibility</p:attrName>
                                        </p:attrNameLst>
                                      </p:cBhvr>
                                      <p:to>
                                        <p:strVal val="visible"/>
                                      </p:to>
                                    </p:set>
                                    <p:animEffect transition="in" filter="blinds(horizontal)">
                                      <p:cBhvr>
                                        <p:cTn id="58" dur="500"/>
                                        <p:tgtEl>
                                          <p:spTgt spid="12">
                                            <p:txEl>
                                              <p:pRg st="0" end="0"/>
                                            </p:txEl>
                                          </p:spTgt>
                                        </p:tgtEl>
                                      </p:cBhvr>
                                    </p:animEffect>
                                  </p:childTnLst>
                                </p:cTn>
                              </p:par>
                              <p:par>
                                <p:cTn id="59" presetID="3" presetClass="entr" presetSubtype="10" fill="hold" grpId="0" nodeType="withEffect">
                                  <p:stCondLst>
                                    <p:cond delay="0"/>
                                  </p:stCondLst>
                                  <p:childTnLst>
                                    <p:set>
                                      <p:cBhvr>
                                        <p:cTn id="60" dur="1" fill="hold">
                                          <p:stCondLst>
                                            <p:cond delay="0"/>
                                          </p:stCondLst>
                                        </p:cTn>
                                        <p:tgtEl>
                                          <p:spTgt spid="14">
                                            <p:bg/>
                                          </p:spTgt>
                                        </p:tgtEl>
                                        <p:attrNameLst>
                                          <p:attrName>style.visibility</p:attrName>
                                        </p:attrNameLst>
                                      </p:cBhvr>
                                      <p:to>
                                        <p:strVal val="visible"/>
                                      </p:to>
                                    </p:set>
                                    <p:animEffect transition="in" filter="blinds(horizontal)">
                                      <p:cBhvr>
                                        <p:cTn id="61" dur="500"/>
                                        <p:tgtEl>
                                          <p:spTgt spid="14">
                                            <p:bg/>
                                          </p:spTgt>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3" presetClass="entr" presetSubtype="10" fill="hold" grpId="0" nodeType="clickEffect">
                                  <p:stCondLst>
                                    <p:cond delay="0"/>
                                  </p:stCondLst>
                                  <p:childTnLst>
                                    <p:set>
                                      <p:cBhvr>
                                        <p:cTn id="65" dur="1" fill="hold">
                                          <p:stCondLst>
                                            <p:cond delay="0"/>
                                          </p:stCondLst>
                                        </p:cTn>
                                        <p:tgtEl>
                                          <p:spTgt spid="14">
                                            <p:txEl>
                                              <p:pRg st="0" end="0"/>
                                            </p:txEl>
                                          </p:spTgt>
                                        </p:tgtEl>
                                        <p:attrNameLst>
                                          <p:attrName>style.visibility</p:attrName>
                                        </p:attrNameLst>
                                      </p:cBhvr>
                                      <p:to>
                                        <p:strVal val="visible"/>
                                      </p:to>
                                    </p:set>
                                    <p:animEffect transition="in" filter="blinds(horizontal)">
                                      <p:cBhvr>
                                        <p:cTn id="66" dur="500"/>
                                        <p:tgtEl>
                                          <p:spTgt spid="14">
                                            <p:txEl>
                                              <p:pRg st="0" end="0"/>
                                            </p:txEl>
                                          </p:spTgt>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3" presetClass="entr" presetSubtype="10" fill="hold" grpId="0" nodeType="clickEffect">
                                  <p:stCondLst>
                                    <p:cond delay="0"/>
                                  </p:stCondLst>
                                  <p:childTnLst>
                                    <p:set>
                                      <p:cBhvr>
                                        <p:cTn id="70" dur="1" fill="hold">
                                          <p:stCondLst>
                                            <p:cond delay="0"/>
                                          </p:stCondLst>
                                        </p:cTn>
                                        <p:tgtEl>
                                          <p:spTgt spid="14">
                                            <p:txEl>
                                              <p:pRg st="1" end="1"/>
                                            </p:txEl>
                                          </p:spTgt>
                                        </p:tgtEl>
                                        <p:attrNameLst>
                                          <p:attrName>style.visibility</p:attrName>
                                        </p:attrNameLst>
                                      </p:cBhvr>
                                      <p:to>
                                        <p:strVal val="visible"/>
                                      </p:to>
                                    </p:set>
                                    <p:animEffect transition="in" filter="blinds(horizontal)">
                                      <p:cBhvr>
                                        <p:cTn id="71" dur="500"/>
                                        <p:tgtEl>
                                          <p:spTgt spid="14">
                                            <p:txEl>
                                              <p:pRg st="1" end="1"/>
                                            </p:txEl>
                                          </p:spTgt>
                                        </p:tgtEl>
                                      </p:cBhvr>
                                    </p:animEffect>
                                  </p:childTnLst>
                                </p:cTn>
                              </p:par>
                              <p:par>
                                <p:cTn id="72" presetID="3" presetClass="entr" presetSubtype="10" fill="hold" grpId="0" nodeType="withEffect">
                                  <p:stCondLst>
                                    <p:cond delay="0"/>
                                  </p:stCondLst>
                                  <p:childTnLst>
                                    <p:set>
                                      <p:cBhvr>
                                        <p:cTn id="73" dur="1" fill="hold">
                                          <p:stCondLst>
                                            <p:cond delay="0"/>
                                          </p:stCondLst>
                                        </p:cTn>
                                        <p:tgtEl>
                                          <p:spTgt spid="14">
                                            <p:txEl>
                                              <p:pRg st="2" end="2"/>
                                            </p:txEl>
                                          </p:spTgt>
                                        </p:tgtEl>
                                        <p:attrNameLst>
                                          <p:attrName>style.visibility</p:attrName>
                                        </p:attrNameLst>
                                      </p:cBhvr>
                                      <p:to>
                                        <p:strVal val="visible"/>
                                      </p:to>
                                    </p:set>
                                    <p:animEffect transition="in" filter="blinds(horizontal)">
                                      <p:cBhvr>
                                        <p:cTn id="74" dur="500"/>
                                        <p:tgtEl>
                                          <p:spTgt spid="14">
                                            <p:txEl>
                                              <p:pRg st="2" end="2"/>
                                            </p:txEl>
                                          </p:spTgt>
                                        </p:tgtEl>
                                      </p:cBhvr>
                                    </p:animEffect>
                                  </p:childTnLst>
                                </p:cTn>
                              </p:par>
                              <p:par>
                                <p:cTn id="75" presetID="3" presetClass="entr" presetSubtype="10" fill="hold" grpId="0" nodeType="withEffect">
                                  <p:stCondLst>
                                    <p:cond delay="0"/>
                                  </p:stCondLst>
                                  <p:childTnLst>
                                    <p:set>
                                      <p:cBhvr>
                                        <p:cTn id="76" dur="1" fill="hold">
                                          <p:stCondLst>
                                            <p:cond delay="0"/>
                                          </p:stCondLst>
                                        </p:cTn>
                                        <p:tgtEl>
                                          <p:spTgt spid="14">
                                            <p:txEl>
                                              <p:pRg st="3" end="3"/>
                                            </p:txEl>
                                          </p:spTgt>
                                        </p:tgtEl>
                                        <p:attrNameLst>
                                          <p:attrName>style.visibility</p:attrName>
                                        </p:attrNameLst>
                                      </p:cBhvr>
                                      <p:to>
                                        <p:strVal val="visible"/>
                                      </p:to>
                                    </p:set>
                                    <p:animEffect transition="in" filter="blinds(horizontal)">
                                      <p:cBhvr>
                                        <p:cTn id="77" dur="500"/>
                                        <p:tgtEl>
                                          <p:spTgt spid="14">
                                            <p:txEl>
                                              <p:pRg st="3" end="3"/>
                                            </p:txEl>
                                          </p:spTgt>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14">
                                            <p:txEl>
                                              <p:pRg st="4" end="4"/>
                                            </p:txEl>
                                          </p:spTgt>
                                        </p:tgtEl>
                                        <p:attrNameLst>
                                          <p:attrName>style.visibility</p:attrName>
                                        </p:attrNameLst>
                                      </p:cBhvr>
                                      <p:to>
                                        <p:strVal val="visible"/>
                                      </p:to>
                                    </p:set>
                                    <p:animEffect transition="in" filter="blinds(horizontal)">
                                      <p:cBhvr>
                                        <p:cTn id="82" dur="500"/>
                                        <p:tgtEl>
                                          <p:spTgt spid="14">
                                            <p:txEl>
                                              <p:pRg st="4" end="4"/>
                                            </p:txEl>
                                          </p:spTgt>
                                        </p:tgtEl>
                                      </p:cBhvr>
                                    </p:animEffect>
                                  </p:childTnLst>
                                </p:cTn>
                              </p:par>
                              <p:par>
                                <p:cTn id="83" presetID="3" presetClass="entr" presetSubtype="10" fill="hold" grpId="0" nodeType="withEffect">
                                  <p:stCondLst>
                                    <p:cond delay="0"/>
                                  </p:stCondLst>
                                  <p:childTnLst>
                                    <p:set>
                                      <p:cBhvr>
                                        <p:cTn id="84" dur="1" fill="hold">
                                          <p:stCondLst>
                                            <p:cond delay="0"/>
                                          </p:stCondLst>
                                        </p:cTn>
                                        <p:tgtEl>
                                          <p:spTgt spid="14">
                                            <p:txEl>
                                              <p:pRg st="5" end="5"/>
                                            </p:txEl>
                                          </p:spTgt>
                                        </p:tgtEl>
                                        <p:attrNameLst>
                                          <p:attrName>style.visibility</p:attrName>
                                        </p:attrNameLst>
                                      </p:cBhvr>
                                      <p:to>
                                        <p:strVal val="visible"/>
                                      </p:to>
                                    </p:set>
                                    <p:animEffect transition="in" filter="blinds(horizontal)">
                                      <p:cBhvr>
                                        <p:cTn id="85" dur="500"/>
                                        <p:tgtEl>
                                          <p:spTgt spid="14">
                                            <p:txEl>
                                              <p:pRg st="5" end="5"/>
                                            </p:txEl>
                                          </p:spTgt>
                                        </p:tgtEl>
                                      </p:cBhvr>
                                    </p:animEffect>
                                  </p:childTnLst>
                                </p:cTn>
                              </p:par>
                              <p:par>
                                <p:cTn id="86" presetID="3" presetClass="entr" presetSubtype="10" fill="hold" grpId="0" nodeType="withEffect">
                                  <p:stCondLst>
                                    <p:cond delay="0"/>
                                  </p:stCondLst>
                                  <p:childTnLst>
                                    <p:set>
                                      <p:cBhvr>
                                        <p:cTn id="87" dur="1" fill="hold">
                                          <p:stCondLst>
                                            <p:cond delay="0"/>
                                          </p:stCondLst>
                                        </p:cTn>
                                        <p:tgtEl>
                                          <p:spTgt spid="14">
                                            <p:txEl>
                                              <p:pRg st="6" end="6"/>
                                            </p:txEl>
                                          </p:spTgt>
                                        </p:tgtEl>
                                        <p:attrNameLst>
                                          <p:attrName>style.visibility</p:attrName>
                                        </p:attrNameLst>
                                      </p:cBhvr>
                                      <p:to>
                                        <p:strVal val="visible"/>
                                      </p:to>
                                    </p:set>
                                    <p:animEffect transition="in" filter="blinds(horizontal)">
                                      <p:cBhvr>
                                        <p:cTn id="88" dur="500"/>
                                        <p:tgtEl>
                                          <p:spTgt spid="14">
                                            <p:txEl>
                                              <p:pRg st="6" end="6"/>
                                            </p:txEl>
                                          </p:spTgt>
                                        </p:tgtEl>
                                      </p:cBhvr>
                                    </p:animEffect>
                                  </p:childTnLst>
                                </p:cTn>
                              </p:par>
                            </p:childTnLst>
                          </p:cTn>
                        </p:par>
                      </p:childTnLst>
                    </p:cTn>
                  </p:par>
                  <p:par>
                    <p:cTn id="89" fill="hold" nodeType="clickPar">
                      <p:stCondLst>
                        <p:cond delay="indefinite"/>
                      </p:stCondLst>
                      <p:childTnLst>
                        <p:par>
                          <p:cTn id="90" fill="hold" nodeType="withGroup">
                            <p:stCondLst>
                              <p:cond delay="0"/>
                            </p:stCondLst>
                            <p:childTnLst>
                              <p:par>
                                <p:cTn id="91" presetID="3" presetClass="entr" presetSubtype="10" fill="hold" grpId="0" nodeType="clickEffect">
                                  <p:stCondLst>
                                    <p:cond delay="0"/>
                                  </p:stCondLst>
                                  <p:childTnLst>
                                    <p:set>
                                      <p:cBhvr>
                                        <p:cTn id="92" dur="1" fill="hold">
                                          <p:stCondLst>
                                            <p:cond delay="0"/>
                                          </p:stCondLst>
                                        </p:cTn>
                                        <p:tgtEl>
                                          <p:spTgt spid="14">
                                            <p:txEl>
                                              <p:pRg st="7" end="7"/>
                                            </p:txEl>
                                          </p:spTgt>
                                        </p:tgtEl>
                                        <p:attrNameLst>
                                          <p:attrName>style.visibility</p:attrName>
                                        </p:attrNameLst>
                                      </p:cBhvr>
                                      <p:to>
                                        <p:strVal val="visible"/>
                                      </p:to>
                                    </p:set>
                                    <p:animEffect transition="in" filter="blinds(horizontal)">
                                      <p:cBhvr>
                                        <p:cTn id="93" dur="500"/>
                                        <p:tgtEl>
                                          <p:spTgt spid="14">
                                            <p:txEl>
                                              <p:pRg st="7" end="7"/>
                                            </p:txEl>
                                          </p:spTgt>
                                        </p:tgtEl>
                                      </p:cBhvr>
                                    </p:animEffect>
                                  </p:childTnLst>
                                </p:cTn>
                              </p:par>
                              <p:par>
                                <p:cTn id="94" presetID="3" presetClass="entr" presetSubtype="10" fill="hold" grpId="0" nodeType="withEffect">
                                  <p:stCondLst>
                                    <p:cond delay="0"/>
                                  </p:stCondLst>
                                  <p:childTnLst>
                                    <p:set>
                                      <p:cBhvr>
                                        <p:cTn id="95" dur="1" fill="hold">
                                          <p:stCondLst>
                                            <p:cond delay="0"/>
                                          </p:stCondLst>
                                        </p:cTn>
                                        <p:tgtEl>
                                          <p:spTgt spid="14">
                                            <p:txEl>
                                              <p:pRg st="8" end="8"/>
                                            </p:txEl>
                                          </p:spTgt>
                                        </p:tgtEl>
                                        <p:attrNameLst>
                                          <p:attrName>style.visibility</p:attrName>
                                        </p:attrNameLst>
                                      </p:cBhvr>
                                      <p:to>
                                        <p:strVal val="visible"/>
                                      </p:to>
                                    </p:set>
                                    <p:animEffect transition="in" filter="blinds(horizontal)">
                                      <p:cBhvr>
                                        <p:cTn id="96" dur="500"/>
                                        <p:tgtEl>
                                          <p:spTgt spid="14">
                                            <p:txEl>
                                              <p:pRg st="8" end="8"/>
                                            </p:txEl>
                                          </p:spTgt>
                                        </p:tgtEl>
                                      </p:cBhvr>
                                    </p:animEffect>
                                  </p:childTnLst>
                                </p:cTn>
                              </p:par>
                            </p:childTnLst>
                          </p:cTn>
                        </p:par>
                      </p:childTnLst>
                    </p:cTn>
                  </p:par>
                  <p:par>
                    <p:cTn id="97" fill="hold" nodeType="clickPar">
                      <p:stCondLst>
                        <p:cond delay="indefinite"/>
                      </p:stCondLst>
                      <p:childTnLst>
                        <p:par>
                          <p:cTn id="98" fill="hold" nodeType="withGroup">
                            <p:stCondLst>
                              <p:cond delay="0"/>
                            </p:stCondLst>
                            <p:childTnLst>
                              <p:par>
                                <p:cTn id="99" presetID="3" presetClass="entr" presetSubtype="10" fill="hold" grpId="0" nodeType="clickEffect">
                                  <p:stCondLst>
                                    <p:cond delay="0"/>
                                  </p:stCondLst>
                                  <p:childTnLst>
                                    <p:set>
                                      <p:cBhvr>
                                        <p:cTn id="100" dur="1" fill="hold">
                                          <p:stCondLst>
                                            <p:cond delay="0"/>
                                          </p:stCondLst>
                                        </p:cTn>
                                        <p:tgtEl>
                                          <p:spTgt spid="7">
                                            <p:bg/>
                                          </p:spTgt>
                                        </p:tgtEl>
                                        <p:attrNameLst>
                                          <p:attrName>style.visibility</p:attrName>
                                        </p:attrNameLst>
                                      </p:cBhvr>
                                      <p:to>
                                        <p:strVal val="visible"/>
                                      </p:to>
                                    </p:set>
                                    <p:animEffect transition="in" filter="blinds(horizontal)">
                                      <p:cBhvr>
                                        <p:cTn id="101" dur="500"/>
                                        <p:tgtEl>
                                          <p:spTgt spid="7">
                                            <p:bg/>
                                          </p:spTgt>
                                        </p:tgtEl>
                                      </p:cBhvr>
                                    </p:animEffect>
                                  </p:childTnLst>
                                </p:cTn>
                              </p:par>
                            </p:childTnLst>
                          </p:cTn>
                        </p:par>
                      </p:childTnLst>
                    </p:cTn>
                  </p:par>
                  <p:par>
                    <p:cTn id="102" fill="hold" nodeType="clickPar">
                      <p:stCondLst>
                        <p:cond delay="indefinite"/>
                      </p:stCondLst>
                      <p:childTnLst>
                        <p:par>
                          <p:cTn id="103" fill="hold" nodeType="withGroup">
                            <p:stCondLst>
                              <p:cond delay="0"/>
                            </p:stCondLst>
                            <p:childTnLst>
                              <p:par>
                                <p:cTn id="104" presetID="3" presetClass="entr" presetSubtype="10" fill="hold" grpId="0" nodeType="clickEffect">
                                  <p:stCondLst>
                                    <p:cond delay="0"/>
                                  </p:stCondLst>
                                  <p:childTnLst>
                                    <p:set>
                                      <p:cBhvr>
                                        <p:cTn id="105" dur="1" fill="hold">
                                          <p:stCondLst>
                                            <p:cond delay="0"/>
                                          </p:stCondLst>
                                        </p:cTn>
                                        <p:tgtEl>
                                          <p:spTgt spid="7">
                                            <p:txEl>
                                              <p:pRg st="0" end="0"/>
                                            </p:txEl>
                                          </p:spTgt>
                                        </p:tgtEl>
                                        <p:attrNameLst>
                                          <p:attrName>style.visibility</p:attrName>
                                        </p:attrNameLst>
                                      </p:cBhvr>
                                      <p:to>
                                        <p:strVal val="visible"/>
                                      </p:to>
                                    </p:set>
                                    <p:animEffect transition="in" filter="blinds(horizontal)">
                                      <p:cBhvr>
                                        <p:cTn id="106" dur="500"/>
                                        <p:tgtEl>
                                          <p:spTgt spid="7">
                                            <p:txEl>
                                              <p:pRg st="0" end="0"/>
                                            </p:txEl>
                                          </p:spTgt>
                                        </p:tgtEl>
                                      </p:cBhvr>
                                    </p:animEffect>
                                  </p:childTnLst>
                                </p:cTn>
                              </p:par>
                            </p:childTnLst>
                          </p:cTn>
                        </p:par>
                      </p:childTnLst>
                    </p:cTn>
                  </p:par>
                  <p:par>
                    <p:cTn id="107" fill="hold" nodeType="clickPar">
                      <p:stCondLst>
                        <p:cond delay="indefinite"/>
                      </p:stCondLst>
                      <p:childTnLst>
                        <p:par>
                          <p:cTn id="108" fill="hold" nodeType="withGroup">
                            <p:stCondLst>
                              <p:cond delay="0"/>
                            </p:stCondLst>
                            <p:childTnLst>
                              <p:par>
                                <p:cTn id="109" presetID="3" presetClass="entr" presetSubtype="10" fill="hold" grpId="0" nodeType="clickEffect">
                                  <p:stCondLst>
                                    <p:cond delay="0"/>
                                  </p:stCondLst>
                                  <p:childTnLst>
                                    <p:set>
                                      <p:cBhvr>
                                        <p:cTn id="110" dur="1" fill="hold">
                                          <p:stCondLst>
                                            <p:cond delay="0"/>
                                          </p:stCondLst>
                                        </p:cTn>
                                        <p:tgtEl>
                                          <p:spTgt spid="7">
                                            <p:txEl>
                                              <p:pRg st="1" end="1"/>
                                            </p:txEl>
                                          </p:spTgt>
                                        </p:tgtEl>
                                        <p:attrNameLst>
                                          <p:attrName>style.visibility</p:attrName>
                                        </p:attrNameLst>
                                      </p:cBhvr>
                                      <p:to>
                                        <p:strVal val="visible"/>
                                      </p:to>
                                    </p:set>
                                    <p:animEffect transition="in" filter="blinds(horizontal)">
                                      <p:cBhvr>
                                        <p:cTn id="111" dur="500"/>
                                        <p:tgtEl>
                                          <p:spTgt spid="7">
                                            <p:txEl>
                                              <p:pRg st="1" end="1"/>
                                            </p:txEl>
                                          </p:spTgt>
                                        </p:tgtEl>
                                      </p:cBhvr>
                                    </p:animEffect>
                                  </p:childTnLst>
                                </p:cTn>
                              </p:par>
                              <p:par>
                                <p:cTn id="112" presetID="3" presetClass="entr" presetSubtype="10" fill="hold" grpId="0" nodeType="withEffect">
                                  <p:stCondLst>
                                    <p:cond delay="0"/>
                                  </p:stCondLst>
                                  <p:childTnLst>
                                    <p:set>
                                      <p:cBhvr>
                                        <p:cTn id="113" dur="1" fill="hold">
                                          <p:stCondLst>
                                            <p:cond delay="0"/>
                                          </p:stCondLst>
                                        </p:cTn>
                                        <p:tgtEl>
                                          <p:spTgt spid="7">
                                            <p:txEl>
                                              <p:pRg st="2" end="2"/>
                                            </p:txEl>
                                          </p:spTgt>
                                        </p:tgtEl>
                                        <p:attrNameLst>
                                          <p:attrName>style.visibility</p:attrName>
                                        </p:attrNameLst>
                                      </p:cBhvr>
                                      <p:to>
                                        <p:strVal val="visible"/>
                                      </p:to>
                                    </p:set>
                                    <p:animEffect transition="in" filter="blinds(horizontal)">
                                      <p:cBhvr>
                                        <p:cTn id="114" dur="500"/>
                                        <p:tgtEl>
                                          <p:spTgt spid="7">
                                            <p:txEl>
                                              <p:pRg st="2" end="2"/>
                                            </p:txEl>
                                          </p:spTgt>
                                        </p:tgtEl>
                                      </p:cBhvr>
                                    </p:animEffect>
                                  </p:childTnLst>
                                </p:cTn>
                              </p:par>
                              <p:par>
                                <p:cTn id="115" presetID="3" presetClass="entr" presetSubtype="10" fill="hold" grpId="0" nodeType="withEffect">
                                  <p:stCondLst>
                                    <p:cond delay="0"/>
                                  </p:stCondLst>
                                  <p:childTnLst>
                                    <p:set>
                                      <p:cBhvr>
                                        <p:cTn id="116" dur="1" fill="hold">
                                          <p:stCondLst>
                                            <p:cond delay="0"/>
                                          </p:stCondLst>
                                        </p:cTn>
                                        <p:tgtEl>
                                          <p:spTgt spid="7">
                                            <p:txEl>
                                              <p:pRg st="3" end="3"/>
                                            </p:txEl>
                                          </p:spTgt>
                                        </p:tgtEl>
                                        <p:attrNameLst>
                                          <p:attrName>style.visibility</p:attrName>
                                        </p:attrNameLst>
                                      </p:cBhvr>
                                      <p:to>
                                        <p:strVal val="visible"/>
                                      </p:to>
                                    </p:set>
                                    <p:animEffect transition="in" filter="blinds(horizontal)">
                                      <p:cBhvr>
                                        <p:cTn id="117" dur="500"/>
                                        <p:tgtEl>
                                          <p:spTgt spid="7">
                                            <p:txEl>
                                              <p:pRg st="3" end="3"/>
                                            </p:txEl>
                                          </p:spTgt>
                                        </p:tgtEl>
                                      </p:cBhvr>
                                    </p:animEffect>
                                  </p:childTnLst>
                                </p:cTn>
                              </p:par>
                            </p:childTnLst>
                          </p:cTn>
                        </p:par>
                      </p:childTnLst>
                    </p:cTn>
                  </p:par>
                  <p:par>
                    <p:cTn id="118" fill="hold" nodeType="clickPar">
                      <p:stCondLst>
                        <p:cond delay="indefinite"/>
                      </p:stCondLst>
                      <p:childTnLst>
                        <p:par>
                          <p:cTn id="119" fill="hold" nodeType="withGroup">
                            <p:stCondLst>
                              <p:cond delay="0"/>
                            </p:stCondLst>
                            <p:childTnLst>
                              <p:par>
                                <p:cTn id="120" presetID="3" presetClass="entr" presetSubtype="10" fill="hold" grpId="0" nodeType="clickEffect">
                                  <p:stCondLst>
                                    <p:cond delay="0"/>
                                  </p:stCondLst>
                                  <p:childTnLst>
                                    <p:set>
                                      <p:cBhvr>
                                        <p:cTn id="121" dur="1" fill="hold">
                                          <p:stCondLst>
                                            <p:cond delay="0"/>
                                          </p:stCondLst>
                                        </p:cTn>
                                        <p:tgtEl>
                                          <p:spTgt spid="7">
                                            <p:txEl>
                                              <p:pRg st="4" end="4"/>
                                            </p:txEl>
                                          </p:spTgt>
                                        </p:tgtEl>
                                        <p:attrNameLst>
                                          <p:attrName>style.visibility</p:attrName>
                                        </p:attrNameLst>
                                      </p:cBhvr>
                                      <p:to>
                                        <p:strVal val="visible"/>
                                      </p:to>
                                    </p:set>
                                    <p:animEffect transition="in" filter="blinds(horizontal)">
                                      <p:cBhvr>
                                        <p:cTn id="122" dur="500"/>
                                        <p:tgtEl>
                                          <p:spTgt spid="7">
                                            <p:txEl>
                                              <p:pRg st="4" end="4"/>
                                            </p:txEl>
                                          </p:spTgt>
                                        </p:tgtEl>
                                      </p:cBhvr>
                                    </p:animEffect>
                                  </p:childTnLst>
                                </p:cTn>
                              </p:par>
                            </p:childTnLst>
                          </p:cTn>
                        </p:par>
                      </p:childTnLst>
                    </p:cTn>
                  </p:par>
                  <p:par>
                    <p:cTn id="123" fill="hold" nodeType="clickPar">
                      <p:stCondLst>
                        <p:cond delay="indefinite"/>
                      </p:stCondLst>
                      <p:childTnLst>
                        <p:par>
                          <p:cTn id="124" fill="hold" nodeType="withGroup">
                            <p:stCondLst>
                              <p:cond delay="0"/>
                            </p:stCondLst>
                            <p:childTnLst>
                              <p:par>
                                <p:cTn id="125" presetID="3" presetClass="entr" presetSubtype="10" fill="hold" grpId="0" nodeType="clickEffect">
                                  <p:stCondLst>
                                    <p:cond delay="0"/>
                                  </p:stCondLst>
                                  <p:childTnLst>
                                    <p:set>
                                      <p:cBhvr>
                                        <p:cTn id="126" dur="1" fill="hold">
                                          <p:stCondLst>
                                            <p:cond delay="0"/>
                                          </p:stCondLst>
                                        </p:cTn>
                                        <p:tgtEl>
                                          <p:spTgt spid="7">
                                            <p:txEl>
                                              <p:pRg st="5" end="5"/>
                                            </p:txEl>
                                          </p:spTgt>
                                        </p:tgtEl>
                                        <p:attrNameLst>
                                          <p:attrName>style.visibility</p:attrName>
                                        </p:attrNameLst>
                                      </p:cBhvr>
                                      <p:to>
                                        <p:strVal val="visible"/>
                                      </p:to>
                                    </p:set>
                                    <p:animEffect transition="in" filter="blinds(horizontal)">
                                      <p:cBhvr>
                                        <p:cTn id="127" dur="500"/>
                                        <p:tgtEl>
                                          <p:spTgt spid="7">
                                            <p:txEl>
                                              <p:pRg st="5" end="5"/>
                                            </p:txEl>
                                          </p:spTgt>
                                        </p:tgtEl>
                                      </p:cBhvr>
                                    </p:animEffect>
                                  </p:childTnLst>
                                </p:cTn>
                              </p:par>
                            </p:childTnLst>
                          </p:cTn>
                        </p:par>
                      </p:childTnLst>
                    </p:cTn>
                  </p:par>
                  <p:par>
                    <p:cTn id="128" fill="hold" nodeType="clickPar">
                      <p:stCondLst>
                        <p:cond delay="indefinite"/>
                      </p:stCondLst>
                      <p:childTnLst>
                        <p:par>
                          <p:cTn id="129" fill="hold" nodeType="withGroup">
                            <p:stCondLst>
                              <p:cond delay="0"/>
                            </p:stCondLst>
                            <p:childTnLst>
                              <p:par>
                                <p:cTn id="130" presetID="3" presetClass="entr" presetSubtype="10" fill="hold" grpId="0" nodeType="clickEffect">
                                  <p:stCondLst>
                                    <p:cond delay="0"/>
                                  </p:stCondLst>
                                  <p:childTnLst>
                                    <p:set>
                                      <p:cBhvr>
                                        <p:cTn id="131" dur="1" fill="hold">
                                          <p:stCondLst>
                                            <p:cond delay="0"/>
                                          </p:stCondLst>
                                        </p:cTn>
                                        <p:tgtEl>
                                          <p:spTgt spid="7">
                                            <p:txEl>
                                              <p:pRg st="6" end="6"/>
                                            </p:txEl>
                                          </p:spTgt>
                                        </p:tgtEl>
                                        <p:attrNameLst>
                                          <p:attrName>style.visibility</p:attrName>
                                        </p:attrNameLst>
                                      </p:cBhvr>
                                      <p:to>
                                        <p:strVal val="visible"/>
                                      </p:to>
                                    </p:set>
                                    <p:animEffect transition="in" filter="blinds(horizontal)">
                                      <p:cBhvr>
                                        <p:cTn id="132" dur="500"/>
                                        <p:tgtEl>
                                          <p:spTgt spid="7">
                                            <p:txEl>
                                              <p:pRg st="6" end="6"/>
                                            </p:txEl>
                                          </p:spTgt>
                                        </p:tgtEl>
                                      </p:cBhvr>
                                    </p:animEffect>
                                  </p:childTnLst>
                                </p:cTn>
                              </p:par>
                            </p:childTnLst>
                          </p:cTn>
                        </p:par>
                      </p:childTnLst>
                    </p:cTn>
                  </p:par>
                  <p:par>
                    <p:cTn id="133" fill="hold" nodeType="clickPar">
                      <p:stCondLst>
                        <p:cond delay="indefinite"/>
                      </p:stCondLst>
                      <p:childTnLst>
                        <p:par>
                          <p:cTn id="134" fill="hold" nodeType="withGroup">
                            <p:stCondLst>
                              <p:cond delay="0"/>
                            </p:stCondLst>
                            <p:childTnLst>
                              <p:par>
                                <p:cTn id="135" presetID="3" presetClass="entr" presetSubtype="10" fill="hold" grpId="0" nodeType="clickEffect">
                                  <p:stCondLst>
                                    <p:cond delay="0"/>
                                  </p:stCondLst>
                                  <p:childTnLst>
                                    <p:set>
                                      <p:cBhvr>
                                        <p:cTn id="136" dur="1" fill="hold">
                                          <p:stCondLst>
                                            <p:cond delay="0"/>
                                          </p:stCondLst>
                                        </p:cTn>
                                        <p:tgtEl>
                                          <p:spTgt spid="13"/>
                                        </p:tgtEl>
                                        <p:attrNameLst>
                                          <p:attrName>style.visibility</p:attrName>
                                        </p:attrNameLst>
                                      </p:cBhvr>
                                      <p:to>
                                        <p:strVal val="visible"/>
                                      </p:to>
                                    </p:set>
                                    <p:animEffect transition="in" filter="blinds(horizontal)">
                                      <p:cBhvr>
                                        <p:cTn id="137" dur="500"/>
                                        <p:tgtEl>
                                          <p:spTgt spid="13"/>
                                        </p:tgtEl>
                                      </p:cBhvr>
                                    </p:animEffect>
                                  </p:childTnLst>
                                </p:cTn>
                              </p:par>
                            </p:childTnLst>
                          </p:cTn>
                        </p:par>
                      </p:childTnLst>
                    </p:cTn>
                  </p:par>
                  <p:par>
                    <p:cTn id="138" fill="hold" nodeType="clickPar">
                      <p:stCondLst>
                        <p:cond delay="indefinite"/>
                      </p:stCondLst>
                      <p:childTnLst>
                        <p:par>
                          <p:cTn id="139" fill="hold" nodeType="withGroup">
                            <p:stCondLst>
                              <p:cond delay="0"/>
                            </p:stCondLst>
                            <p:childTnLst>
                              <p:par>
                                <p:cTn id="140" presetID="3" presetClass="entr" presetSubtype="10" fill="hold" grpId="0" nodeType="clickEffect">
                                  <p:stCondLst>
                                    <p:cond delay="0"/>
                                  </p:stCondLst>
                                  <p:childTnLst>
                                    <p:set>
                                      <p:cBhvr>
                                        <p:cTn id="141" dur="1" fill="hold">
                                          <p:stCondLst>
                                            <p:cond delay="0"/>
                                          </p:stCondLst>
                                        </p:cTn>
                                        <p:tgtEl>
                                          <p:spTgt spid="15">
                                            <p:bg/>
                                          </p:spTgt>
                                        </p:tgtEl>
                                        <p:attrNameLst>
                                          <p:attrName>style.visibility</p:attrName>
                                        </p:attrNameLst>
                                      </p:cBhvr>
                                      <p:to>
                                        <p:strVal val="visible"/>
                                      </p:to>
                                    </p:set>
                                    <p:animEffect transition="in" filter="blinds(horizontal)">
                                      <p:cBhvr>
                                        <p:cTn id="142" dur="500"/>
                                        <p:tgtEl>
                                          <p:spTgt spid="15">
                                            <p:bg/>
                                          </p:spTgt>
                                        </p:tgtEl>
                                      </p:cBhvr>
                                    </p:animEffect>
                                  </p:childTnLst>
                                </p:cTn>
                              </p:par>
                            </p:childTnLst>
                          </p:cTn>
                        </p:par>
                      </p:childTnLst>
                    </p:cTn>
                  </p:par>
                  <p:par>
                    <p:cTn id="143" fill="hold" nodeType="clickPar">
                      <p:stCondLst>
                        <p:cond delay="indefinite"/>
                      </p:stCondLst>
                      <p:childTnLst>
                        <p:par>
                          <p:cTn id="144" fill="hold" nodeType="withGroup">
                            <p:stCondLst>
                              <p:cond delay="0"/>
                            </p:stCondLst>
                            <p:childTnLst>
                              <p:par>
                                <p:cTn id="145" presetID="3" presetClass="entr" presetSubtype="10" fill="hold" grpId="0" nodeType="clickEffect">
                                  <p:stCondLst>
                                    <p:cond delay="0"/>
                                  </p:stCondLst>
                                  <p:childTnLst>
                                    <p:set>
                                      <p:cBhvr>
                                        <p:cTn id="146" dur="1" fill="hold">
                                          <p:stCondLst>
                                            <p:cond delay="0"/>
                                          </p:stCondLst>
                                        </p:cTn>
                                        <p:tgtEl>
                                          <p:spTgt spid="15">
                                            <p:txEl>
                                              <p:pRg st="0" end="0"/>
                                            </p:txEl>
                                          </p:spTgt>
                                        </p:tgtEl>
                                        <p:attrNameLst>
                                          <p:attrName>style.visibility</p:attrName>
                                        </p:attrNameLst>
                                      </p:cBhvr>
                                      <p:to>
                                        <p:strVal val="visible"/>
                                      </p:to>
                                    </p:set>
                                    <p:animEffect transition="in" filter="blinds(horizontal)">
                                      <p:cBhvr>
                                        <p:cTn id="147" dur="500"/>
                                        <p:tgtEl>
                                          <p:spTgt spid="15">
                                            <p:txEl>
                                              <p:pRg st="0" end="0"/>
                                            </p:txEl>
                                          </p:spTgt>
                                        </p:tgtEl>
                                      </p:cBhvr>
                                    </p:animEffect>
                                  </p:childTnLst>
                                </p:cTn>
                              </p:par>
                            </p:childTnLst>
                          </p:cTn>
                        </p:par>
                      </p:childTnLst>
                    </p:cTn>
                  </p:par>
                  <p:par>
                    <p:cTn id="148" fill="hold" nodeType="clickPar">
                      <p:stCondLst>
                        <p:cond delay="indefinite"/>
                      </p:stCondLst>
                      <p:childTnLst>
                        <p:par>
                          <p:cTn id="149" fill="hold" nodeType="withGroup">
                            <p:stCondLst>
                              <p:cond delay="0"/>
                            </p:stCondLst>
                            <p:childTnLst>
                              <p:par>
                                <p:cTn id="150" presetID="3" presetClass="entr" presetSubtype="10" fill="hold" grpId="0" nodeType="clickEffect">
                                  <p:stCondLst>
                                    <p:cond delay="0"/>
                                  </p:stCondLst>
                                  <p:childTnLst>
                                    <p:set>
                                      <p:cBhvr>
                                        <p:cTn id="151" dur="1" fill="hold">
                                          <p:stCondLst>
                                            <p:cond delay="0"/>
                                          </p:stCondLst>
                                        </p:cTn>
                                        <p:tgtEl>
                                          <p:spTgt spid="15">
                                            <p:txEl>
                                              <p:pRg st="1" end="1"/>
                                            </p:txEl>
                                          </p:spTgt>
                                        </p:tgtEl>
                                        <p:attrNameLst>
                                          <p:attrName>style.visibility</p:attrName>
                                        </p:attrNameLst>
                                      </p:cBhvr>
                                      <p:to>
                                        <p:strVal val="visible"/>
                                      </p:to>
                                    </p:set>
                                    <p:animEffect transition="in" filter="blinds(horizontal)">
                                      <p:cBhvr>
                                        <p:cTn id="152" dur="500"/>
                                        <p:tgtEl>
                                          <p:spTgt spid="15">
                                            <p:txEl>
                                              <p:pRg st="1" end="1"/>
                                            </p:txEl>
                                          </p:spTgt>
                                        </p:tgtEl>
                                      </p:cBhvr>
                                    </p:animEffect>
                                  </p:childTnLst>
                                </p:cTn>
                              </p:par>
                              <p:par>
                                <p:cTn id="153" presetID="3" presetClass="entr" presetSubtype="10" fill="hold" grpId="0" nodeType="withEffect">
                                  <p:stCondLst>
                                    <p:cond delay="0"/>
                                  </p:stCondLst>
                                  <p:childTnLst>
                                    <p:set>
                                      <p:cBhvr>
                                        <p:cTn id="154" dur="1" fill="hold">
                                          <p:stCondLst>
                                            <p:cond delay="0"/>
                                          </p:stCondLst>
                                        </p:cTn>
                                        <p:tgtEl>
                                          <p:spTgt spid="15">
                                            <p:txEl>
                                              <p:pRg st="2" end="2"/>
                                            </p:txEl>
                                          </p:spTgt>
                                        </p:tgtEl>
                                        <p:attrNameLst>
                                          <p:attrName>style.visibility</p:attrName>
                                        </p:attrNameLst>
                                      </p:cBhvr>
                                      <p:to>
                                        <p:strVal val="visible"/>
                                      </p:to>
                                    </p:set>
                                    <p:animEffect transition="in" filter="blinds(horizontal)">
                                      <p:cBhvr>
                                        <p:cTn id="155" dur="500"/>
                                        <p:tgtEl>
                                          <p:spTgt spid="15">
                                            <p:txEl>
                                              <p:pRg st="2" end="2"/>
                                            </p:txEl>
                                          </p:spTgt>
                                        </p:tgtEl>
                                      </p:cBhvr>
                                    </p:animEffect>
                                  </p:childTnLst>
                                </p:cTn>
                              </p:par>
                            </p:childTnLst>
                          </p:cTn>
                        </p:par>
                      </p:childTnLst>
                    </p:cTn>
                  </p:par>
                  <p:par>
                    <p:cTn id="156" fill="hold" nodeType="clickPar">
                      <p:stCondLst>
                        <p:cond delay="indefinite"/>
                      </p:stCondLst>
                      <p:childTnLst>
                        <p:par>
                          <p:cTn id="157" fill="hold" nodeType="withGroup">
                            <p:stCondLst>
                              <p:cond delay="0"/>
                            </p:stCondLst>
                            <p:childTnLst>
                              <p:par>
                                <p:cTn id="158" presetID="3" presetClass="entr" presetSubtype="10" fill="hold" grpId="0" nodeType="clickEffect">
                                  <p:stCondLst>
                                    <p:cond delay="0"/>
                                  </p:stCondLst>
                                  <p:childTnLst>
                                    <p:set>
                                      <p:cBhvr>
                                        <p:cTn id="159" dur="1" fill="hold">
                                          <p:stCondLst>
                                            <p:cond delay="0"/>
                                          </p:stCondLst>
                                        </p:cTn>
                                        <p:tgtEl>
                                          <p:spTgt spid="15">
                                            <p:txEl>
                                              <p:pRg st="3" end="3"/>
                                            </p:txEl>
                                          </p:spTgt>
                                        </p:tgtEl>
                                        <p:attrNameLst>
                                          <p:attrName>style.visibility</p:attrName>
                                        </p:attrNameLst>
                                      </p:cBhvr>
                                      <p:to>
                                        <p:strVal val="visible"/>
                                      </p:to>
                                    </p:set>
                                    <p:animEffect transition="in" filter="blinds(horizontal)">
                                      <p:cBhvr>
                                        <p:cTn id="160" dur="500"/>
                                        <p:tgtEl>
                                          <p:spTgt spid="15">
                                            <p:txEl>
                                              <p:pRg st="3" end="3"/>
                                            </p:txEl>
                                          </p:spTgt>
                                        </p:tgtEl>
                                      </p:cBhvr>
                                    </p:animEffect>
                                  </p:childTnLst>
                                </p:cTn>
                              </p:par>
                              <p:par>
                                <p:cTn id="161" presetID="3" presetClass="entr" presetSubtype="10" fill="hold" grpId="0" nodeType="withEffect">
                                  <p:stCondLst>
                                    <p:cond delay="0"/>
                                  </p:stCondLst>
                                  <p:childTnLst>
                                    <p:set>
                                      <p:cBhvr>
                                        <p:cTn id="162" dur="1" fill="hold">
                                          <p:stCondLst>
                                            <p:cond delay="0"/>
                                          </p:stCondLst>
                                        </p:cTn>
                                        <p:tgtEl>
                                          <p:spTgt spid="15">
                                            <p:txEl>
                                              <p:pRg st="4" end="4"/>
                                            </p:txEl>
                                          </p:spTgt>
                                        </p:tgtEl>
                                        <p:attrNameLst>
                                          <p:attrName>style.visibility</p:attrName>
                                        </p:attrNameLst>
                                      </p:cBhvr>
                                      <p:to>
                                        <p:strVal val="visible"/>
                                      </p:to>
                                    </p:set>
                                    <p:animEffect transition="in" filter="blinds(horizontal)">
                                      <p:cBhvr>
                                        <p:cTn id="163" dur="500"/>
                                        <p:tgtEl>
                                          <p:spTgt spid="15">
                                            <p:txEl>
                                              <p:pRg st="4" end="4"/>
                                            </p:txEl>
                                          </p:spTgt>
                                        </p:tgtEl>
                                      </p:cBhvr>
                                    </p:animEffect>
                                  </p:childTnLst>
                                </p:cTn>
                              </p:par>
                              <p:par>
                                <p:cTn id="164" presetID="3" presetClass="entr" presetSubtype="10" fill="hold" grpId="0" nodeType="withEffect">
                                  <p:stCondLst>
                                    <p:cond delay="0"/>
                                  </p:stCondLst>
                                  <p:childTnLst>
                                    <p:set>
                                      <p:cBhvr>
                                        <p:cTn id="165" dur="1" fill="hold">
                                          <p:stCondLst>
                                            <p:cond delay="0"/>
                                          </p:stCondLst>
                                        </p:cTn>
                                        <p:tgtEl>
                                          <p:spTgt spid="15">
                                            <p:txEl>
                                              <p:pRg st="5" end="5"/>
                                            </p:txEl>
                                          </p:spTgt>
                                        </p:tgtEl>
                                        <p:attrNameLst>
                                          <p:attrName>style.visibility</p:attrName>
                                        </p:attrNameLst>
                                      </p:cBhvr>
                                      <p:to>
                                        <p:strVal val="visible"/>
                                      </p:to>
                                    </p:set>
                                    <p:animEffect transition="in" filter="blinds(horizontal)">
                                      <p:cBhvr>
                                        <p:cTn id="166" dur="500"/>
                                        <p:tgtEl>
                                          <p:spTgt spid="15">
                                            <p:txEl>
                                              <p:pRg st="5" end="5"/>
                                            </p:txEl>
                                          </p:spTgt>
                                        </p:tgtEl>
                                      </p:cBhvr>
                                    </p:animEffect>
                                  </p:childTnLst>
                                </p:cTn>
                              </p:par>
                            </p:childTnLst>
                          </p:cTn>
                        </p:par>
                      </p:childTnLst>
                    </p:cTn>
                  </p:par>
                  <p:par>
                    <p:cTn id="167" fill="hold" nodeType="clickPar">
                      <p:stCondLst>
                        <p:cond delay="indefinite"/>
                      </p:stCondLst>
                      <p:childTnLst>
                        <p:par>
                          <p:cTn id="168" fill="hold" nodeType="withGroup">
                            <p:stCondLst>
                              <p:cond delay="0"/>
                            </p:stCondLst>
                            <p:childTnLst>
                              <p:par>
                                <p:cTn id="169" presetID="3" presetClass="entr" presetSubtype="10" fill="hold" grpId="0" nodeType="clickEffect">
                                  <p:stCondLst>
                                    <p:cond delay="0"/>
                                  </p:stCondLst>
                                  <p:childTnLst>
                                    <p:set>
                                      <p:cBhvr>
                                        <p:cTn id="170" dur="1" fill="hold">
                                          <p:stCondLst>
                                            <p:cond delay="0"/>
                                          </p:stCondLst>
                                        </p:cTn>
                                        <p:tgtEl>
                                          <p:spTgt spid="15">
                                            <p:txEl>
                                              <p:pRg st="6" end="6"/>
                                            </p:txEl>
                                          </p:spTgt>
                                        </p:tgtEl>
                                        <p:attrNameLst>
                                          <p:attrName>style.visibility</p:attrName>
                                        </p:attrNameLst>
                                      </p:cBhvr>
                                      <p:to>
                                        <p:strVal val="visible"/>
                                      </p:to>
                                    </p:set>
                                    <p:animEffect transition="in" filter="blinds(horizontal)">
                                      <p:cBhvr>
                                        <p:cTn id="171" dur="500"/>
                                        <p:tgtEl>
                                          <p:spTgt spid="15">
                                            <p:txEl>
                                              <p:pRg st="6" end="6"/>
                                            </p:txEl>
                                          </p:spTgt>
                                        </p:tgtEl>
                                      </p:cBhvr>
                                    </p:animEffect>
                                  </p:childTnLst>
                                </p:cTn>
                              </p:par>
                              <p:par>
                                <p:cTn id="172" presetID="3" presetClass="entr" presetSubtype="10" fill="hold" grpId="0" nodeType="withEffect">
                                  <p:stCondLst>
                                    <p:cond delay="0"/>
                                  </p:stCondLst>
                                  <p:childTnLst>
                                    <p:set>
                                      <p:cBhvr>
                                        <p:cTn id="173" dur="1" fill="hold">
                                          <p:stCondLst>
                                            <p:cond delay="0"/>
                                          </p:stCondLst>
                                        </p:cTn>
                                        <p:tgtEl>
                                          <p:spTgt spid="15">
                                            <p:txEl>
                                              <p:pRg st="7" end="7"/>
                                            </p:txEl>
                                          </p:spTgt>
                                        </p:tgtEl>
                                        <p:attrNameLst>
                                          <p:attrName>style.visibility</p:attrName>
                                        </p:attrNameLst>
                                      </p:cBhvr>
                                      <p:to>
                                        <p:strVal val="visible"/>
                                      </p:to>
                                    </p:set>
                                    <p:animEffect transition="in" filter="blinds(horizontal)">
                                      <p:cBhvr>
                                        <p:cTn id="174" dur="500"/>
                                        <p:tgtEl>
                                          <p:spTgt spid="15">
                                            <p:txEl>
                                              <p:pRg st="7" end="7"/>
                                            </p:txEl>
                                          </p:spTgt>
                                        </p:tgtEl>
                                      </p:cBhvr>
                                    </p:animEffect>
                                  </p:childTnLst>
                                </p:cTn>
                              </p:par>
                              <p:par>
                                <p:cTn id="175" presetID="3" presetClass="entr" presetSubtype="10" fill="hold" grpId="0" nodeType="withEffect">
                                  <p:stCondLst>
                                    <p:cond delay="0"/>
                                  </p:stCondLst>
                                  <p:childTnLst>
                                    <p:set>
                                      <p:cBhvr>
                                        <p:cTn id="176" dur="1" fill="hold">
                                          <p:stCondLst>
                                            <p:cond delay="0"/>
                                          </p:stCondLst>
                                        </p:cTn>
                                        <p:tgtEl>
                                          <p:spTgt spid="15">
                                            <p:txEl>
                                              <p:pRg st="8" end="8"/>
                                            </p:txEl>
                                          </p:spTgt>
                                        </p:tgtEl>
                                        <p:attrNameLst>
                                          <p:attrName>style.visibility</p:attrName>
                                        </p:attrNameLst>
                                      </p:cBhvr>
                                      <p:to>
                                        <p:strVal val="visible"/>
                                      </p:to>
                                    </p:set>
                                    <p:animEffect transition="in" filter="blinds(horizontal)">
                                      <p:cBhvr>
                                        <p:cTn id="177" dur="500"/>
                                        <p:tgtEl>
                                          <p:spTgt spid="1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5" animBg="1"/>
      <p:bldP spid="7" grpId="0" build="p" bldLvl="5" animBg="1"/>
      <p:bldP spid="8" grpId="0" animBg="1"/>
      <p:bldP spid="9" grpId="0" animBg="1"/>
      <p:bldP spid="10" grpId="0" animBg="1"/>
      <p:bldP spid="11" grpId="0" animBg="1"/>
      <p:bldP spid="12" grpId="0" build="p" bldLvl="5" animBg="1"/>
      <p:bldP spid="13" grpId="0" animBg="1"/>
      <p:bldP spid="14" grpId="0" build="p" bldLvl="5" animBg="1"/>
      <p:bldP spid="15" grpId="0" build="p" bldLvl="5"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idx="4294967295"/>
          </p:nvPr>
        </p:nvSpPr>
        <p:spPr>
          <a:xfrm>
            <a:off x="796925" y="26988"/>
            <a:ext cx="7772400" cy="838200"/>
          </a:xfrm>
        </p:spPr>
        <p:txBody>
          <a:bodyPr/>
          <a:lstStyle/>
          <a:p>
            <a:pPr eaLnBrk="1" hangingPunct="1"/>
            <a:r>
              <a:rPr lang="de-DE" altLang="de-DE" sz="2800" smtClean="0"/>
              <a:t>Abgrenzung der GF</a:t>
            </a:r>
          </a:p>
        </p:txBody>
      </p:sp>
      <p:sp>
        <p:nvSpPr>
          <p:cNvPr id="6" name="Text Box 7"/>
          <p:cNvSpPr txBox="1">
            <a:spLocks noChangeArrowheads="1"/>
          </p:cNvSpPr>
          <p:nvPr/>
        </p:nvSpPr>
        <p:spPr bwMode="auto">
          <a:xfrm>
            <a:off x="5757863" y="1289050"/>
            <a:ext cx="1643062" cy="1292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de-DE" altLang="de-DE" sz="1800">
                <a:latin typeface="Calibri" panose="020F0502020204030204" pitchFamily="34" charset="0"/>
              </a:rPr>
              <a:t>Art. 45 AEU</a:t>
            </a:r>
          </a:p>
          <a:p>
            <a:pPr algn="ctr" eaLnBrk="1" hangingPunct="1">
              <a:spcBef>
                <a:spcPct val="50000"/>
              </a:spcBef>
              <a:buFontTx/>
              <a:buNone/>
            </a:pPr>
            <a:r>
              <a:rPr lang="de-DE" altLang="de-DE" sz="2400">
                <a:latin typeface="Calibri" panose="020F0502020204030204" pitchFamily="34" charset="0"/>
              </a:rPr>
              <a:t>Arbeitneh-merfreiz.</a:t>
            </a:r>
          </a:p>
        </p:txBody>
      </p:sp>
      <p:sp>
        <p:nvSpPr>
          <p:cNvPr id="7" name="Text Box 6"/>
          <p:cNvSpPr txBox="1">
            <a:spLocks noChangeArrowheads="1"/>
          </p:cNvSpPr>
          <p:nvPr/>
        </p:nvSpPr>
        <p:spPr bwMode="auto">
          <a:xfrm>
            <a:off x="7519988" y="1274763"/>
            <a:ext cx="1428750" cy="13382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de-DE" altLang="de-DE" sz="1800">
                <a:latin typeface="Calibri" panose="020F0502020204030204" pitchFamily="34" charset="0"/>
              </a:rPr>
              <a:t>Art. 63 AEU</a:t>
            </a:r>
          </a:p>
          <a:p>
            <a:pPr algn="ctr" eaLnBrk="1" hangingPunct="1">
              <a:spcBef>
                <a:spcPct val="0"/>
              </a:spcBef>
              <a:buFontTx/>
              <a:buNone/>
            </a:pPr>
            <a:endParaRPr lang="de-DE" altLang="de-DE" sz="1500">
              <a:latin typeface="Calibri" panose="020F0502020204030204" pitchFamily="34" charset="0"/>
            </a:endParaRPr>
          </a:p>
          <a:p>
            <a:pPr algn="ctr" eaLnBrk="1" hangingPunct="1">
              <a:spcBef>
                <a:spcPct val="0"/>
              </a:spcBef>
              <a:buFontTx/>
              <a:buNone/>
            </a:pPr>
            <a:r>
              <a:rPr lang="de-DE" altLang="de-DE" sz="2400">
                <a:latin typeface="Calibri" panose="020F0502020204030204" pitchFamily="34" charset="0"/>
              </a:rPr>
              <a:t>Kapital</a:t>
            </a:r>
          </a:p>
          <a:p>
            <a:pPr algn="ctr" eaLnBrk="1" hangingPunct="1">
              <a:spcBef>
                <a:spcPct val="0"/>
              </a:spcBef>
              <a:buFontTx/>
              <a:buNone/>
            </a:pPr>
            <a:r>
              <a:rPr lang="de-DE" altLang="de-DE" sz="2400">
                <a:latin typeface="Calibri" panose="020F0502020204030204" pitchFamily="34" charset="0"/>
              </a:rPr>
              <a:t>Zahlung</a:t>
            </a:r>
          </a:p>
        </p:txBody>
      </p:sp>
      <p:sp>
        <p:nvSpPr>
          <p:cNvPr id="8" name="Rectangle 12"/>
          <p:cNvSpPr>
            <a:spLocks noChangeArrowheads="1"/>
          </p:cNvSpPr>
          <p:nvPr/>
        </p:nvSpPr>
        <p:spPr bwMode="auto">
          <a:xfrm>
            <a:off x="5754688" y="1301750"/>
            <a:ext cx="1571625" cy="1219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de-DE" altLang="de-DE" sz="1400">
              <a:latin typeface="Calibri" panose="020F0502020204030204" pitchFamily="34" charset="0"/>
            </a:endParaRPr>
          </a:p>
        </p:txBody>
      </p:sp>
      <p:sp>
        <p:nvSpPr>
          <p:cNvPr id="9" name="Rectangle 11"/>
          <p:cNvSpPr>
            <a:spLocks noChangeArrowheads="1"/>
          </p:cNvSpPr>
          <p:nvPr/>
        </p:nvSpPr>
        <p:spPr bwMode="auto">
          <a:xfrm>
            <a:off x="7470775" y="1316038"/>
            <a:ext cx="1571625" cy="1219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de-DE" altLang="de-DE" sz="1400">
              <a:latin typeface="Calibri" panose="020F0502020204030204" pitchFamily="34" charset="0"/>
            </a:endParaRPr>
          </a:p>
        </p:txBody>
      </p:sp>
      <p:sp>
        <p:nvSpPr>
          <p:cNvPr id="10" name="Rectangle 10"/>
          <p:cNvSpPr>
            <a:spLocks noChangeArrowheads="1"/>
          </p:cNvSpPr>
          <p:nvPr/>
        </p:nvSpPr>
        <p:spPr bwMode="auto">
          <a:xfrm>
            <a:off x="3810000" y="1295400"/>
            <a:ext cx="1746250" cy="1219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de-DE" altLang="de-DE" sz="1400">
              <a:latin typeface="Calibri" panose="020F0502020204030204" pitchFamily="34" charset="0"/>
            </a:endParaRPr>
          </a:p>
        </p:txBody>
      </p:sp>
      <p:sp>
        <p:nvSpPr>
          <p:cNvPr id="11" name="Rectangle 8"/>
          <p:cNvSpPr>
            <a:spLocks noChangeArrowheads="1"/>
          </p:cNvSpPr>
          <p:nvPr/>
        </p:nvSpPr>
        <p:spPr bwMode="auto">
          <a:xfrm>
            <a:off x="179388" y="1268413"/>
            <a:ext cx="1566862" cy="1219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de-DE" altLang="de-DE" sz="1400">
              <a:latin typeface="Calibri" panose="020F0502020204030204" pitchFamily="34" charset="0"/>
            </a:endParaRPr>
          </a:p>
        </p:txBody>
      </p:sp>
      <p:sp>
        <p:nvSpPr>
          <p:cNvPr id="12" name="Rectangle 9"/>
          <p:cNvSpPr>
            <a:spLocks noChangeArrowheads="1"/>
          </p:cNvSpPr>
          <p:nvPr/>
        </p:nvSpPr>
        <p:spPr bwMode="auto">
          <a:xfrm>
            <a:off x="1905000" y="1295400"/>
            <a:ext cx="1746250" cy="1219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de-DE" altLang="de-DE" sz="1400">
              <a:latin typeface="Calibri" panose="020F0502020204030204" pitchFamily="34" charset="0"/>
            </a:endParaRPr>
          </a:p>
        </p:txBody>
      </p:sp>
      <p:sp>
        <p:nvSpPr>
          <p:cNvPr id="13" name="Text Box 3"/>
          <p:cNvSpPr txBox="1">
            <a:spLocks noChangeArrowheads="1"/>
          </p:cNvSpPr>
          <p:nvPr/>
        </p:nvSpPr>
        <p:spPr bwMode="auto">
          <a:xfrm>
            <a:off x="163513" y="1447800"/>
            <a:ext cx="1581150" cy="9223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de-DE" altLang="de-DE" sz="1800">
                <a:latin typeface="Calibri" panose="020F0502020204030204" pitchFamily="34" charset="0"/>
              </a:rPr>
              <a:t>Art. 34 ff. AEU</a:t>
            </a:r>
          </a:p>
          <a:p>
            <a:pPr algn="ctr" eaLnBrk="1" hangingPunct="1">
              <a:spcBef>
                <a:spcPct val="50000"/>
              </a:spcBef>
              <a:buFontTx/>
              <a:buNone/>
            </a:pPr>
            <a:r>
              <a:rPr lang="de-DE" altLang="de-DE" sz="2400">
                <a:latin typeface="Calibri" panose="020F0502020204030204" pitchFamily="34" charset="0"/>
              </a:rPr>
              <a:t>Ware</a:t>
            </a:r>
          </a:p>
        </p:txBody>
      </p:sp>
      <p:sp>
        <p:nvSpPr>
          <p:cNvPr id="14" name="Text Box 4"/>
          <p:cNvSpPr txBox="1">
            <a:spLocks noChangeArrowheads="1"/>
          </p:cNvSpPr>
          <p:nvPr/>
        </p:nvSpPr>
        <p:spPr bwMode="auto">
          <a:xfrm>
            <a:off x="1808163" y="1295400"/>
            <a:ext cx="1825625"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de-DE" altLang="de-DE" sz="1800">
                <a:latin typeface="Calibri" panose="020F0502020204030204" pitchFamily="34" charset="0"/>
              </a:rPr>
              <a:t>Art. 56 ff. AEU</a:t>
            </a:r>
          </a:p>
          <a:p>
            <a:pPr algn="ctr" eaLnBrk="1" hangingPunct="1">
              <a:spcBef>
                <a:spcPct val="50000"/>
              </a:spcBef>
              <a:buFontTx/>
              <a:buNone/>
            </a:pPr>
            <a:r>
              <a:rPr lang="de-DE" altLang="de-DE" sz="2400">
                <a:latin typeface="Calibri" panose="020F0502020204030204" pitchFamily="34" charset="0"/>
              </a:rPr>
              <a:t>Dienst-leistung</a:t>
            </a:r>
          </a:p>
        </p:txBody>
      </p:sp>
      <p:sp>
        <p:nvSpPr>
          <p:cNvPr id="15" name="Text Box 5"/>
          <p:cNvSpPr txBox="1">
            <a:spLocks noChangeArrowheads="1"/>
          </p:cNvSpPr>
          <p:nvPr/>
        </p:nvSpPr>
        <p:spPr bwMode="auto">
          <a:xfrm>
            <a:off x="3881438" y="1295400"/>
            <a:ext cx="1555750" cy="1293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de-DE" altLang="de-DE" sz="1800">
                <a:latin typeface="Calibri" panose="020F0502020204030204" pitchFamily="34" charset="0"/>
              </a:rPr>
              <a:t>Art. 49 ff. AEU</a:t>
            </a:r>
          </a:p>
          <a:p>
            <a:pPr algn="ctr" eaLnBrk="1" hangingPunct="1">
              <a:spcBef>
                <a:spcPct val="50000"/>
              </a:spcBef>
              <a:buFontTx/>
              <a:buNone/>
            </a:pPr>
            <a:r>
              <a:rPr lang="de-DE" altLang="de-DE" sz="2400">
                <a:latin typeface="Calibri" panose="020F0502020204030204" pitchFamily="34" charset="0"/>
              </a:rPr>
              <a:t>Nieder-lassung</a:t>
            </a:r>
          </a:p>
        </p:txBody>
      </p:sp>
      <p:sp>
        <p:nvSpPr>
          <p:cNvPr id="16" name="Text Box 13"/>
          <p:cNvSpPr txBox="1">
            <a:spLocks noChangeArrowheads="1"/>
          </p:cNvSpPr>
          <p:nvPr/>
        </p:nvSpPr>
        <p:spPr bwMode="auto">
          <a:xfrm>
            <a:off x="0" y="2786063"/>
            <a:ext cx="1857375"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pPr>
            <a:r>
              <a:rPr lang="de-DE" altLang="de-DE" sz="1400">
                <a:latin typeface="Calibri" panose="020F0502020204030204" pitchFamily="34" charset="0"/>
              </a:rPr>
              <a:t>keine Legaldefinition</a:t>
            </a:r>
          </a:p>
          <a:p>
            <a:pPr eaLnBrk="1" hangingPunct="1">
              <a:spcBef>
                <a:spcPct val="0"/>
              </a:spcBef>
            </a:pPr>
            <a:r>
              <a:rPr lang="de-DE" altLang="de-DE" sz="1400">
                <a:latin typeface="Calibri" panose="020F0502020204030204" pitchFamily="34" charset="0"/>
              </a:rPr>
              <a:t>jeder körperl. Gegen- </a:t>
            </a:r>
          </a:p>
          <a:p>
            <a:pPr eaLnBrk="1" hangingPunct="1">
              <a:spcBef>
                <a:spcPct val="0"/>
              </a:spcBef>
              <a:buFontTx/>
              <a:buNone/>
            </a:pPr>
            <a:r>
              <a:rPr lang="de-DE" altLang="de-DE" sz="1400">
                <a:latin typeface="Calibri" panose="020F0502020204030204" pitchFamily="34" charset="0"/>
              </a:rPr>
              <a:t>  stand mit Handelsw.</a:t>
            </a:r>
          </a:p>
        </p:txBody>
      </p:sp>
      <p:sp>
        <p:nvSpPr>
          <p:cNvPr id="17" name="Text Box 14"/>
          <p:cNvSpPr txBox="1">
            <a:spLocks noChangeArrowheads="1"/>
          </p:cNvSpPr>
          <p:nvPr/>
        </p:nvSpPr>
        <p:spPr bwMode="auto">
          <a:xfrm>
            <a:off x="1928813" y="2786063"/>
            <a:ext cx="1738312"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pPr>
            <a:r>
              <a:rPr lang="de-DE" altLang="de-DE" sz="1400">
                <a:latin typeface="Calibri" panose="020F0502020204030204" pitchFamily="34" charset="0"/>
              </a:rPr>
              <a:t> „Legaldefinition“ in  </a:t>
            </a:r>
          </a:p>
          <a:p>
            <a:pPr eaLnBrk="1" hangingPunct="1">
              <a:spcBef>
                <a:spcPct val="0"/>
              </a:spcBef>
              <a:buFontTx/>
              <a:buNone/>
            </a:pPr>
            <a:r>
              <a:rPr lang="de-DE" altLang="de-DE" sz="1400">
                <a:latin typeface="Calibri" panose="020F0502020204030204" pitchFamily="34" charset="0"/>
              </a:rPr>
              <a:t>   Art. 57 I AEU, mit  </a:t>
            </a:r>
          </a:p>
          <a:p>
            <a:pPr eaLnBrk="1" hangingPunct="1">
              <a:spcBef>
                <a:spcPct val="0"/>
              </a:spcBef>
              <a:buFontTx/>
              <a:buNone/>
            </a:pPr>
            <a:r>
              <a:rPr lang="de-DE" altLang="de-DE" sz="1400">
                <a:latin typeface="Calibri" panose="020F0502020204030204" pitchFamily="34" charset="0"/>
              </a:rPr>
              <a:t>  offenen Bsp-Katalog</a:t>
            </a:r>
          </a:p>
        </p:txBody>
      </p:sp>
      <p:sp>
        <p:nvSpPr>
          <p:cNvPr id="18" name="Text Box 15"/>
          <p:cNvSpPr txBox="1">
            <a:spLocks noChangeArrowheads="1"/>
          </p:cNvSpPr>
          <p:nvPr/>
        </p:nvSpPr>
        <p:spPr bwMode="auto">
          <a:xfrm>
            <a:off x="7308850" y="2747963"/>
            <a:ext cx="1825625"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pPr>
            <a:r>
              <a:rPr lang="de-DE" altLang="de-DE" sz="1400">
                <a:latin typeface="Calibri" panose="020F0502020204030204" pitchFamily="34" charset="0"/>
              </a:rPr>
              <a:t> keine Legaldefinition</a:t>
            </a:r>
          </a:p>
          <a:p>
            <a:pPr eaLnBrk="1" hangingPunct="1">
              <a:spcBef>
                <a:spcPct val="0"/>
              </a:spcBef>
            </a:pPr>
            <a:r>
              <a:rPr lang="de-DE" altLang="de-DE" sz="1400">
                <a:latin typeface="Calibri" panose="020F0502020204030204" pitchFamily="34" charset="0"/>
              </a:rPr>
              <a:t> Kapitalfluss zu Inves-</a:t>
            </a:r>
          </a:p>
          <a:p>
            <a:pPr eaLnBrk="1" hangingPunct="1">
              <a:spcBef>
                <a:spcPct val="0"/>
              </a:spcBef>
              <a:buFontTx/>
              <a:buNone/>
            </a:pPr>
            <a:r>
              <a:rPr lang="de-DE" altLang="de-DE" sz="1400">
                <a:latin typeface="Calibri" panose="020F0502020204030204" pitchFamily="34" charset="0"/>
              </a:rPr>
              <a:t>   titionszwecken</a:t>
            </a:r>
          </a:p>
          <a:p>
            <a:pPr eaLnBrk="1" hangingPunct="1">
              <a:spcBef>
                <a:spcPct val="0"/>
              </a:spcBef>
            </a:pPr>
            <a:r>
              <a:rPr lang="de-DE" altLang="de-DE" sz="1400">
                <a:latin typeface="Calibri" panose="020F0502020204030204" pitchFamily="34" charset="0"/>
              </a:rPr>
              <a:t> Zahlung als Erfüllung</a:t>
            </a:r>
          </a:p>
        </p:txBody>
      </p:sp>
      <p:sp>
        <p:nvSpPr>
          <p:cNvPr id="19" name="Text Box 16"/>
          <p:cNvSpPr txBox="1">
            <a:spLocks noChangeArrowheads="1"/>
          </p:cNvSpPr>
          <p:nvPr/>
        </p:nvSpPr>
        <p:spPr bwMode="auto">
          <a:xfrm>
            <a:off x="3694113" y="2755900"/>
            <a:ext cx="1928812" cy="1169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92075" indent="-92075">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pPr>
            <a:r>
              <a:rPr lang="de-DE" altLang="de-DE" sz="1400" dirty="0">
                <a:latin typeface="Calibri" panose="020F0502020204030204" pitchFamily="34" charset="0"/>
              </a:rPr>
              <a:t> keine Legaldefinition</a:t>
            </a:r>
          </a:p>
          <a:p>
            <a:pPr eaLnBrk="1" hangingPunct="1">
              <a:spcBef>
                <a:spcPct val="0"/>
              </a:spcBef>
            </a:pPr>
            <a:r>
              <a:rPr lang="de-DE" altLang="de-DE" sz="1400" dirty="0">
                <a:latin typeface="Calibri" panose="020F0502020204030204" pitchFamily="34" charset="0"/>
              </a:rPr>
              <a:t> feste Infrastruktur zur</a:t>
            </a:r>
          </a:p>
          <a:p>
            <a:pPr eaLnBrk="1" hangingPunct="1">
              <a:spcBef>
                <a:spcPct val="0"/>
              </a:spcBef>
              <a:buFontTx/>
              <a:buNone/>
            </a:pPr>
            <a:r>
              <a:rPr lang="de-DE" altLang="de-DE" sz="1400" dirty="0">
                <a:latin typeface="Calibri" panose="020F0502020204030204" pitchFamily="34" charset="0"/>
              </a:rPr>
              <a:t>   stabilen </a:t>
            </a:r>
            <a:r>
              <a:rPr lang="de-DE" altLang="de-DE" sz="1400" u="sng" dirty="0">
                <a:latin typeface="Calibri" panose="020F0502020204030204" pitchFamily="34" charset="0"/>
              </a:rPr>
              <a:t>und</a:t>
            </a:r>
            <a:r>
              <a:rPr lang="de-DE" altLang="de-DE" sz="1400" dirty="0">
                <a:latin typeface="Calibri" panose="020F0502020204030204" pitchFamily="34" charset="0"/>
              </a:rPr>
              <a:t>  </a:t>
            </a:r>
            <a:r>
              <a:rPr lang="de-DE" altLang="de-DE" sz="1400" dirty="0" err="1">
                <a:latin typeface="Calibri" panose="020F0502020204030204" pitchFamily="34" charset="0"/>
              </a:rPr>
              <a:t>kontinu</a:t>
            </a:r>
            <a:r>
              <a:rPr lang="de-DE" altLang="de-DE" sz="1400" dirty="0">
                <a:latin typeface="Calibri" panose="020F0502020204030204" pitchFamily="34" charset="0"/>
              </a:rPr>
              <a:t>-</a:t>
            </a:r>
          </a:p>
          <a:p>
            <a:pPr eaLnBrk="1" hangingPunct="1">
              <a:spcBef>
                <a:spcPct val="0"/>
              </a:spcBef>
              <a:buFontTx/>
              <a:buNone/>
            </a:pPr>
            <a:r>
              <a:rPr lang="de-DE" altLang="de-DE" sz="1400" dirty="0">
                <a:latin typeface="Calibri" panose="020F0502020204030204" pitchFamily="34" charset="0"/>
              </a:rPr>
              <a:t>   </a:t>
            </a:r>
            <a:r>
              <a:rPr lang="de-DE" altLang="de-DE" sz="1400" dirty="0" err="1">
                <a:latin typeface="Calibri" panose="020F0502020204030204" pitchFamily="34" charset="0"/>
              </a:rPr>
              <a:t>ierlichen</a:t>
            </a:r>
            <a:r>
              <a:rPr lang="de-DE" altLang="de-DE" sz="1400" dirty="0">
                <a:latin typeface="Calibri" panose="020F0502020204030204" pitchFamily="34" charset="0"/>
              </a:rPr>
              <a:t> Teilnahme </a:t>
            </a:r>
          </a:p>
          <a:p>
            <a:pPr eaLnBrk="1" hangingPunct="1">
              <a:spcBef>
                <a:spcPct val="0"/>
              </a:spcBef>
              <a:buFontTx/>
              <a:buNone/>
            </a:pPr>
            <a:r>
              <a:rPr lang="de-DE" altLang="de-DE" sz="1400" dirty="0">
                <a:latin typeface="Calibri" panose="020F0502020204030204" pitchFamily="34" charset="0"/>
              </a:rPr>
              <a:t>   am Wirtschaftsleben</a:t>
            </a:r>
          </a:p>
        </p:txBody>
      </p:sp>
      <p:sp>
        <p:nvSpPr>
          <p:cNvPr id="20" name="Text Box 19"/>
          <p:cNvSpPr txBox="1">
            <a:spLocks noChangeArrowheads="1"/>
          </p:cNvSpPr>
          <p:nvPr/>
        </p:nvSpPr>
        <p:spPr bwMode="auto">
          <a:xfrm>
            <a:off x="214313" y="3714750"/>
            <a:ext cx="32543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de-DE" altLang="de-DE" sz="1400">
                <a:latin typeface="Calibri" panose="020F0502020204030204" pitchFamily="34" charset="0"/>
              </a:rPr>
              <a:t>Trennbarkeit, bei gemischten Tätigkeiten Schwerpunkt</a:t>
            </a:r>
          </a:p>
        </p:txBody>
      </p:sp>
      <p:sp>
        <p:nvSpPr>
          <p:cNvPr id="21" name="Text Box 20"/>
          <p:cNvSpPr txBox="1">
            <a:spLocks noChangeArrowheads="1"/>
          </p:cNvSpPr>
          <p:nvPr/>
        </p:nvSpPr>
        <p:spPr bwMode="auto">
          <a:xfrm>
            <a:off x="1619250" y="4365625"/>
            <a:ext cx="40005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de-DE" altLang="de-DE" sz="1400">
                <a:latin typeface="Calibri" panose="020F0502020204030204" pitchFamily="34" charset="0"/>
              </a:rPr>
              <a:t>Art. 57 III AEU, d.h. bei vorübergehender Tätigkeit </a:t>
            </a:r>
          </a:p>
          <a:p>
            <a:pPr algn="ctr" eaLnBrk="1" hangingPunct="1">
              <a:spcBef>
                <a:spcPct val="0"/>
              </a:spcBef>
              <a:buFontTx/>
              <a:buNone/>
            </a:pPr>
            <a:r>
              <a:rPr lang="de-DE" altLang="de-DE" sz="1400">
                <a:latin typeface="Calibri" panose="020F0502020204030204" pitchFamily="34" charset="0"/>
              </a:rPr>
              <a:t>ohne „integrationswillige Infrastruktur“</a:t>
            </a:r>
          </a:p>
        </p:txBody>
      </p:sp>
      <p:sp>
        <p:nvSpPr>
          <p:cNvPr id="22" name="Text Box 21"/>
          <p:cNvSpPr txBox="1">
            <a:spLocks noChangeArrowheads="1"/>
          </p:cNvSpPr>
          <p:nvPr/>
        </p:nvSpPr>
        <p:spPr bwMode="auto">
          <a:xfrm>
            <a:off x="3151188" y="5538788"/>
            <a:ext cx="34559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de-DE" altLang="de-DE" sz="1400">
                <a:latin typeface="Calibri" panose="020F0502020204030204" pitchFamily="34" charset="0"/>
              </a:rPr>
              <a:t>Diff.-Kriterium ist die (Un-)selbständigkeit</a:t>
            </a:r>
          </a:p>
        </p:txBody>
      </p:sp>
      <p:sp>
        <p:nvSpPr>
          <p:cNvPr id="23" name="Line 22"/>
          <p:cNvSpPr>
            <a:spLocks noChangeShapeType="1"/>
          </p:cNvSpPr>
          <p:nvPr/>
        </p:nvSpPr>
        <p:spPr bwMode="auto">
          <a:xfrm>
            <a:off x="642938" y="3714750"/>
            <a:ext cx="2381250"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24" name="Line 23"/>
          <p:cNvSpPr>
            <a:spLocks noChangeShapeType="1"/>
          </p:cNvSpPr>
          <p:nvPr/>
        </p:nvSpPr>
        <p:spPr bwMode="auto">
          <a:xfrm>
            <a:off x="2339975" y="4365625"/>
            <a:ext cx="2540000"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25" name="Line 24"/>
          <p:cNvSpPr>
            <a:spLocks noChangeShapeType="1"/>
          </p:cNvSpPr>
          <p:nvPr/>
        </p:nvSpPr>
        <p:spPr bwMode="auto">
          <a:xfrm flipV="1">
            <a:off x="2960688" y="6064250"/>
            <a:ext cx="5516562" cy="2540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26" name="Text Box 26"/>
          <p:cNvSpPr txBox="1">
            <a:spLocks noChangeArrowheads="1"/>
          </p:cNvSpPr>
          <p:nvPr/>
        </p:nvSpPr>
        <p:spPr bwMode="auto">
          <a:xfrm>
            <a:off x="5556250" y="2763838"/>
            <a:ext cx="1825625"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pPr>
            <a:r>
              <a:rPr lang="de-DE" altLang="de-DE" sz="1400">
                <a:latin typeface="Calibri" panose="020F0502020204030204" pitchFamily="34" charset="0"/>
              </a:rPr>
              <a:t> keine Legaldefinition</a:t>
            </a:r>
          </a:p>
          <a:p>
            <a:pPr eaLnBrk="1" hangingPunct="1">
              <a:spcBef>
                <a:spcPct val="0"/>
              </a:spcBef>
            </a:pPr>
            <a:r>
              <a:rPr lang="de-DE" altLang="de-DE" sz="1400">
                <a:latin typeface="Calibri" panose="020F0502020204030204" pitchFamily="34" charset="0"/>
              </a:rPr>
              <a:t> unselbst. / entgelt-    </a:t>
            </a:r>
          </a:p>
          <a:p>
            <a:pPr eaLnBrk="1" hangingPunct="1">
              <a:spcBef>
                <a:spcPct val="0"/>
              </a:spcBef>
              <a:buFontTx/>
              <a:buNone/>
            </a:pPr>
            <a:r>
              <a:rPr lang="de-DE" altLang="de-DE" sz="1400">
                <a:latin typeface="Calibri" panose="020F0502020204030204" pitchFamily="34" charset="0"/>
              </a:rPr>
              <a:t>   liche und auf Dauer </a:t>
            </a:r>
          </a:p>
          <a:p>
            <a:pPr eaLnBrk="1" hangingPunct="1">
              <a:spcBef>
                <a:spcPct val="0"/>
              </a:spcBef>
              <a:buFontTx/>
              <a:buNone/>
            </a:pPr>
            <a:r>
              <a:rPr lang="de-DE" altLang="de-DE" sz="1400">
                <a:latin typeface="Calibri" panose="020F0502020204030204" pitchFamily="34" charset="0"/>
              </a:rPr>
              <a:t>   angelegte Tätigkeit </a:t>
            </a:r>
          </a:p>
        </p:txBody>
      </p:sp>
      <p:sp>
        <p:nvSpPr>
          <p:cNvPr id="27" name="Text Box 21"/>
          <p:cNvSpPr txBox="1">
            <a:spLocks noChangeArrowheads="1"/>
          </p:cNvSpPr>
          <p:nvPr/>
        </p:nvSpPr>
        <p:spPr bwMode="auto">
          <a:xfrm>
            <a:off x="3881438" y="6103938"/>
            <a:ext cx="392906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de-DE" altLang="de-DE" sz="1400" dirty="0">
                <a:latin typeface="Calibri" panose="020F0502020204030204" pitchFamily="34" charset="0"/>
              </a:rPr>
              <a:t>Abgrenzung nach dem Schwerpunkt, d.h.</a:t>
            </a:r>
          </a:p>
          <a:p>
            <a:pPr algn="ctr" eaLnBrk="1" hangingPunct="1">
              <a:spcBef>
                <a:spcPct val="0"/>
              </a:spcBef>
              <a:buFontTx/>
              <a:buNone/>
            </a:pPr>
            <a:r>
              <a:rPr lang="de-DE" altLang="de-DE" sz="1400" dirty="0">
                <a:latin typeface="Calibri" panose="020F0502020204030204" pitchFamily="34" charset="0"/>
              </a:rPr>
              <a:t>KVF-NF/DLF: bei </a:t>
            </a:r>
            <a:r>
              <a:rPr lang="de-DE" altLang="de-DE" sz="1400" dirty="0" smtClean="0">
                <a:latin typeface="Calibri" panose="020F0502020204030204" pitchFamily="34" charset="0"/>
              </a:rPr>
              <a:t>beherrschender Direktinvestition</a:t>
            </a:r>
            <a:endParaRPr lang="de-DE" altLang="de-DE" sz="1400" dirty="0">
              <a:latin typeface="Calibri" panose="020F0502020204030204" pitchFamily="34" charset="0"/>
            </a:endParaRPr>
          </a:p>
        </p:txBody>
      </p:sp>
      <p:sp>
        <p:nvSpPr>
          <p:cNvPr id="28" name="Line 24"/>
          <p:cNvSpPr>
            <a:spLocks noChangeShapeType="1"/>
          </p:cNvSpPr>
          <p:nvPr/>
        </p:nvSpPr>
        <p:spPr bwMode="auto">
          <a:xfrm>
            <a:off x="4632325" y="5300663"/>
            <a:ext cx="2170113"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de-DE"/>
          </a:p>
        </p:txBody>
      </p:sp>
      <p:cxnSp>
        <p:nvCxnSpPr>
          <p:cNvPr id="29" name="Gerade Verbindung 28"/>
          <p:cNvCxnSpPr/>
          <p:nvPr/>
        </p:nvCxnSpPr>
        <p:spPr>
          <a:xfrm>
            <a:off x="7385050" y="3429000"/>
            <a:ext cx="16573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Line 24"/>
          <p:cNvSpPr>
            <a:spLocks noChangeShapeType="1"/>
          </p:cNvSpPr>
          <p:nvPr/>
        </p:nvSpPr>
        <p:spPr bwMode="auto">
          <a:xfrm>
            <a:off x="2960688" y="5400675"/>
            <a:ext cx="3841750" cy="30163"/>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31" name="Line 24"/>
          <p:cNvSpPr>
            <a:spLocks noChangeShapeType="1"/>
          </p:cNvSpPr>
          <p:nvPr/>
        </p:nvSpPr>
        <p:spPr bwMode="auto">
          <a:xfrm>
            <a:off x="4659313" y="5949950"/>
            <a:ext cx="3813175"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de-DE"/>
          </a:p>
        </p:txBody>
      </p:sp>
      <p:pic>
        <p:nvPicPr>
          <p:cNvPr id="135197" name="Bild 32"/>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92950" y="-315913"/>
            <a:ext cx="2328863" cy="152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blinds(horizontal)">
                                      <p:cBhvr>
                                        <p:cTn id="10" dur="500"/>
                                        <p:tgtEl>
                                          <p:spTgt spid="13"/>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blinds(horizontal)">
                                      <p:cBhvr>
                                        <p:cTn id="13" dur="500"/>
                                        <p:tgtEl>
                                          <p:spTgt spid="16"/>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blinds(horizontal)">
                                      <p:cBhvr>
                                        <p:cTn id="18" dur="500"/>
                                        <p:tgtEl>
                                          <p:spTgt spid="12"/>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blinds(horizontal)">
                                      <p:cBhvr>
                                        <p:cTn id="21" dur="500"/>
                                        <p:tgtEl>
                                          <p:spTgt spid="14"/>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blinds(horizontal)">
                                      <p:cBhvr>
                                        <p:cTn id="24" dur="500"/>
                                        <p:tgtEl>
                                          <p:spTgt spid="17"/>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blinds(horizontal)">
                                      <p:cBhvr>
                                        <p:cTn id="29" dur="500"/>
                                        <p:tgtEl>
                                          <p:spTgt spid="10"/>
                                        </p:tgtEl>
                                      </p:cBhvr>
                                    </p:animEffect>
                                  </p:childTnLst>
                                </p:cTn>
                              </p:par>
                              <p:par>
                                <p:cTn id="30" presetID="3" presetClass="entr" presetSubtype="10" fill="hold" grpId="0" nodeType="with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blinds(horizontal)">
                                      <p:cBhvr>
                                        <p:cTn id="32" dur="500"/>
                                        <p:tgtEl>
                                          <p:spTgt spid="15"/>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blinds(horizontal)">
                                      <p:cBhvr>
                                        <p:cTn id="35" dur="500"/>
                                        <p:tgtEl>
                                          <p:spTgt spid="19"/>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7"/>
                                        </p:tgtEl>
                                        <p:attrNameLst>
                                          <p:attrName>style.visibility</p:attrName>
                                        </p:attrNameLst>
                                      </p:cBhvr>
                                      <p:to>
                                        <p:strVal val="visible"/>
                                      </p:to>
                                    </p:set>
                                    <p:animEffect transition="in" filter="blinds(horizontal)">
                                      <p:cBhvr>
                                        <p:cTn id="40" dur="500"/>
                                        <p:tgtEl>
                                          <p:spTgt spid="7"/>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9"/>
                                        </p:tgtEl>
                                        <p:attrNameLst>
                                          <p:attrName>style.visibility</p:attrName>
                                        </p:attrNameLst>
                                      </p:cBhvr>
                                      <p:to>
                                        <p:strVal val="visible"/>
                                      </p:to>
                                    </p:set>
                                    <p:animEffect transition="in" filter="blinds(horizontal)">
                                      <p:cBhvr>
                                        <p:cTn id="43" dur="500"/>
                                        <p:tgtEl>
                                          <p:spTgt spid="9"/>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18"/>
                                        </p:tgtEl>
                                        <p:attrNameLst>
                                          <p:attrName>style.visibility</p:attrName>
                                        </p:attrNameLst>
                                      </p:cBhvr>
                                      <p:to>
                                        <p:strVal val="visible"/>
                                      </p:to>
                                    </p:set>
                                    <p:animEffect transition="in" filter="blinds(horizontal)">
                                      <p:cBhvr>
                                        <p:cTn id="46" dur="500"/>
                                        <p:tgtEl>
                                          <p:spTgt spid="18"/>
                                        </p:tgtEl>
                                      </p:cBhvr>
                                    </p:animEffect>
                                  </p:childTnLst>
                                </p:cTn>
                              </p:par>
                              <p:par>
                                <p:cTn id="47" presetID="3" presetClass="entr" presetSubtype="10" fill="hold" nodeType="with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blinds(horizontal)">
                                      <p:cBhvr>
                                        <p:cTn id="49" dur="500"/>
                                        <p:tgtEl>
                                          <p:spTgt spid="29"/>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3" presetClass="entr" presetSubtype="10" fill="hold" grpId="0" nodeType="clickEffect">
                                  <p:stCondLst>
                                    <p:cond delay="0"/>
                                  </p:stCondLst>
                                  <p:childTnLst>
                                    <p:set>
                                      <p:cBhvr>
                                        <p:cTn id="53" dur="1" fill="hold">
                                          <p:stCondLst>
                                            <p:cond delay="0"/>
                                          </p:stCondLst>
                                        </p:cTn>
                                        <p:tgtEl>
                                          <p:spTgt spid="6"/>
                                        </p:tgtEl>
                                        <p:attrNameLst>
                                          <p:attrName>style.visibility</p:attrName>
                                        </p:attrNameLst>
                                      </p:cBhvr>
                                      <p:to>
                                        <p:strVal val="visible"/>
                                      </p:to>
                                    </p:set>
                                    <p:animEffect transition="in" filter="blinds(horizontal)">
                                      <p:cBhvr>
                                        <p:cTn id="54" dur="500"/>
                                        <p:tgtEl>
                                          <p:spTgt spid="6"/>
                                        </p:tgtEl>
                                      </p:cBhvr>
                                    </p:animEffect>
                                  </p:childTnLst>
                                </p:cTn>
                              </p:par>
                              <p:par>
                                <p:cTn id="55" presetID="3" presetClass="entr" presetSubtype="10" fill="hold" grpId="0" nodeType="withEffect">
                                  <p:stCondLst>
                                    <p:cond delay="0"/>
                                  </p:stCondLst>
                                  <p:childTnLst>
                                    <p:set>
                                      <p:cBhvr>
                                        <p:cTn id="56" dur="1" fill="hold">
                                          <p:stCondLst>
                                            <p:cond delay="0"/>
                                          </p:stCondLst>
                                        </p:cTn>
                                        <p:tgtEl>
                                          <p:spTgt spid="8"/>
                                        </p:tgtEl>
                                        <p:attrNameLst>
                                          <p:attrName>style.visibility</p:attrName>
                                        </p:attrNameLst>
                                      </p:cBhvr>
                                      <p:to>
                                        <p:strVal val="visible"/>
                                      </p:to>
                                    </p:set>
                                    <p:animEffect transition="in" filter="blinds(horizontal)">
                                      <p:cBhvr>
                                        <p:cTn id="57" dur="500"/>
                                        <p:tgtEl>
                                          <p:spTgt spid="8"/>
                                        </p:tgtEl>
                                      </p:cBhvr>
                                    </p:animEffect>
                                  </p:childTnLst>
                                </p:cTn>
                              </p:par>
                              <p:par>
                                <p:cTn id="58" presetID="3" presetClass="entr" presetSubtype="10" fill="hold" grpId="0" nodeType="withEffect">
                                  <p:stCondLst>
                                    <p:cond delay="0"/>
                                  </p:stCondLst>
                                  <p:childTnLst>
                                    <p:set>
                                      <p:cBhvr>
                                        <p:cTn id="59" dur="1" fill="hold">
                                          <p:stCondLst>
                                            <p:cond delay="0"/>
                                          </p:stCondLst>
                                        </p:cTn>
                                        <p:tgtEl>
                                          <p:spTgt spid="26"/>
                                        </p:tgtEl>
                                        <p:attrNameLst>
                                          <p:attrName>style.visibility</p:attrName>
                                        </p:attrNameLst>
                                      </p:cBhvr>
                                      <p:to>
                                        <p:strVal val="visible"/>
                                      </p:to>
                                    </p:set>
                                    <p:animEffect transition="in" filter="blinds(horizontal)">
                                      <p:cBhvr>
                                        <p:cTn id="60" dur="500"/>
                                        <p:tgtEl>
                                          <p:spTgt spid="26"/>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3" presetClass="entr" presetSubtype="10" fill="hold" grpId="0" nodeType="clickEffect">
                                  <p:stCondLst>
                                    <p:cond delay="0"/>
                                  </p:stCondLst>
                                  <p:childTnLst>
                                    <p:set>
                                      <p:cBhvr>
                                        <p:cTn id="64" dur="1" fill="hold">
                                          <p:stCondLst>
                                            <p:cond delay="0"/>
                                          </p:stCondLst>
                                        </p:cTn>
                                        <p:tgtEl>
                                          <p:spTgt spid="23"/>
                                        </p:tgtEl>
                                        <p:attrNameLst>
                                          <p:attrName>style.visibility</p:attrName>
                                        </p:attrNameLst>
                                      </p:cBhvr>
                                      <p:to>
                                        <p:strVal val="visible"/>
                                      </p:to>
                                    </p:set>
                                    <p:animEffect transition="in" filter="blinds(horizontal)">
                                      <p:cBhvr>
                                        <p:cTn id="65" dur="500"/>
                                        <p:tgtEl>
                                          <p:spTgt spid="23"/>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3" presetClass="entr" presetSubtype="10" fill="hold" grpId="0" nodeType="clickEffect">
                                  <p:stCondLst>
                                    <p:cond delay="0"/>
                                  </p:stCondLst>
                                  <p:childTnLst>
                                    <p:set>
                                      <p:cBhvr>
                                        <p:cTn id="69" dur="1" fill="hold">
                                          <p:stCondLst>
                                            <p:cond delay="0"/>
                                          </p:stCondLst>
                                        </p:cTn>
                                        <p:tgtEl>
                                          <p:spTgt spid="20"/>
                                        </p:tgtEl>
                                        <p:attrNameLst>
                                          <p:attrName>style.visibility</p:attrName>
                                        </p:attrNameLst>
                                      </p:cBhvr>
                                      <p:to>
                                        <p:strVal val="visible"/>
                                      </p:to>
                                    </p:set>
                                    <p:animEffect transition="in" filter="blinds(horizontal)">
                                      <p:cBhvr>
                                        <p:cTn id="70" dur="500"/>
                                        <p:tgtEl>
                                          <p:spTgt spid="20"/>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3" presetClass="entr" presetSubtype="10" fill="hold" grpId="0" nodeType="clickEffect">
                                  <p:stCondLst>
                                    <p:cond delay="0"/>
                                  </p:stCondLst>
                                  <p:childTnLst>
                                    <p:set>
                                      <p:cBhvr>
                                        <p:cTn id="74" dur="1" fill="hold">
                                          <p:stCondLst>
                                            <p:cond delay="0"/>
                                          </p:stCondLst>
                                        </p:cTn>
                                        <p:tgtEl>
                                          <p:spTgt spid="24"/>
                                        </p:tgtEl>
                                        <p:attrNameLst>
                                          <p:attrName>style.visibility</p:attrName>
                                        </p:attrNameLst>
                                      </p:cBhvr>
                                      <p:to>
                                        <p:strVal val="visible"/>
                                      </p:to>
                                    </p:set>
                                    <p:animEffect transition="in" filter="blinds(horizontal)">
                                      <p:cBhvr>
                                        <p:cTn id="75" dur="500"/>
                                        <p:tgtEl>
                                          <p:spTgt spid="24"/>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3" presetClass="entr" presetSubtype="10" fill="hold" grpId="0" nodeType="clickEffect">
                                  <p:stCondLst>
                                    <p:cond delay="0"/>
                                  </p:stCondLst>
                                  <p:childTnLst>
                                    <p:set>
                                      <p:cBhvr>
                                        <p:cTn id="79" dur="1" fill="hold">
                                          <p:stCondLst>
                                            <p:cond delay="0"/>
                                          </p:stCondLst>
                                        </p:cTn>
                                        <p:tgtEl>
                                          <p:spTgt spid="21"/>
                                        </p:tgtEl>
                                        <p:attrNameLst>
                                          <p:attrName>style.visibility</p:attrName>
                                        </p:attrNameLst>
                                      </p:cBhvr>
                                      <p:to>
                                        <p:strVal val="visible"/>
                                      </p:to>
                                    </p:set>
                                    <p:animEffect transition="in" filter="blinds(horizontal)">
                                      <p:cBhvr>
                                        <p:cTn id="80" dur="500"/>
                                        <p:tgtEl>
                                          <p:spTgt spid="21"/>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3" presetClass="entr" presetSubtype="10" fill="hold" grpId="0" nodeType="clickEffect">
                                  <p:stCondLst>
                                    <p:cond delay="0"/>
                                  </p:stCondLst>
                                  <p:childTnLst>
                                    <p:set>
                                      <p:cBhvr>
                                        <p:cTn id="84" dur="1" fill="hold">
                                          <p:stCondLst>
                                            <p:cond delay="0"/>
                                          </p:stCondLst>
                                        </p:cTn>
                                        <p:tgtEl>
                                          <p:spTgt spid="25"/>
                                        </p:tgtEl>
                                        <p:attrNameLst>
                                          <p:attrName>style.visibility</p:attrName>
                                        </p:attrNameLst>
                                      </p:cBhvr>
                                      <p:to>
                                        <p:strVal val="visible"/>
                                      </p:to>
                                    </p:set>
                                    <p:animEffect transition="in" filter="blinds(horizontal)">
                                      <p:cBhvr>
                                        <p:cTn id="85" dur="500"/>
                                        <p:tgtEl>
                                          <p:spTgt spid="25"/>
                                        </p:tgtEl>
                                      </p:cBhvr>
                                    </p:animEffect>
                                  </p:childTnLst>
                                </p:cTn>
                              </p:par>
                              <p:par>
                                <p:cTn id="86" presetID="3" presetClass="entr" presetSubtype="10" fill="hold" grpId="0" nodeType="withEffect">
                                  <p:stCondLst>
                                    <p:cond delay="0"/>
                                  </p:stCondLst>
                                  <p:childTnLst>
                                    <p:set>
                                      <p:cBhvr>
                                        <p:cTn id="87" dur="1" fill="hold">
                                          <p:stCondLst>
                                            <p:cond delay="0"/>
                                          </p:stCondLst>
                                        </p:cTn>
                                        <p:tgtEl>
                                          <p:spTgt spid="27"/>
                                        </p:tgtEl>
                                        <p:attrNameLst>
                                          <p:attrName>style.visibility</p:attrName>
                                        </p:attrNameLst>
                                      </p:cBhvr>
                                      <p:to>
                                        <p:strVal val="visible"/>
                                      </p:to>
                                    </p:set>
                                    <p:animEffect transition="in" filter="blinds(horizontal)">
                                      <p:cBhvr>
                                        <p:cTn id="88" dur="500"/>
                                        <p:tgtEl>
                                          <p:spTgt spid="27"/>
                                        </p:tgtEl>
                                      </p:cBhvr>
                                    </p:animEffect>
                                  </p:childTnLst>
                                </p:cTn>
                              </p:par>
                              <p:par>
                                <p:cTn id="89" presetID="3" presetClass="entr" presetSubtype="10" fill="hold" grpId="0" nodeType="withEffect">
                                  <p:stCondLst>
                                    <p:cond delay="0"/>
                                  </p:stCondLst>
                                  <p:childTnLst>
                                    <p:set>
                                      <p:cBhvr>
                                        <p:cTn id="90" dur="1" fill="hold">
                                          <p:stCondLst>
                                            <p:cond delay="0"/>
                                          </p:stCondLst>
                                        </p:cTn>
                                        <p:tgtEl>
                                          <p:spTgt spid="31"/>
                                        </p:tgtEl>
                                        <p:attrNameLst>
                                          <p:attrName>style.visibility</p:attrName>
                                        </p:attrNameLst>
                                      </p:cBhvr>
                                      <p:to>
                                        <p:strVal val="visible"/>
                                      </p:to>
                                    </p:set>
                                    <p:animEffect transition="in" filter="blinds(horizontal)">
                                      <p:cBhvr>
                                        <p:cTn id="91" dur="500"/>
                                        <p:tgtEl>
                                          <p:spTgt spid="31"/>
                                        </p:tgtEl>
                                      </p:cBhvr>
                                    </p:animEffect>
                                  </p:childTnLst>
                                </p:cTn>
                              </p:par>
                            </p:childTnLst>
                          </p:cTn>
                        </p:par>
                      </p:childTnLst>
                    </p:cTn>
                  </p:par>
                  <p:par>
                    <p:cTn id="92" fill="hold" nodeType="clickPar">
                      <p:stCondLst>
                        <p:cond delay="indefinite"/>
                      </p:stCondLst>
                      <p:childTnLst>
                        <p:par>
                          <p:cTn id="93" fill="hold" nodeType="withGroup">
                            <p:stCondLst>
                              <p:cond delay="0"/>
                            </p:stCondLst>
                            <p:childTnLst>
                              <p:par>
                                <p:cTn id="94" presetID="3" presetClass="entr" presetSubtype="10" fill="hold" grpId="0" nodeType="clickEffect">
                                  <p:stCondLst>
                                    <p:cond delay="0"/>
                                  </p:stCondLst>
                                  <p:childTnLst>
                                    <p:set>
                                      <p:cBhvr>
                                        <p:cTn id="95" dur="1" fill="hold">
                                          <p:stCondLst>
                                            <p:cond delay="0"/>
                                          </p:stCondLst>
                                        </p:cTn>
                                        <p:tgtEl>
                                          <p:spTgt spid="22"/>
                                        </p:tgtEl>
                                        <p:attrNameLst>
                                          <p:attrName>style.visibility</p:attrName>
                                        </p:attrNameLst>
                                      </p:cBhvr>
                                      <p:to>
                                        <p:strVal val="visible"/>
                                      </p:to>
                                    </p:set>
                                    <p:animEffect transition="in" filter="blinds(horizontal)">
                                      <p:cBhvr>
                                        <p:cTn id="96" dur="500"/>
                                        <p:tgtEl>
                                          <p:spTgt spid="22"/>
                                        </p:tgtEl>
                                      </p:cBhvr>
                                    </p:animEffect>
                                  </p:childTnLst>
                                </p:cTn>
                              </p:par>
                              <p:par>
                                <p:cTn id="97" presetID="3" presetClass="entr" presetSubtype="10" fill="hold" grpId="0" nodeType="withEffect">
                                  <p:stCondLst>
                                    <p:cond delay="0"/>
                                  </p:stCondLst>
                                  <p:childTnLst>
                                    <p:set>
                                      <p:cBhvr>
                                        <p:cTn id="98" dur="1" fill="hold">
                                          <p:stCondLst>
                                            <p:cond delay="0"/>
                                          </p:stCondLst>
                                        </p:cTn>
                                        <p:tgtEl>
                                          <p:spTgt spid="28"/>
                                        </p:tgtEl>
                                        <p:attrNameLst>
                                          <p:attrName>style.visibility</p:attrName>
                                        </p:attrNameLst>
                                      </p:cBhvr>
                                      <p:to>
                                        <p:strVal val="visible"/>
                                      </p:to>
                                    </p:set>
                                    <p:animEffect transition="in" filter="blinds(horizontal)">
                                      <p:cBhvr>
                                        <p:cTn id="99" dur="500"/>
                                        <p:tgtEl>
                                          <p:spTgt spid="28"/>
                                        </p:tgtEl>
                                      </p:cBhvr>
                                    </p:animEffect>
                                  </p:childTnLst>
                                </p:cTn>
                              </p:par>
                              <p:par>
                                <p:cTn id="100" presetID="3" presetClass="entr" presetSubtype="10" fill="hold" grpId="0" nodeType="withEffect">
                                  <p:stCondLst>
                                    <p:cond delay="0"/>
                                  </p:stCondLst>
                                  <p:childTnLst>
                                    <p:set>
                                      <p:cBhvr>
                                        <p:cTn id="101" dur="1" fill="hold">
                                          <p:stCondLst>
                                            <p:cond delay="0"/>
                                          </p:stCondLst>
                                        </p:cTn>
                                        <p:tgtEl>
                                          <p:spTgt spid="30"/>
                                        </p:tgtEl>
                                        <p:attrNameLst>
                                          <p:attrName>style.visibility</p:attrName>
                                        </p:attrNameLst>
                                      </p:cBhvr>
                                      <p:to>
                                        <p:strVal val="visible"/>
                                      </p:to>
                                    </p:set>
                                    <p:animEffect transition="in" filter="blinds(horizontal)">
                                      <p:cBhvr>
                                        <p:cTn id="102"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P spid="14" grpId="0"/>
      <p:bldP spid="15" grpId="0"/>
      <p:bldP spid="16" grpId="0"/>
      <p:bldP spid="17" grpId="0"/>
      <p:bldP spid="18" grpId="0"/>
      <p:bldP spid="19" grpId="0"/>
      <p:bldP spid="20" grpId="0"/>
      <p:bldP spid="21" grpId="0"/>
      <p:bldP spid="22" grpId="0"/>
      <p:bldP spid="23" grpId="0" animBg="1"/>
      <p:bldP spid="24" grpId="0" animBg="1"/>
      <p:bldP spid="25" grpId="0" animBg="1"/>
      <p:bldP spid="26" grpId="0"/>
      <p:bldP spid="27" grpId="0"/>
      <p:bldP spid="28" grpId="0" animBg="1"/>
      <p:bldP spid="30" grpId="0" animBg="1"/>
      <p:bldP spid="31"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idx="4294967295"/>
          </p:nvPr>
        </p:nvSpPr>
        <p:spPr>
          <a:xfrm>
            <a:off x="685800" y="28575"/>
            <a:ext cx="7772400" cy="838200"/>
          </a:xfrm>
        </p:spPr>
        <p:txBody>
          <a:bodyPr/>
          <a:lstStyle/>
          <a:p>
            <a:pPr eaLnBrk="1" hangingPunct="1"/>
            <a:r>
              <a:rPr lang="de-DE" altLang="de-DE" sz="4000" smtClean="0"/>
              <a:t>Wiederholung</a:t>
            </a:r>
          </a:p>
        </p:txBody>
      </p:sp>
      <p:sp>
        <p:nvSpPr>
          <p:cNvPr id="50179" name="Rectangle 3"/>
          <p:cNvSpPr>
            <a:spLocks noGrp="1" noChangeArrowheads="1"/>
          </p:cNvSpPr>
          <p:nvPr>
            <p:ph type="body" idx="4294967295"/>
          </p:nvPr>
        </p:nvSpPr>
        <p:spPr>
          <a:xfrm>
            <a:off x="0" y="1412875"/>
            <a:ext cx="9180513" cy="3024188"/>
          </a:xfrm>
        </p:spPr>
        <p:txBody>
          <a:bodyPr/>
          <a:lstStyle/>
          <a:p>
            <a:pPr algn="just" eaLnBrk="1" hangingPunct="1">
              <a:spcBef>
                <a:spcPct val="0"/>
              </a:spcBef>
            </a:pPr>
            <a:r>
              <a:rPr lang="de-DE" altLang="de-DE" sz="1800" smtClean="0"/>
              <a:t>Wer ist Arbeitnehmer?</a:t>
            </a:r>
          </a:p>
          <a:p>
            <a:pPr algn="just" eaLnBrk="1" hangingPunct="1">
              <a:spcBef>
                <a:spcPct val="0"/>
              </a:spcBef>
            </a:pPr>
            <a:r>
              <a:rPr lang="de-DE" altLang="de-DE" sz="1800" smtClean="0"/>
              <a:t>Bindet die Arbeitnehmerfreizügigkeit auch den Arbeitgeber?</a:t>
            </a:r>
          </a:p>
          <a:p>
            <a:pPr algn="just" eaLnBrk="1" hangingPunct="1">
              <a:spcBef>
                <a:spcPct val="0"/>
              </a:spcBef>
            </a:pPr>
            <a:r>
              <a:rPr lang="de-DE" altLang="de-DE" sz="1800" smtClean="0"/>
              <a:t>Kann sich der Arbeitgeber auf die Arbeitnehmerfreizügigkeit berufen?</a:t>
            </a:r>
          </a:p>
          <a:p>
            <a:pPr algn="just" eaLnBrk="1" hangingPunct="1">
              <a:spcBef>
                <a:spcPct val="0"/>
              </a:spcBef>
            </a:pPr>
            <a:r>
              <a:rPr lang="de-DE" altLang="de-DE" sz="1800" smtClean="0"/>
              <a:t>Welchen Anwendungsbereich hat der „ordre public“-Vorbehalt in Art. 45 AEUV?</a:t>
            </a:r>
          </a:p>
          <a:p>
            <a:pPr algn="just" eaLnBrk="1" hangingPunct="1">
              <a:spcBef>
                <a:spcPct val="0"/>
              </a:spcBef>
            </a:pPr>
            <a:r>
              <a:rPr lang="de-DE" altLang="de-DE" sz="1800" smtClean="0"/>
              <a:t>Inwieweit resultiert aus der Freizügigkeits-Richtlinie ein Aufenthaltsrecht?</a:t>
            </a:r>
          </a:p>
          <a:p>
            <a:pPr algn="just" eaLnBrk="1" hangingPunct="1">
              <a:spcBef>
                <a:spcPct val="0"/>
              </a:spcBef>
            </a:pPr>
            <a:r>
              <a:rPr lang="de-DE" altLang="de-DE" sz="1800" smtClean="0"/>
              <a:t>Welche Folgen hat die Richtlinie zur Koordinierung der sozialen Sicherungssysteme für erworbene Sozialversicherungsansprüche?</a:t>
            </a:r>
          </a:p>
          <a:p>
            <a:pPr algn="just" eaLnBrk="1" hangingPunct="1">
              <a:spcBef>
                <a:spcPct val="0"/>
              </a:spcBef>
            </a:pPr>
            <a:r>
              <a:rPr lang="de-DE" altLang="de-DE" sz="1800" smtClean="0"/>
              <a:t>Wie grenzt man Art. 56 I AEUV zu Art. 43, 49 AEUV ab?</a:t>
            </a:r>
          </a:p>
          <a:p>
            <a:pPr algn="just" eaLnBrk="1" hangingPunct="1">
              <a:spcBef>
                <a:spcPct val="0"/>
              </a:spcBef>
            </a:pPr>
            <a:r>
              <a:rPr lang="de-DE" altLang="de-DE" sz="1800" smtClean="0"/>
              <a:t>Wie grenzt man Art. 56 I AUV zur Warenverkehrsfreiheit ab?</a:t>
            </a:r>
          </a:p>
          <a:p>
            <a:pPr algn="just" eaLnBrk="1" hangingPunct="1">
              <a:spcBef>
                <a:spcPct val="0"/>
              </a:spcBef>
            </a:pPr>
            <a:endParaRPr lang="de-DE" altLang="de-DE" sz="1800" smtClean="0"/>
          </a:p>
          <a:p>
            <a:pPr algn="just" eaLnBrk="1" hangingPunct="1">
              <a:spcBef>
                <a:spcPct val="0"/>
              </a:spcBef>
            </a:pPr>
            <a:endParaRPr lang="de-DE" altLang="de-DE" sz="1800" smtClean="0"/>
          </a:p>
        </p:txBody>
      </p:sp>
      <p:pic>
        <p:nvPicPr>
          <p:cNvPr id="137220" name="Bild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92950" y="-315913"/>
            <a:ext cx="2328863" cy="152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Effect transition="in" filter="blinds(horizontal)">
                                      <p:cBhvr>
                                        <p:cTn id="7" dur="500"/>
                                        <p:tgtEl>
                                          <p:spTgt spid="501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50179">
                                            <p:txEl>
                                              <p:pRg st="1" end="1"/>
                                            </p:txEl>
                                          </p:spTgt>
                                        </p:tgtEl>
                                        <p:attrNameLst>
                                          <p:attrName>style.visibility</p:attrName>
                                        </p:attrNameLst>
                                      </p:cBhvr>
                                      <p:to>
                                        <p:strVal val="visible"/>
                                      </p:to>
                                    </p:set>
                                    <p:animEffect transition="in" filter="blinds(horizontal)">
                                      <p:cBhvr>
                                        <p:cTn id="12" dur="500"/>
                                        <p:tgtEl>
                                          <p:spTgt spid="501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50179">
                                            <p:txEl>
                                              <p:pRg st="2" end="2"/>
                                            </p:txEl>
                                          </p:spTgt>
                                        </p:tgtEl>
                                        <p:attrNameLst>
                                          <p:attrName>style.visibility</p:attrName>
                                        </p:attrNameLst>
                                      </p:cBhvr>
                                      <p:to>
                                        <p:strVal val="visible"/>
                                      </p:to>
                                    </p:set>
                                    <p:animEffect transition="in" filter="blinds(horizontal)">
                                      <p:cBhvr>
                                        <p:cTn id="17" dur="500"/>
                                        <p:tgtEl>
                                          <p:spTgt spid="5017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50179">
                                            <p:txEl>
                                              <p:pRg st="3" end="3"/>
                                            </p:txEl>
                                          </p:spTgt>
                                        </p:tgtEl>
                                        <p:attrNameLst>
                                          <p:attrName>style.visibility</p:attrName>
                                        </p:attrNameLst>
                                      </p:cBhvr>
                                      <p:to>
                                        <p:strVal val="visible"/>
                                      </p:to>
                                    </p:set>
                                    <p:animEffect transition="in" filter="blinds(horizontal)">
                                      <p:cBhvr>
                                        <p:cTn id="22" dur="500"/>
                                        <p:tgtEl>
                                          <p:spTgt spid="5017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50179">
                                            <p:txEl>
                                              <p:pRg st="4" end="4"/>
                                            </p:txEl>
                                          </p:spTgt>
                                        </p:tgtEl>
                                        <p:attrNameLst>
                                          <p:attrName>style.visibility</p:attrName>
                                        </p:attrNameLst>
                                      </p:cBhvr>
                                      <p:to>
                                        <p:strVal val="visible"/>
                                      </p:to>
                                    </p:set>
                                    <p:animEffect transition="in" filter="blinds(horizontal)">
                                      <p:cBhvr>
                                        <p:cTn id="27" dur="500"/>
                                        <p:tgtEl>
                                          <p:spTgt spid="5017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p:cTn id="31" dur="1" fill="hold">
                                          <p:stCondLst>
                                            <p:cond delay="0"/>
                                          </p:stCondLst>
                                        </p:cTn>
                                        <p:tgtEl>
                                          <p:spTgt spid="50179">
                                            <p:txEl>
                                              <p:pRg st="5" end="5"/>
                                            </p:txEl>
                                          </p:spTgt>
                                        </p:tgtEl>
                                        <p:attrNameLst>
                                          <p:attrName>style.visibility</p:attrName>
                                        </p:attrNameLst>
                                      </p:cBhvr>
                                      <p:to>
                                        <p:strVal val="visible"/>
                                      </p:to>
                                    </p:set>
                                    <p:animEffect transition="in" filter="blinds(horizontal)">
                                      <p:cBhvr>
                                        <p:cTn id="32" dur="500"/>
                                        <p:tgtEl>
                                          <p:spTgt spid="50179">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nodeType="clickEffect">
                                  <p:stCondLst>
                                    <p:cond delay="0"/>
                                  </p:stCondLst>
                                  <p:childTnLst>
                                    <p:set>
                                      <p:cBhvr>
                                        <p:cTn id="36" dur="1" fill="hold">
                                          <p:stCondLst>
                                            <p:cond delay="0"/>
                                          </p:stCondLst>
                                        </p:cTn>
                                        <p:tgtEl>
                                          <p:spTgt spid="50179">
                                            <p:txEl>
                                              <p:pRg st="6" end="6"/>
                                            </p:txEl>
                                          </p:spTgt>
                                        </p:tgtEl>
                                        <p:attrNameLst>
                                          <p:attrName>style.visibility</p:attrName>
                                        </p:attrNameLst>
                                      </p:cBhvr>
                                      <p:to>
                                        <p:strVal val="visible"/>
                                      </p:to>
                                    </p:set>
                                    <p:animEffect transition="in" filter="blinds(horizontal)">
                                      <p:cBhvr>
                                        <p:cTn id="37" dur="500"/>
                                        <p:tgtEl>
                                          <p:spTgt spid="50179">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nodeType="clickEffect">
                                  <p:stCondLst>
                                    <p:cond delay="0"/>
                                  </p:stCondLst>
                                  <p:childTnLst>
                                    <p:set>
                                      <p:cBhvr>
                                        <p:cTn id="41" dur="1" fill="hold">
                                          <p:stCondLst>
                                            <p:cond delay="0"/>
                                          </p:stCondLst>
                                        </p:cTn>
                                        <p:tgtEl>
                                          <p:spTgt spid="50179">
                                            <p:txEl>
                                              <p:pRg st="7" end="7"/>
                                            </p:txEl>
                                          </p:spTgt>
                                        </p:tgtEl>
                                        <p:attrNameLst>
                                          <p:attrName>style.visibility</p:attrName>
                                        </p:attrNameLst>
                                      </p:cBhvr>
                                      <p:to>
                                        <p:strVal val="visible"/>
                                      </p:to>
                                    </p:set>
                                    <p:animEffect transition="in" filter="blinds(horizontal)">
                                      <p:cBhvr>
                                        <p:cTn id="42" dur="500"/>
                                        <p:tgtEl>
                                          <p:spTgt spid="5017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idx="4294967295"/>
          </p:nvPr>
        </p:nvSpPr>
        <p:spPr>
          <a:xfrm>
            <a:off x="722313" y="25400"/>
            <a:ext cx="7772400" cy="838200"/>
          </a:xfrm>
        </p:spPr>
        <p:txBody>
          <a:bodyPr/>
          <a:lstStyle/>
          <a:p>
            <a:pPr eaLnBrk="1" hangingPunct="1"/>
            <a:r>
              <a:rPr lang="de-DE" altLang="de-DE" sz="4000" smtClean="0"/>
              <a:t>Vorlesung XIV</a:t>
            </a:r>
          </a:p>
        </p:txBody>
      </p:sp>
      <p:sp>
        <p:nvSpPr>
          <p:cNvPr id="50179" name="Rectangle 3"/>
          <p:cNvSpPr>
            <a:spLocks noGrp="1" noChangeArrowheads="1"/>
          </p:cNvSpPr>
          <p:nvPr>
            <p:ph type="body" idx="4294967295"/>
          </p:nvPr>
        </p:nvSpPr>
        <p:spPr>
          <a:xfrm>
            <a:off x="323850" y="1341438"/>
            <a:ext cx="8569325" cy="3741737"/>
          </a:xfrm>
        </p:spPr>
        <p:txBody>
          <a:bodyPr/>
          <a:lstStyle/>
          <a:p>
            <a:pPr eaLnBrk="1" hangingPunct="1">
              <a:lnSpc>
                <a:spcPct val="150000"/>
              </a:lnSpc>
            </a:pPr>
            <a:r>
              <a:rPr lang="de-DE" altLang="de-DE" sz="2800" smtClean="0"/>
              <a:t>Wiederholung</a:t>
            </a:r>
          </a:p>
          <a:p>
            <a:pPr eaLnBrk="1" hangingPunct="1">
              <a:lnSpc>
                <a:spcPct val="150000"/>
              </a:lnSpc>
            </a:pPr>
            <a:r>
              <a:rPr lang="de-DE" altLang="de-DE" sz="2800" smtClean="0"/>
              <a:t>Evaluation</a:t>
            </a:r>
          </a:p>
          <a:p>
            <a:pPr eaLnBrk="1" hangingPunct="1">
              <a:lnSpc>
                <a:spcPct val="150000"/>
              </a:lnSpc>
            </a:pPr>
            <a:r>
              <a:rPr lang="de-DE" altLang="de-DE" sz="2800" smtClean="0"/>
              <a:t>Übungsklausur</a:t>
            </a:r>
            <a:endParaRPr lang="de-DE" altLang="de-DE" sz="2400" smtClean="0"/>
          </a:p>
        </p:txBody>
      </p:sp>
      <p:pic>
        <p:nvPicPr>
          <p:cNvPr id="139268" name="Bild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92950" y="-315913"/>
            <a:ext cx="2328863" cy="152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Effect transition="in" filter="blinds(horizontal)">
                                      <p:cBhvr>
                                        <p:cTn id="7" dur="500"/>
                                        <p:tgtEl>
                                          <p:spTgt spid="501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50179">
                                            <p:txEl>
                                              <p:pRg st="1" end="1"/>
                                            </p:txEl>
                                          </p:spTgt>
                                        </p:tgtEl>
                                        <p:attrNameLst>
                                          <p:attrName>style.visibility</p:attrName>
                                        </p:attrNameLst>
                                      </p:cBhvr>
                                      <p:to>
                                        <p:strVal val="visible"/>
                                      </p:to>
                                    </p:set>
                                    <p:animEffect transition="in" filter="blinds(horizontal)">
                                      <p:cBhvr>
                                        <p:cTn id="12" dur="500"/>
                                        <p:tgtEl>
                                          <p:spTgt spid="501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50179">
                                            <p:txEl>
                                              <p:pRg st="2" end="2"/>
                                            </p:txEl>
                                          </p:spTgt>
                                        </p:tgtEl>
                                        <p:attrNameLst>
                                          <p:attrName>style.visibility</p:attrName>
                                        </p:attrNameLst>
                                      </p:cBhvr>
                                      <p:to>
                                        <p:strVal val="visible"/>
                                      </p:to>
                                    </p:set>
                                    <p:animEffect transition="in" filter="blinds(horizontal)">
                                      <p:cBhvr>
                                        <p:cTn id="17" dur="500"/>
                                        <p:tgtEl>
                                          <p:spTgt spid="5017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idx="4294967295"/>
          </p:nvPr>
        </p:nvSpPr>
        <p:spPr>
          <a:xfrm>
            <a:off x="722313" y="25400"/>
            <a:ext cx="7772400" cy="838200"/>
          </a:xfrm>
        </p:spPr>
        <p:txBody>
          <a:bodyPr/>
          <a:lstStyle/>
          <a:p>
            <a:pPr eaLnBrk="1" hangingPunct="1"/>
            <a:r>
              <a:rPr lang="de-DE" altLang="de-DE" sz="4000" smtClean="0"/>
              <a:t>Fragenteil</a:t>
            </a:r>
          </a:p>
        </p:txBody>
      </p:sp>
      <p:sp>
        <p:nvSpPr>
          <p:cNvPr id="50179" name="Rectangle 3"/>
          <p:cNvSpPr>
            <a:spLocks noGrp="1" noChangeArrowheads="1"/>
          </p:cNvSpPr>
          <p:nvPr>
            <p:ph type="body" idx="4294967295"/>
          </p:nvPr>
        </p:nvSpPr>
        <p:spPr>
          <a:xfrm>
            <a:off x="179512" y="1052736"/>
            <a:ext cx="8569325" cy="3741737"/>
          </a:xfrm>
        </p:spPr>
        <p:txBody>
          <a:bodyPr/>
          <a:lstStyle/>
          <a:p>
            <a:pPr>
              <a:defRPr/>
            </a:pPr>
            <a:r>
              <a:rPr lang="de-DE" sz="1600" dirty="0"/>
              <a:t>Welche Bedeutung haben die Unionsgrundrechte für die Unionsrechtsetzung? [4 P.]</a:t>
            </a:r>
          </a:p>
          <a:p>
            <a:pPr marL="357188" indent="-357188" algn="just">
              <a:buFontTx/>
              <a:buNone/>
              <a:defRPr/>
            </a:pPr>
            <a:r>
              <a:rPr lang="de-DE" sz="1400" dirty="0"/>
              <a:t>	GR gehören zum Primärrecht gem. Art. 6 I 2. </a:t>
            </a:r>
            <a:r>
              <a:rPr lang="de-DE" sz="1400" dirty="0" err="1"/>
              <a:t>Hs</a:t>
            </a:r>
            <a:r>
              <a:rPr lang="de-DE" sz="1400" dirty="0"/>
              <a:t>. EUV, sind daher bei der Rechtsetzung von Sekundärrecht durch EU-Organe gem. Art. 288 I AEUV zu wahren. Es handelt sich um supranationale Legitimationsnormen, weil sie die Hoheitsgewalt der EU binden und das Handeln der Union in maßvolle, gemeinwohlverträgliche Bahnen lenken.</a:t>
            </a:r>
          </a:p>
          <a:p>
            <a:pPr>
              <a:defRPr/>
            </a:pPr>
            <a:r>
              <a:rPr lang="de-DE" sz="1600" dirty="0"/>
              <a:t>Welche Funktion haben die Grundfreiheiten im Unterschied zu den Grundrechten? [6 P.]</a:t>
            </a:r>
          </a:p>
          <a:p>
            <a:pPr marL="357188" indent="-357188" algn="just">
              <a:buFontTx/>
              <a:buNone/>
              <a:defRPr/>
            </a:pPr>
            <a:r>
              <a:rPr lang="de-DE" sz="1400" dirty="0"/>
              <a:t>	GF dienen hingegen Verwirklichung des Binnenmarkts </a:t>
            </a:r>
            <a:r>
              <a:rPr lang="de-DE" sz="1400" dirty="0" err="1"/>
              <a:t>i.S.d</a:t>
            </a:r>
            <a:r>
              <a:rPr lang="de-DE" sz="1400" dirty="0"/>
              <a:t>. neg. Integration und sollen Zugang zu Märkten anderer MS gewährleisten. Es handelt sich um transnationale Integrationsnormen, die im Unterschied zu den Grundrechten interföderale Gefährdungslagen beseitigen wollen.</a:t>
            </a:r>
          </a:p>
          <a:p>
            <a:pPr>
              <a:defRPr/>
            </a:pPr>
            <a:r>
              <a:rPr lang="de-DE" sz="1600" dirty="0"/>
              <a:t>Wie grenzt man Art. 56 I AEUV zu Art. 45 AEUV und wie zur Warenverkehrsfreiheit ab? [4 P.]</a:t>
            </a:r>
          </a:p>
          <a:p>
            <a:pPr marL="357188" indent="-357188" algn="just">
              <a:spcBef>
                <a:spcPts val="0"/>
              </a:spcBef>
              <a:buFontTx/>
              <a:buNone/>
              <a:defRPr/>
            </a:pPr>
            <a:r>
              <a:rPr lang="de-DE" sz="1400" dirty="0"/>
              <a:t>	DL-AN: selbstständige – unselbstständige/weisungsgebundene Tätigkeit</a:t>
            </a:r>
          </a:p>
          <a:p>
            <a:pPr marL="357188" indent="-357188" algn="just">
              <a:spcBef>
                <a:spcPts val="0"/>
              </a:spcBef>
              <a:buFontTx/>
              <a:buNone/>
              <a:defRPr/>
            </a:pPr>
            <a:r>
              <a:rPr lang="de-DE" sz="1400" dirty="0"/>
              <a:t>	DL-W: nicht körperliche Leistung – körperliche Leistung</a:t>
            </a:r>
          </a:p>
          <a:p>
            <a:pPr>
              <a:defRPr/>
            </a:pPr>
            <a:r>
              <a:rPr lang="de-DE" sz="1600" dirty="0"/>
              <a:t>Sind private Organisationen an die Warenverkehrsfreiheit gebunden und welches Kriterium ist nach der aktuellen Rechtsprechung des EuGH das entscheidende? [6 P.]</a:t>
            </a:r>
          </a:p>
          <a:p>
            <a:pPr indent="0">
              <a:buNone/>
              <a:defRPr/>
            </a:pPr>
            <a:r>
              <a:rPr lang="de-DE" sz="1400" dirty="0" err="1"/>
              <a:t>Grds</a:t>
            </a:r>
            <a:r>
              <a:rPr lang="de-DE" sz="1400" dirty="0"/>
              <a:t>. nein, aber ja bzgl. Normungs- und Zertifizierungstätigkeiten privater Einrichtung (Urteil EuGH Juli </a:t>
            </a:r>
            <a:r>
              <a:rPr lang="de-DE" sz="1400" dirty="0" smtClean="0"/>
              <a:t>2012 (siehe Referenzfall zur Produktsicherheit)) </a:t>
            </a:r>
            <a:r>
              <a:rPr lang="de-DE" sz="1400" dirty="0"/>
              <a:t>– bisher Einzelfall </a:t>
            </a:r>
          </a:p>
          <a:p>
            <a:pPr marL="357188" indent="-357188">
              <a:buFontTx/>
              <a:buNone/>
              <a:defRPr/>
            </a:pPr>
            <a:r>
              <a:rPr lang="de-DE" sz="1400" dirty="0" smtClean="0"/>
              <a:t>	Zertifizierung </a:t>
            </a:r>
            <a:r>
              <a:rPr lang="de-DE" sz="1400" dirty="0"/>
              <a:t>bewirkt, dass Erzeugnisse als mit nationalen Recht konform angesehen werden und dadurch wird Vertrieb von Erzeugnissen, die nicht von dieser Einrichtung zertifiziert wurden, erschwert </a:t>
            </a:r>
          </a:p>
          <a:p>
            <a:pPr indent="0">
              <a:buFontTx/>
              <a:buNone/>
              <a:defRPr/>
            </a:pPr>
            <a:r>
              <a:rPr lang="de-DE" sz="1400" dirty="0"/>
              <a:t>Zertifizierung führt dadurch zu einer Art Flaschenhals der handelbaren Produkte, vor allem wenn keine am Markt akzeptierten Alternativzugänge bestehen</a:t>
            </a:r>
          </a:p>
          <a:p>
            <a:pPr marL="0" indent="0" eaLnBrk="1" hangingPunct="1">
              <a:lnSpc>
                <a:spcPct val="150000"/>
              </a:lnSpc>
              <a:buFontTx/>
              <a:buNone/>
              <a:defRPr/>
            </a:pPr>
            <a:endParaRPr lang="de-DE" altLang="de-DE" sz="1600" dirty="0"/>
          </a:p>
        </p:txBody>
      </p:sp>
      <p:pic>
        <p:nvPicPr>
          <p:cNvPr id="141316" name="Bild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92950" y="-315913"/>
            <a:ext cx="2328863" cy="152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Effect transition="in" filter="blinds(horizontal)">
                                      <p:cBhvr>
                                        <p:cTn id="7" dur="500"/>
                                        <p:tgtEl>
                                          <p:spTgt spid="501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50179">
                                            <p:txEl>
                                              <p:pRg st="1" end="1"/>
                                            </p:txEl>
                                          </p:spTgt>
                                        </p:tgtEl>
                                        <p:attrNameLst>
                                          <p:attrName>style.visibility</p:attrName>
                                        </p:attrNameLst>
                                      </p:cBhvr>
                                      <p:to>
                                        <p:strVal val="visible"/>
                                      </p:to>
                                    </p:set>
                                    <p:animEffect transition="in" filter="blinds(horizontal)">
                                      <p:cBhvr>
                                        <p:cTn id="12" dur="500"/>
                                        <p:tgtEl>
                                          <p:spTgt spid="501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50179">
                                            <p:txEl>
                                              <p:pRg st="2" end="2"/>
                                            </p:txEl>
                                          </p:spTgt>
                                        </p:tgtEl>
                                        <p:attrNameLst>
                                          <p:attrName>style.visibility</p:attrName>
                                        </p:attrNameLst>
                                      </p:cBhvr>
                                      <p:to>
                                        <p:strVal val="visible"/>
                                      </p:to>
                                    </p:set>
                                    <p:animEffect transition="in" filter="blinds(horizontal)">
                                      <p:cBhvr>
                                        <p:cTn id="17" dur="500"/>
                                        <p:tgtEl>
                                          <p:spTgt spid="5017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50179">
                                            <p:txEl>
                                              <p:pRg st="3" end="3"/>
                                            </p:txEl>
                                          </p:spTgt>
                                        </p:tgtEl>
                                        <p:attrNameLst>
                                          <p:attrName>style.visibility</p:attrName>
                                        </p:attrNameLst>
                                      </p:cBhvr>
                                      <p:to>
                                        <p:strVal val="visible"/>
                                      </p:to>
                                    </p:set>
                                    <p:animEffect transition="in" filter="blinds(horizontal)">
                                      <p:cBhvr>
                                        <p:cTn id="22" dur="500"/>
                                        <p:tgtEl>
                                          <p:spTgt spid="5017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50179">
                                            <p:txEl>
                                              <p:pRg st="4" end="4"/>
                                            </p:txEl>
                                          </p:spTgt>
                                        </p:tgtEl>
                                        <p:attrNameLst>
                                          <p:attrName>style.visibility</p:attrName>
                                        </p:attrNameLst>
                                      </p:cBhvr>
                                      <p:to>
                                        <p:strVal val="visible"/>
                                      </p:to>
                                    </p:set>
                                    <p:animEffect transition="in" filter="blinds(horizontal)">
                                      <p:cBhvr>
                                        <p:cTn id="27" dur="500"/>
                                        <p:tgtEl>
                                          <p:spTgt spid="5017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p:cTn id="31" dur="1" fill="hold">
                                          <p:stCondLst>
                                            <p:cond delay="0"/>
                                          </p:stCondLst>
                                        </p:cTn>
                                        <p:tgtEl>
                                          <p:spTgt spid="50179">
                                            <p:txEl>
                                              <p:pRg st="5" end="5"/>
                                            </p:txEl>
                                          </p:spTgt>
                                        </p:tgtEl>
                                        <p:attrNameLst>
                                          <p:attrName>style.visibility</p:attrName>
                                        </p:attrNameLst>
                                      </p:cBhvr>
                                      <p:to>
                                        <p:strVal val="visible"/>
                                      </p:to>
                                    </p:set>
                                    <p:animEffect transition="in" filter="blinds(horizontal)">
                                      <p:cBhvr>
                                        <p:cTn id="32" dur="500"/>
                                        <p:tgtEl>
                                          <p:spTgt spid="50179">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nodeType="clickEffect">
                                  <p:stCondLst>
                                    <p:cond delay="0"/>
                                  </p:stCondLst>
                                  <p:childTnLst>
                                    <p:set>
                                      <p:cBhvr>
                                        <p:cTn id="36" dur="1" fill="hold">
                                          <p:stCondLst>
                                            <p:cond delay="0"/>
                                          </p:stCondLst>
                                        </p:cTn>
                                        <p:tgtEl>
                                          <p:spTgt spid="50179">
                                            <p:txEl>
                                              <p:pRg st="6" end="6"/>
                                            </p:txEl>
                                          </p:spTgt>
                                        </p:tgtEl>
                                        <p:attrNameLst>
                                          <p:attrName>style.visibility</p:attrName>
                                        </p:attrNameLst>
                                      </p:cBhvr>
                                      <p:to>
                                        <p:strVal val="visible"/>
                                      </p:to>
                                    </p:set>
                                    <p:animEffect transition="in" filter="blinds(horizontal)">
                                      <p:cBhvr>
                                        <p:cTn id="37" dur="500"/>
                                        <p:tgtEl>
                                          <p:spTgt spid="50179">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nodeType="clickEffect">
                                  <p:stCondLst>
                                    <p:cond delay="0"/>
                                  </p:stCondLst>
                                  <p:childTnLst>
                                    <p:set>
                                      <p:cBhvr>
                                        <p:cTn id="41" dur="1" fill="hold">
                                          <p:stCondLst>
                                            <p:cond delay="0"/>
                                          </p:stCondLst>
                                        </p:cTn>
                                        <p:tgtEl>
                                          <p:spTgt spid="50179">
                                            <p:txEl>
                                              <p:pRg st="7" end="7"/>
                                            </p:txEl>
                                          </p:spTgt>
                                        </p:tgtEl>
                                        <p:attrNameLst>
                                          <p:attrName>style.visibility</p:attrName>
                                        </p:attrNameLst>
                                      </p:cBhvr>
                                      <p:to>
                                        <p:strVal val="visible"/>
                                      </p:to>
                                    </p:set>
                                    <p:animEffect transition="in" filter="blinds(horizontal)">
                                      <p:cBhvr>
                                        <p:cTn id="42" dur="500"/>
                                        <p:tgtEl>
                                          <p:spTgt spid="50179">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ntr" presetSubtype="10" fill="hold" nodeType="clickEffect">
                                  <p:stCondLst>
                                    <p:cond delay="0"/>
                                  </p:stCondLst>
                                  <p:childTnLst>
                                    <p:set>
                                      <p:cBhvr>
                                        <p:cTn id="46" dur="1" fill="hold">
                                          <p:stCondLst>
                                            <p:cond delay="0"/>
                                          </p:stCondLst>
                                        </p:cTn>
                                        <p:tgtEl>
                                          <p:spTgt spid="50179">
                                            <p:txEl>
                                              <p:pRg st="8" end="8"/>
                                            </p:txEl>
                                          </p:spTgt>
                                        </p:tgtEl>
                                        <p:attrNameLst>
                                          <p:attrName>style.visibility</p:attrName>
                                        </p:attrNameLst>
                                      </p:cBhvr>
                                      <p:to>
                                        <p:strVal val="visible"/>
                                      </p:to>
                                    </p:set>
                                    <p:animEffect transition="in" filter="blinds(horizontal)">
                                      <p:cBhvr>
                                        <p:cTn id="47" dur="500"/>
                                        <p:tgtEl>
                                          <p:spTgt spid="50179">
                                            <p:txEl>
                                              <p:pRg st="8" end="8"/>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3" presetClass="entr" presetSubtype="10" fill="hold" nodeType="clickEffect">
                                  <p:stCondLst>
                                    <p:cond delay="0"/>
                                  </p:stCondLst>
                                  <p:childTnLst>
                                    <p:set>
                                      <p:cBhvr>
                                        <p:cTn id="51" dur="1" fill="hold">
                                          <p:stCondLst>
                                            <p:cond delay="0"/>
                                          </p:stCondLst>
                                        </p:cTn>
                                        <p:tgtEl>
                                          <p:spTgt spid="50179">
                                            <p:txEl>
                                              <p:pRg st="9" end="9"/>
                                            </p:txEl>
                                          </p:spTgt>
                                        </p:tgtEl>
                                        <p:attrNameLst>
                                          <p:attrName>style.visibility</p:attrName>
                                        </p:attrNameLst>
                                      </p:cBhvr>
                                      <p:to>
                                        <p:strVal val="visible"/>
                                      </p:to>
                                    </p:set>
                                    <p:animEffect transition="in" filter="blinds(horizontal)">
                                      <p:cBhvr>
                                        <p:cTn id="52" dur="500"/>
                                        <p:tgtEl>
                                          <p:spTgt spid="50179">
                                            <p:txEl>
                                              <p:pRg st="9" end="9"/>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3" presetClass="entr" presetSubtype="10" fill="hold" nodeType="clickEffect">
                                  <p:stCondLst>
                                    <p:cond delay="0"/>
                                  </p:stCondLst>
                                  <p:childTnLst>
                                    <p:set>
                                      <p:cBhvr>
                                        <p:cTn id="56" dur="1" fill="hold">
                                          <p:stCondLst>
                                            <p:cond delay="0"/>
                                          </p:stCondLst>
                                        </p:cTn>
                                        <p:tgtEl>
                                          <p:spTgt spid="50179">
                                            <p:txEl>
                                              <p:pRg st="10" end="10"/>
                                            </p:txEl>
                                          </p:spTgt>
                                        </p:tgtEl>
                                        <p:attrNameLst>
                                          <p:attrName>style.visibility</p:attrName>
                                        </p:attrNameLst>
                                      </p:cBhvr>
                                      <p:to>
                                        <p:strVal val="visible"/>
                                      </p:to>
                                    </p:set>
                                    <p:animEffect transition="in" filter="blinds(horizontal)">
                                      <p:cBhvr>
                                        <p:cTn id="57" dur="500"/>
                                        <p:tgtEl>
                                          <p:spTgt spid="5017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ctrTitle" idx="4294967295"/>
          </p:nvPr>
        </p:nvSpPr>
        <p:spPr>
          <a:xfrm>
            <a:off x="2413000" y="152400"/>
            <a:ext cx="4533900" cy="865188"/>
          </a:xfrm>
        </p:spPr>
        <p:txBody>
          <a:bodyPr/>
          <a:lstStyle/>
          <a:p>
            <a:pPr eaLnBrk="1" hangingPunct="1"/>
            <a:r>
              <a:rPr lang="de-DE" altLang="de-DE" sz="2800" smtClean="0"/>
              <a:t>Negative Integration</a:t>
            </a:r>
            <a:br>
              <a:rPr lang="de-DE" altLang="de-DE" sz="2800" smtClean="0"/>
            </a:br>
            <a:r>
              <a:rPr lang="de-DE" altLang="de-DE" sz="2800" smtClean="0"/>
              <a:t>Niederlassungsfreiheit</a:t>
            </a:r>
          </a:p>
        </p:txBody>
      </p:sp>
      <p:sp>
        <p:nvSpPr>
          <p:cNvPr id="4099" name="Rectangle 3"/>
          <p:cNvSpPr>
            <a:spLocks noGrp="1" noChangeArrowheads="1"/>
          </p:cNvSpPr>
          <p:nvPr>
            <p:ph type="subTitle" idx="4294967295"/>
          </p:nvPr>
        </p:nvSpPr>
        <p:spPr>
          <a:xfrm>
            <a:off x="1187450" y="1341438"/>
            <a:ext cx="7056438" cy="574675"/>
          </a:xfrm>
          <a:ln>
            <a:solidFill>
              <a:schemeClr val="tx1"/>
            </a:solidFill>
            <a:miter lim="800000"/>
            <a:headEnd/>
            <a:tailEnd/>
          </a:ln>
        </p:spPr>
        <p:txBody>
          <a:bodyPr/>
          <a:lstStyle/>
          <a:p>
            <a:pPr marL="0" indent="0" algn="ctr" eaLnBrk="1" hangingPunct="1">
              <a:lnSpc>
                <a:spcPct val="90000"/>
              </a:lnSpc>
              <a:buFontTx/>
              <a:buNone/>
            </a:pPr>
            <a:r>
              <a:rPr lang="de-DE" altLang="de-DE" sz="1600" b="1" smtClean="0"/>
              <a:t>Abschließendes Sekundärrecht</a:t>
            </a:r>
          </a:p>
          <a:p>
            <a:pPr marL="0" indent="0" eaLnBrk="1" hangingPunct="1">
              <a:lnSpc>
                <a:spcPct val="90000"/>
              </a:lnSpc>
              <a:buFontTx/>
              <a:buNone/>
            </a:pPr>
            <a:r>
              <a:rPr lang="de-DE" altLang="de-DE" sz="1400" smtClean="0"/>
              <a:t>Nicht, soweit es um grundfreiheitliche Basisfunktionen geht (Grds. ggs. Anerkennung)</a:t>
            </a:r>
          </a:p>
        </p:txBody>
      </p:sp>
      <p:sp>
        <p:nvSpPr>
          <p:cNvPr id="113668" name="Text Box 5"/>
          <p:cNvSpPr txBox="1">
            <a:spLocks noChangeArrowheads="1"/>
          </p:cNvSpPr>
          <p:nvPr/>
        </p:nvSpPr>
        <p:spPr bwMode="auto">
          <a:xfrm>
            <a:off x="250825" y="404813"/>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de-DE" altLang="de-DE" sz="1800">
              <a:latin typeface="Arial" panose="020B0604020202020204" pitchFamily="34" charset="0"/>
              <a:cs typeface="Arial" panose="020B0604020202020204" pitchFamily="34" charset="0"/>
            </a:endParaRPr>
          </a:p>
        </p:txBody>
      </p:sp>
      <p:sp>
        <p:nvSpPr>
          <p:cNvPr id="4101" name="Rectangle 7"/>
          <p:cNvSpPr>
            <a:spLocks noChangeArrowheads="1"/>
          </p:cNvSpPr>
          <p:nvPr/>
        </p:nvSpPr>
        <p:spPr bwMode="auto">
          <a:xfrm>
            <a:off x="3635375" y="2276475"/>
            <a:ext cx="2089150" cy="2889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pPr>
            <a:r>
              <a:rPr lang="de-DE" altLang="de-DE" sz="1600" b="1">
                <a:latin typeface="Arial" panose="020B0604020202020204" pitchFamily="34" charset="0"/>
                <a:cs typeface="Arial" panose="020B0604020202020204" pitchFamily="34" charset="0"/>
              </a:rPr>
              <a:t>Schutzbereich</a:t>
            </a:r>
            <a:endParaRPr lang="de-DE" altLang="de-DE" sz="1600">
              <a:latin typeface="Arial" panose="020B0604020202020204" pitchFamily="34" charset="0"/>
              <a:cs typeface="Arial" panose="020B0604020202020204" pitchFamily="34" charset="0"/>
            </a:endParaRPr>
          </a:p>
        </p:txBody>
      </p:sp>
      <p:sp>
        <p:nvSpPr>
          <p:cNvPr id="4102" name="Rectangle 8"/>
          <p:cNvSpPr>
            <a:spLocks noChangeArrowheads="1"/>
          </p:cNvSpPr>
          <p:nvPr/>
        </p:nvSpPr>
        <p:spPr bwMode="auto">
          <a:xfrm>
            <a:off x="36513" y="2924175"/>
            <a:ext cx="2160587" cy="9366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pPr>
            <a:r>
              <a:rPr lang="de-DE" altLang="de-DE" sz="1600" b="1">
                <a:latin typeface="Arial" panose="020B0604020202020204" pitchFamily="34" charset="0"/>
                <a:cs typeface="Arial" panose="020B0604020202020204" pitchFamily="34" charset="0"/>
              </a:rPr>
              <a:t>Transnationalität</a:t>
            </a:r>
          </a:p>
          <a:p>
            <a:pPr eaLnBrk="1" hangingPunct="1"/>
            <a:r>
              <a:rPr lang="de-DE" altLang="de-DE" sz="1400">
                <a:latin typeface="Arial" panose="020B0604020202020204" pitchFamily="34" charset="0"/>
                <a:cs typeface="Arial" panose="020B0604020202020204" pitchFamily="34" charset="0"/>
              </a:rPr>
              <a:t> Inländerdiskriminierung</a:t>
            </a:r>
          </a:p>
          <a:p>
            <a:pPr eaLnBrk="1" hangingPunct="1"/>
            <a:r>
              <a:rPr lang="de-DE" altLang="de-DE" sz="1400">
                <a:latin typeface="Arial" panose="020B0604020202020204" pitchFamily="34" charset="0"/>
                <a:cs typeface="Arial" panose="020B0604020202020204" pitchFamily="34" charset="0"/>
              </a:rPr>
              <a:t> Rückkehrerfall (Kraus)</a:t>
            </a:r>
          </a:p>
        </p:txBody>
      </p:sp>
      <p:sp>
        <p:nvSpPr>
          <p:cNvPr id="4103" name="Rectangle 9"/>
          <p:cNvSpPr>
            <a:spLocks noChangeArrowheads="1"/>
          </p:cNvSpPr>
          <p:nvPr/>
        </p:nvSpPr>
        <p:spPr bwMode="auto">
          <a:xfrm>
            <a:off x="2339975" y="2924175"/>
            <a:ext cx="2160588" cy="10810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pPr>
            <a:r>
              <a:rPr lang="de-DE" altLang="de-DE" sz="1600" b="1">
                <a:latin typeface="Arial" panose="020B0604020202020204" pitchFamily="34" charset="0"/>
                <a:cs typeface="Arial" panose="020B0604020202020204" pitchFamily="34" charset="0"/>
              </a:rPr>
              <a:t>Niederlassung</a:t>
            </a:r>
            <a:endParaRPr lang="de-DE" altLang="de-DE" sz="1400">
              <a:latin typeface="Arial" panose="020B0604020202020204" pitchFamily="34" charset="0"/>
              <a:cs typeface="Arial" panose="020B0604020202020204" pitchFamily="34" charset="0"/>
            </a:endParaRPr>
          </a:p>
          <a:p>
            <a:pPr eaLnBrk="1" hangingPunct="1"/>
            <a:r>
              <a:rPr lang="de-DE" altLang="de-DE" sz="1400">
                <a:latin typeface="Arial" panose="020B0604020202020204" pitchFamily="34" charset="0"/>
                <a:cs typeface="Arial" panose="020B0604020202020204" pitchFamily="34" charset="0"/>
              </a:rPr>
              <a:t> Selbständigkeit</a:t>
            </a:r>
          </a:p>
          <a:p>
            <a:pPr eaLnBrk="1" hangingPunct="1"/>
            <a:r>
              <a:rPr lang="de-DE" altLang="de-DE" sz="1400">
                <a:latin typeface="Arial" panose="020B0604020202020204" pitchFamily="34" charset="0"/>
                <a:cs typeface="Arial" panose="020B0604020202020204" pitchFamily="34" charset="0"/>
              </a:rPr>
              <a:t> Dauerhaftigkeit</a:t>
            </a:r>
          </a:p>
          <a:p>
            <a:pPr eaLnBrk="1" hangingPunct="1"/>
            <a:r>
              <a:rPr lang="de-DE" altLang="de-DE" sz="1400">
                <a:latin typeface="Arial" panose="020B0604020202020204" pitchFamily="34" charset="0"/>
                <a:cs typeface="Arial" panose="020B0604020202020204" pitchFamily="34" charset="0"/>
              </a:rPr>
              <a:t> feste Infrastruktur</a:t>
            </a:r>
          </a:p>
        </p:txBody>
      </p:sp>
      <p:sp>
        <p:nvSpPr>
          <p:cNvPr id="4104" name="Rectangle 10"/>
          <p:cNvSpPr>
            <a:spLocks noChangeArrowheads="1"/>
          </p:cNvSpPr>
          <p:nvPr/>
        </p:nvSpPr>
        <p:spPr bwMode="auto">
          <a:xfrm>
            <a:off x="4572000" y="2924175"/>
            <a:ext cx="2232025" cy="10810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pPr>
            <a:r>
              <a:rPr lang="de-DE" altLang="en-US" sz="1600" b="1">
                <a:latin typeface="Arial" panose="020B0604020202020204" pitchFamily="34" charset="0"/>
                <a:cs typeface="Arial" panose="020B0604020202020204" pitchFamily="34" charset="0"/>
              </a:rPr>
              <a:t>„Niederlasser“</a:t>
            </a:r>
          </a:p>
          <a:p>
            <a:pPr eaLnBrk="1" hangingPunct="1"/>
            <a:r>
              <a:rPr lang="de-DE" altLang="en-US" sz="1400">
                <a:latin typeface="Arial" panose="020B0604020202020204" pitchFamily="34" charset="0"/>
                <a:cs typeface="Arial" panose="020B0604020202020204" pitchFamily="34" charset="0"/>
              </a:rPr>
              <a:t> Unionsbürger</a:t>
            </a:r>
          </a:p>
          <a:p>
            <a:pPr eaLnBrk="1" hangingPunct="1"/>
            <a:r>
              <a:rPr lang="de-DE" altLang="en-US" sz="1400">
                <a:latin typeface="Arial" panose="020B0604020202020204" pitchFamily="34" charset="0"/>
                <a:cs typeface="Arial" panose="020B0604020202020204" pitchFamily="34" charset="0"/>
              </a:rPr>
              <a:t> Erwerbsgesellschaften</a:t>
            </a:r>
          </a:p>
          <a:p>
            <a:pPr eaLnBrk="1" hangingPunct="1">
              <a:buFontTx/>
              <a:buNone/>
            </a:pPr>
            <a:r>
              <a:rPr lang="de-DE" altLang="en-US" sz="1400">
                <a:latin typeface="Arial" panose="020B0604020202020204" pitchFamily="34" charset="0"/>
                <a:cs typeface="Arial" panose="020B0604020202020204" pitchFamily="34" charset="0"/>
              </a:rPr>
              <a:t>  öff. und priv., vgl. Art. 54</a:t>
            </a:r>
          </a:p>
        </p:txBody>
      </p:sp>
      <p:sp>
        <p:nvSpPr>
          <p:cNvPr id="4105" name="Rectangle 11"/>
          <p:cNvSpPr>
            <a:spLocks noChangeArrowheads="1"/>
          </p:cNvSpPr>
          <p:nvPr/>
        </p:nvSpPr>
        <p:spPr bwMode="auto">
          <a:xfrm>
            <a:off x="6913563" y="2927350"/>
            <a:ext cx="2195512" cy="9366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pPr>
            <a:r>
              <a:rPr lang="de-DE" altLang="en-US" sz="1600" b="1">
                <a:latin typeface="Arial" panose="020B0604020202020204" pitchFamily="34" charset="0"/>
                <a:cs typeface="Arial" panose="020B0604020202020204" pitchFamily="34" charset="0"/>
              </a:rPr>
              <a:t>Bereichsausnahme</a:t>
            </a:r>
          </a:p>
          <a:p>
            <a:pPr eaLnBrk="1" hangingPunct="1"/>
            <a:r>
              <a:rPr lang="de-DE" altLang="en-US" sz="1400">
                <a:latin typeface="Arial" panose="020B0604020202020204" pitchFamily="34" charset="0"/>
                <a:cs typeface="Arial" panose="020B0604020202020204" pitchFamily="34" charset="0"/>
              </a:rPr>
              <a:t> Hoheitl. Befugn., Art. 51</a:t>
            </a:r>
          </a:p>
          <a:p>
            <a:pPr eaLnBrk="1" hangingPunct="1"/>
            <a:r>
              <a:rPr lang="de-DE" altLang="en-US" sz="1400">
                <a:latin typeface="Arial" panose="020B0604020202020204" pitchFamily="34" charset="0"/>
                <a:cs typeface="Arial" panose="020B0604020202020204" pitchFamily="34" charset="0"/>
              </a:rPr>
              <a:t> V.: Bes. staatl. Bande</a:t>
            </a:r>
          </a:p>
        </p:txBody>
      </p:sp>
      <p:sp>
        <p:nvSpPr>
          <p:cNvPr id="4106" name="AutoShape 12"/>
          <p:cNvSpPr>
            <a:spLocks/>
          </p:cNvSpPr>
          <p:nvPr/>
        </p:nvSpPr>
        <p:spPr bwMode="auto">
          <a:xfrm rot="5400000">
            <a:off x="4428331" y="-423068"/>
            <a:ext cx="287337" cy="9144000"/>
          </a:xfrm>
          <a:prstGeom prst="rightBrace">
            <a:avLst>
              <a:gd name="adj1" fmla="val 265194"/>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de-DE" altLang="de-DE" sz="1400">
              <a:cs typeface="Arial" panose="020B0604020202020204" pitchFamily="34" charset="0"/>
            </a:endParaRPr>
          </a:p>
        </p:txBody>
      </p:sp>
      <p:sp>
        <p:nvSpPr>
          <p:cNvPr id="4107" name="Rectangle 13"/>
          <p:cNvSpPr>
            <a:spLocks noChangeArrowheads="1"/>
          </p:cNvSpPr>
          <p:nvPr/>
        </p:nvSpPr>
        <p:spPr bwMode="auto">
          <a:xfrm>
            <a:off x="179388" y="4365625"/>
            <a:ext cx="8785225" cy="11509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pPr>
            <a:r>
              <a:rPr lang="de-DE" altLang="de-DE" sz="1600" b="1" dirty="0">
                <a:latin typeface="Arial" panose="020B0604020202020204" pitchFamily="34" charset="0"/>
                <a:cs typeface="Arial" panose="020B0604020202020204" pitchFamily="34" charset="0"/>
              </a:rPr>
              <a:t>Eingriff (Kraus)</a:t>
            </a:r>
          </a:p>
          <a:p>
            <a:pPr eaLnBrk="1" hangingPunct="1">
              <a:buFontTx/>
              <a:buNone/>
            </a:pPr>
            <a:r>
              <a:rPr lang="de-DE" altLang="de-DE" sz="1400" b="1" dirty="0">
                <a:latin typeface="Arial" panose="020B0604020202020204" pitchFamily="34" charset="0"/>
                <a:cs typeface="Arial" panose="020B0604020202020204" pitchFamily="34" charset="0"/>
              </a:rPr>
              <a:t>Initiator:</a:t>
            </a:r>
            <a:r>
              <a:rPr lang="de-DE" altLang="de-DE" sz="1400" dirty="0">
                <a:latin typeface="Arial" panose="020B0604020202020204" pitchFamily="34" charset="0"/>
                <a:cs typeface="Arial" panose="020B0604020202020204" pitchFamily="34" charset="0"/>
              </a:rPr>
              <a:t> hoheitliche Entität (!); Gruppierung mit Verbandsmacht (!); nicht: andere private Organisationen (!)</a:t>
            </a:r>
          </a:p>
          <a:p>
            <a:pPr eaLnBrk="1" hangingPunct="1">
              <a:buFontTx/>
              <a:buNone/>
            </a:pPr>
            <a:r>
              <a:rPr lang="de-DE" altLang="de-DE" sz="1400" b="1" dirty="0">
                <a:latin typeface="Arial" panose="020B0604020202020204" pitchFamily="34" charset="0"/>
                <a:cs typeface="Arial" panose="020B0604020202020204" pitchFamily="34" charset="0"/>
              </a:rPr>
              <a:t>Inhalt:</a:t>
            </a:r>
            <a:r>
              <a:rPr lang="de-DE" altLang="de-DE" sz="1400" dirty="0">
                <a:latin typeface="Arial" panose="020B0604020202020204" pitchFamily="34" charset="0"/>
                <a:cs typeface="Arial" panose="020B0604020202020204" pitchFamily="34" charset="0"/>
              </a:rPr>
              <a:t> jede Erschwerung des Marktzugangs; keine „Keck-Analogie“</a:t>
            </a:r>
          </a:p>
          <a:p>
            <a:pPr eaLnBrk="1" hangingPunct="1">
              <a:buFontTx/>
              <a:buNone/>
            </a:pPr>
            <a:r>
              <a:rPr lang="de-DE" altLang="de-DE" sz="1400" b="1" dirty="0">
                <a:latin typeface="Arial" panose="020B0604020202020204" pitchFamily="34" charset="0"/>
                <a:cs typeface="Arial" panose="020B0604020202020204" pitchFamily="34" charset="0"/>
              </a:rPr>
              <a:t>Formen: </a:t>
            </a:r>
            <a:r>
              <a:rPr lang="de-DE" altLang="de-DE" sz="1400" dirty="0">
                <a:latin typeface="Arial" panose="020B0604020202020204" pitchFamily="34" charset="0"/>
                <a:cs typeface="Arial" panose="020B0604020202020204" pitchFamily="34" charset="0"/>
              </a:rPr>
              <a:t>(</a:t>
            </a:r>
            <a:r>
              <a:rPr lang="de-DE" altLang="de-DE" sz="1400" dirty="0" err="1">
                <a:latin typeface="Arial" panose="020B0604020202020204" pitchFamily="34" charset="0"/>
                <a:cs typeface="Arial" panose="020B0604020202020204" pitchFamily="34" charset="0"/>
              </a:rPr>
              <a:t>un</a:t>
            </a:r>
            <a:r>
              <a:rPr lang="de-DE" altLang="de-DE" sz="1400" dirty="0">
                <a:latin typeface="Arial" panose="020B0604020202020204" pitchFamily="34" charset="0"/>
                <a:cs typeface="Arial" panose="020B0604020202020204" pitchFamily="34" charset="0"/>
              </a:rPr>
              <a:t>-)mittelbare Diskriminierungen und </a:t>
            </a:r>
            <a:r>
              <a:rPr lang="de-DE" altLang="de-DE" sz="1400" dirty="0" smtClean="0">
                <a:latin typeface="Arial" panose="020B0604020202020204" pitchFamily="34" charset="0"/>
                <a:cs typeface="Arial" panose="020B0604020202020204" pitchFamily="34" charset="0"/>
              </a:rPr>
              <a:t>Beschränkungen (des Marktzugangs)</a:t>
            </a:r>
            <a:endParaRPr lang="de-DE" altLang="de-DE" sz="1400" dirty="0">
              <a:latin typeface="Arial" panose="020B0604020202020204" pitchFamily="34" charset="0"/>
              <a:cs typeface="Arial" panose="020B0604020202020204" pitchFamily="34" charset="0"/>
            </a:endParaRPr>
          </a:p>
          <a:p>
            <a:pPr eaLnBrk="1" hangingPunct="1">
              <a:buFontTx/>
              <a:buNone/>
            </a:pPr>
            <a:endParaRPr lang="de-DE" altLang="de-DE" sz="1400" dirty="0">
              <a:latin typeface="Arial" panose="020B0604020202020204" pitchFamily="34" charset="0"/>
              <a:cs typeface="Arial" panose="020B0604020202020204" pitchFamily="34" charset="0"/>
            </a:endParaRPr>
          </a:p>
        </p:txBody>
      </p:sp>
      <p:sp>
        <p:nvSpPr>
          <p:cNvPr id="4108" name="Rectangle 14"/>
          <p:cNvSpPr>
            <a:spLocks noChangeArrowheads="1"/>
          </p:cNvSpPr>
          <p:nvPr/>
        </p:nvSpPr>
        <p:spPr bwMode="auto">
          <a:xfrm>
            <a:off x="179388" y="5734050"/>
            <a:ext cx="3887787" cy="9366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pPr>
            <a:r>
              <a:rPr lang="de-DE" altLang="de-DE" sz="1600" b="1">
                <a:latin typeface="Arial" panose="020B0604020202020204" pitchFamily="34" charset="0"/>
                <a:cs typeface="Arial" panose="020B0604020202020204" pitchFamily="34" charset="0"/>
              </a:rPr>
              <a:t>Schrankengewinnung (Gebhardt)</a:t>
            </a:r>
          </a:p>
          <a:p>
            <a:pPr eaLnBrk="1" hangingPunct="1"/>
            <a:r>
              <a:rPr lang="de-DE" altLang="de-DE" sz="1400">
                <a:latin typeface="Arial" panose="020B0604020202020204" pitchFamily="34" charset="0"/>
                <a:cs typeface="Arial" panose="020B0604020202020204" pitchFamily="34" charset="0"/>
              </a:rPr>
              <a:t> unmittelbare D.: allein Art. 52 AEUV</a:t>
            </a:r>
          </a:p>
          <a:p>
            <a:pPr eaLnBrk="1" hangingPunct="1"/>
            <a:r>
              <a:rPr lang="de-DE" altLang="de-DE" sz="1400">
                <a:latin typeface="Arial" panose="020B0604020202020204" pitchFamily="34" charset="0"/>
                <a:cs typeface="Arial" panose="020B0604020202020204" pitchFamily="34" charset="0"/>
              </a:rPr>
              <a:t> im Übrigen: zwingende Allgemeinwohlgründe</a:t>
            </a:r>
          </a:p>
        </p:txBody>
      </p:sp>
      <p:sp>
        <p:nvSpPr>
          <p:cNvPr id="4109" name="Rectangle 15"/>
          <p:cNvSpPr>
            <a:spLocks noChangeArrowheads="1"/>
          </p:cNvSpPr>
          <p:nvPr/>
        </p:nvSpPr>
        <p:spPr bwMode="auto">
          <a:xfrm>
            <a:off x="5078413" y="5664200"/>
            <a:ext cx="3887787" cy="107791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pPr>
            <a:r>
              <a:rPr lang="de-DE" altLang="en-US" sz="1600" b="1">
                <a:latin typeface="Arial" panose="020B0604020202020204" pitchFamily="34" charset="0"/>
                <a:cs typeface="Arial" panose="020B0604020202020204" pitchFamily="34" charset="0"/>
              </a:rPr>
              <a:t>Schranken-Schranke (Gebhardt)</a:t>
            </a:r>
          </a:p>
          <a:p>
            <a:pPr eaLnBrk="1" hangingPunct="1"/>
            <a:r>
              <a:rPr lang="de-DE" altLang="en-US" sz="1400">
                <a:latin typeface="Arial" panose="020B0604020202020204" pitchFamily="34" charset="0"/>
                <a:cs typeface="Arial" panose="020B0604020202020204" pitchFamily="34" charset="0"/>
              </a:rPr>
              <a:t> Eignung (wie üblich Kohärenz)</a:t>
            </a:r>
          </a:p>
          <a:p>
            <a:pPr eaLnBrk="1" hangingPunct="1"/>
            <a:r>
              <a:rPr lang="de-DE" altLang="en-US" sz="1400">
                <a:latin typeface="Arial" panose="020B0604020202020204" pitchFamily="34" charset="0"/>
                <a:cs typeface="Arial" panose="020B0604020202020204" pitchFamily="34" charset="0"/>
              </a:rPr>
              <a:t> Erforderlichkeit (wie üblich Anerkennung ...)</a:t>
            </a:r>
          </a:p>
          <a:p>
            <a:pPr eaLnBrk="1" hangingPunct="1">
              <a:buFontTx/>
              <a:buNone/>
            </a:pPr>
            <a:r>
              <a:rPr lang="de-DE" altLang="en-US" sz="1400">
                <a:latin typeface="Arial" panose="020B0604020202020204" pitchFamily="34" charset="0"/>
                <a:cs typeface="Arial" panose="020B0604020202020204" pitchFamily="34" charset="0"/>
              </a:rPr>
              <a:t>  wg. dauerh. Integration strengere Regeln i.O.</a:t>
            </a:r>
          </a:p>
        </p:txBody>
      </p:sp>
      <p:sp>
        <p:nvSpPr>
          <p:cNvPr id="4110" name="Line 16"/>
          <p:cNvSpPr>
            <a:spLocks noChangeShapeType="1"/>
          </p:cNvSpPr>
          <p:nvPr/>
        </p:nvSpPr>
        <p:spPr bwMode="auto">
          <a:xfrm>
            <a:off x="4643438" y="1916113"/>
            <a:ext cx="0" cy="36036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4111" name="Line 17"/>
          <p:cNvSpPr>
            <a:spLocks noChangeShapeType="1"/>
          </p:cNvSpPr>
          <p:nvPr/>
        </p:nvSpPr>
        <p:spPr bwMode="auto">
          <a:xfrm flipH="1">
            <a:off x="1116013" y="2420938"/>
            <a:ext cx="2519362" cy="503237"/>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4112" name="Line 18"/>
          <p:cNvSpPr>
            <a:spLocks noChangeShapeType="1"/>
          </p:cNvSpPr>
          <p:nvPr/>
        </p:nvSpPr>
        <p:spPr bwMode="auto">
          <a:xfrm flipH="1">
            <a:off x="3635375" y="2565400"/>
            <a:ext cx="431800" cy="3587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4113" name="Line 19"/>
          <p:cNvSpPr>
            <a:spLocks noChangeShapeType="1"/>
          </p:cNvSpPr>
          <p:nvPr/>
        </p:nvSpPr>
        <p:spPr bwMode="auto">
          <a:xfrm>
            <a:off x="5148263" y="2565400"/>
            <a:ext cx="358775" cy="3587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4114" name="Line 20"/>
          <p:cNvSpPr>
            <a:spLocks noChangeShapeType="1"/>
          </p:cNvSpPr>
          <p:nvPr/>
        </p:nvSpPr>
        <p:spPr bwMode="auto">
          <a:xfrm>
            <a:off x="5724525" y="2420938"/>
            <a:ext cx="2232025" cy="503237"/>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4115" name="Line 21"/>
          <p:cNvSpPr>
            <a:spLocks noChangeShapeType="1"/>
          </p:cNvSpPr>
          <p:nvPr/>
        </p:nvSpPr>
        <p:spPr bwMode="auto">
          <a:xfrm>
            <a:off x="2124075" y="5516563"/>
            <a:ext cx="0" cy="217487"/>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4116" name="Line 22"/>
          <p:cNvSpPr>
            <a:spLocks noChangeShapeType="1"/>
          </p:cNvSpPr>
          <p:nvPr/>
        </p:nvSpPr>
        <p:spPr bwMode="auto">
          <a:xfrm>
            <a:off x="4067175" y="6165850"/>
            <a:ext cx="100965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pic>
        <p:nvPicPr>
          <p:cNvPr id="113685" name="Bild 23"/>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950" y="-315913"/>
            <a:ext cx="2328863" cy="152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9">
                                            <p:txEl>
                                              <p:pRg st="1" end="1"/>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110"/>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10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11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11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11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114"/>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102"/>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103"/>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4104"/>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4105"/>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4106"/>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4107">
                                            <p:bg/>
                                          </p:spTgt>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4107">
                                            <p:txEl>
                                              <p:pRg st="0" end="0"/>
                                            </p:txEl>
                                          </p:spTgt>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4107">
                                            <p:txEl>
                                              <p:pRg st="1" end="1"/>
                                            </p:txEl>
                                          </p:spTgt>
                                        </p:tgtEl>
                                        <p:attrNameLst>
                                          <p:attrName>style.visibility</p:attrName>
                                        </p:attrNameLst>
                                      </p:cBhvr>
                                      <p:to>
                                        <p:strVal val="visible"/>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4107">
                                            <p:txEl>
                                              <p:pRg st="2" end="2"/>
                                            </p:txEl>
                                          </p:spTgt>
                                        </p:tgtEl>
                                        <p:attrNameLst>
                                          <p:attrName>style.visibility</p:attrName>
                                        </p:attrNameLst>
                                      </p:cBhvr>
                                      <p:to>
                                        <p:strVal val="visible"/>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4107">
                                            <p:txEl>
                                              <p:pRg st="3" end="3"/>
                                            </p:txEl>
                                          </p:spTgt>
                                        </p:tgtEl>
                                        <p:attrNameLst>
                                          <p:attrName>style.visibility</p:attrName>
                                        </p:attrNameLst>
                                      </p:cBhvr>
                                      <p:to>
                                        <p:strVal val="visible"/>
                                      </p:to>
                                    </p:set>
                                  </p:childTnLst>
                                </p:cTn>
                              </p:par>
                            </p:childTnLst>
                          </p:cTn>
                        </p:par>
                      </p:childTnLst>
                    </p:cTn>
                  </p:par>
                  <p:par>
                    <p:cTn id="67" fill="hold" nodeType="clickPar">
                      <p:stCondLst>
                        <p:cond delay="indefinite"/>
                      </p:stCondLst>
                      <p:childTnLst>
                        <p:par>
                          <p:cTn id="68" fill="hold" nodeType="withGroup">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4108"/>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4115"/>
                                        </p:tgtEl>
                                        <p:attrNameLst>
                                          <p:attrName>style.visibility</p:attrName>
                                        </p:attrNameLst>
                                      </p:cBhvr>
                                      <p:to>
                                        <p:strVal val="visible"/>
                                      </p:to>
                                    </p:set>
                                  </p:childTnLst>
                                </p:cTn>
                              </p:par>
                            </p:childTnLst>
                          </p:cTn>
                        </p:par>
                      </p:childTnLst>
                    </p:cTn>
                  </p:par>
                  <p:par>
                    <p:cTn id="73" fill="hold" nodeType="clickPar">
                      <p:stCondLst>
                        <p:cond delay="indefinite"/>
                      </p:stCondLst>
                      <p:childTnLst>
                        <p:par>
                          <p:cTn id="74" fill="hold" nodeType="withGroup">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4109"/>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41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animBg="1"/>
      <p:bldP spid="4101" grpId="0" animBg="1"/>
      <p:bldP spid="4102" grpId="0" animBg="1"/>
      <p:bldP spid="4103" grpId="0" animBg="1"/>
      <p:bldP spid="4104" grpId="0" animBg="1"/>
      <p:bldP spid="4105" grpId="0" animBg="1"/>
      <p:bldP spid="4106" grpId="0" animBg="1"/>
      <p:bldP spid="4107" grpId="0" build="p" bldLvl="5" animBg="1"/>
      <p:bldP spid="4108" grpId="0" animBg="1"/>
      <p:bldP spid="4109" grpId="0" animBg="1"/>
      <p:bldP spid="4110" grpId="0" animBg="1"/>
      <p:bldP spid="4111" grpId="0" animBg="1"/>
      <p:bldP spid="4112" grpId="0" animBg="1"/>
      <p:bldP spid="4113" grpId="0" animBg="1"/>
      <p:bldP spid="4114" grpId="0" animBg="1"/>
      <p:bldP spid="4115" grpId="0" animBg="1"/>
      <p:bldP spid="411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idx="4294967295"/>
          </p:nvPr>
        </p:nvSpPr>
        <p:spPr>
          <a:xfrm>
            <a:off x="722313" y="25400"/>
            <a:ext cx="7772400" cy="838200"/>
          </a:xfrm>
        </p:spPr>
        <p:txBody>
          <a:bodyPr/>
          <a:lstStyle/>
          <a:p>
            <a:pPr eaLnBrk="1" hangingPunct="1"/>
            <a:r>
              <a:rPr lang="de-DE" altLang="de-DE" sz="4000" smtClean="0"/>
              <a:t>Fragenteil</a:t>
            </a:r>
          </a:p>
        </p:txBody>
      </p:sp>
      <p:sp>
        <p:nvSpPr>
          <p:cNvPr id="50179" name="Rectangle 3"/>
          <p:cNvSpPr>
            <a:spLocks noGrp="1" noChangeArrowheads="1"/>
          </p:cNvSpPr>
          <p:nvPr>
            <p:ph type="body" idx="4294967295"/>
          </p:nvPr>
        </p:nvSpPr>
        <p:spPr>
          <a:xfrm>
            <a:off x="323850" y="1052513"/>
            <a:ext cx="8569325" cy="3741737"/>
          </a:xfrm>
        </p:spPr>
        <p:txBody>
          <a:bodyPr/>
          <a:lstStyle/>
          <a:p>
            <a:pPr>
              <a:defRPr/>
            </a:pPr>
            <a:r>
              <a:rPr lang="de-DE" sz="1600" dirty="0"/>
              <a:t>Was ist die </a:t>
            </a:r>
            <a:r>
              <a:rPr lang="de-DE" sz="1600" dirty="0" err="1"/>
              <a:t>labelling</a:t>
            </a:r>
            <a:r>
              <a:rPr lang="de-DE" sz="1600" dirty="0"/>
              <a:t>-Doktrin? [5 P.]</a:t>
            </a:r>
          </a:p>
          <a:p>
            <a:pPr marL="357188" indent="-357188">
              <a:buFontTx/>
              <a:buNone/>
              <a:defRPr/>
            </a:pPr>
            <a:r>
              <a:rPr lang="de-DE" sz="1400" dirty="0"/>
              <a:t>	Teil der VMK, Erforderlichkeit</a:t>
            </a:r>
          </a:p>
          <a:p>
            <a:pPr marL="357188" indent="-357188">
              <a:buFontTx/>
              <a:buNone/>
              <a:defRPr/>
            </a:pPr>
            <a:r>
              <a:rPr lang="de-DE" sz="1400" dirty="0"/>
              <a:t>	Produktkennzeichnung</a:t>
            </a:r>
          </a:p>
          <a:p>
            <a:pPr marL="357188" indent="-357188">
              <a:buFontTx/>
              <a:buNone/>
              <a:defRPr/>
            </a:pPr>
            <a:r>
              <a:rPr lang="de-DE" sz="1400" dirty="0"/>
              <a:t>	Milderes, gleich wirksames Mittel </a:t>
            </a:r>
            <a:r>
              <a:rPr lang="de-DE" sz="1400" dirty="0" err="1"/>
              <a:t>ggü</a:t>
            </a:r>
            <a:r>
              <a:rPr lang="de-DE" sz="1400" dirty="0"/>
              <a:t>. Produktregeln/Vertriebsverboten zum Verbraucherschutz, da nicht regulierend, sondern informierend</a:t>
            </a:r>
          </a:p>
          <a:p>
            <a:pPr marL="357188" indent="-357188">
              <a:buFontTx/>
              <a:buNone/>
              <a:defRPr/>
            </a:pPr>
            <a:r>
              <a:rPr lang="de-DE" sz="1400" dirty="0"/>
              <a:t>	Grenze: </a:t>
            </a:r>
            <a:r>
              <a:rPr lang="de-DE" sz="1400" dirty="0" smtClean="0"/>
              <a:t>Erkenn- und vor allem Verstehbarkeit </a:t>
            </a:r>
            <a:r>
              <a:rPr lang="de-DE" sz="1400" dirty="0"/>
              <a:t>der Informationen für Marktgegenseite</a:t>
            </a:r>
          </a:p>
          <a:p>
            <a:pPr marL="0" indent="0" eaLnBrk="1" hangingPunct="1">
              <a:lnSpc>
                <a:spcPct val="150000"/>
              </a:lnSpc>
              <a:buFontTx/>
              <a:buNone/>
              <a:defRPr/>
            </a:pPr>
            <a:endParaRPr lang="de-DE" altLang="de-DE" sz="1600" dirty="0"/>
          </a:p>
        </p:txBody>
      </p:sp>
      <p:pic>
        <p:nvPicPr>
          <p:cNvPr id="143364" name="Bild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92950" y="-315913"/>
            <a:ext cx="2328863" cy="152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Effect transition="in" filter="blinds(horizontal)">
                                      <p:cBhvr>
                                        <p:cTn id="7" dur="500"/>
                                        <p:tgtEl>
                                          <p:spTgt spid="501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50179">
                                            <p:txEl>
                                              <p:pRg st="1" end="1"/>
                                            </p:txEl>
                                          </p:spTgt>
                                        </p:tgtEl>
                                        <p:attrNameLst>
                                          <p:attrName>style.visibility</p:attrName>
                                        </p:attrNameLst>
                                      </p:cBhvr>
                                      <p:to>
                                        <p:strVal val="visible"/>
                                      </p:to>
                                    </p:set>
                                    <p:animEffect transition="in" filter="blinds(horizontal)">
                                      <p:cBhvr>
                                        <p:cTn id="12" dur="500"/>
                                        <p:tgtEl>
                                          <p:spTgt spid="501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50179">
                                            <p:txEl>
                                              <p:pRg st="2" end="2"/>
                                            </p:txEl>
                                          </p:spTgt>
                                        </p:tgtEl>
                                        <p:attrNameLst>
                                          <p:attrName>style.visibility</p:attrName>
                                        </p:attrNameLst>
                                      </p:cBhvr>
                                      <p:to>
                                        <p:strVal val="visible"/>
                                      </p:to>
                                    </p:set>
                                    <p:animEffect transition="in" filter="blinds(horizontal)">
                                      <p:cBhvr>
                                        <p:cTn id="17" dur="500"/>
                                        <p:tgtEl>
                                          <p:spTgt spid="5017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50179">
                                            <p:txEl>
                                              <p:pRg st="3" end="3"/>
                                            </p:txEl>
                                          </p:spTgt>
                                        </p:tgtEl>
                                        <p:attrNameLst>
                                          <p:attrName>style.visibility</p:attrName>
                                        </p:attrNameLst>
                                      </p:cBhvr>
                                      <p:to>
                                        <p:strVal val="visible"/>
                                      </p:to>
                                    </p:set>
                                    <p:animEffect transition="in" filter="blinds(horizontal)">
                                      <p:cBhvr>
                                        <p:cTn id="22" dur="500"/>
                                        <p:tgtEl>
                                          <p:spTgt spid="5017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50179">
                                            <p:txEl>
                                              <p:pRg st="4" end="4"/>
                                            </p:txEl>
                                          </p:spTgt>
                                        </p:tgtEl>
                                        <p:attrNameLst>
                                          <p:attrName>style.visibility</p:attrName>
                                        </p:attrNameLst>
                                      </p:cBhvr>
                                      <p:to>
                                        <p:strVal val="visible"/>
                                      </p:to>
                                    </p:set>
                                    <p:animEffect transition="in" filter="blinds(horizontal)">
                                      <p:cBhvr>
                                        <p:cTn id="27" dur="500"/>
                                        <p:tgtEl>
                                          <p:spTgt spid="501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idx="4294967295"/>
          </p:nvPr>
        </p:nvSpPr>
        <p:spPr>
          <a:xfrm>
            <a:off x="722313" y="25400"/>
            <a:ext cx="7772400" cy="838200"/>
          </a:xfrm>
        </p:spPr>
        <p:txBody>
          <a:bodyPr/>
          <a:lstStyle/>
          <a:p>
            <a:pPr eaLnBrk="1" hangingPunct="1"/>
            <a:r>
              <a:rPr lang="de-DE" altLang="de-DE" sz="4000" smtClean="0"/>
              <a:t>Sachverhalt</a:t>
            </a:r>
          </a:p>
        </p:txBody>
      </p:sp>
      <p:sp>
        <p:nvSpPr>
          <p:cNvPr id="50179" name="Rectangle 3"/>
          <p:cNvSpPr>
            <a:spLocks noGrp="1" noChangeArrowheads="1"/>
          </p:cNvSpPr>
          <p:nvPr>
            <p:ph type="body" idx="4294967295"/>
          </p:nvPr>
        </p:nvSpPr>
        <p:spPr>
          <a:xfrm>
            <a:off x="323850" y="1125538"/>
            <a:ext cx="8569325" cy="3740150"/>
          </a:xfrm>
        </p:spPr>
        <p:txBody>
          <a:bodyPr/>
          <a:lstStyle/>
          <a:p>
            <a:pPr marL="0" indent="0" algn="just">
              <a:buFontTx/>
              <a:buNone/>
            </a:pPr>
            <a:r>
              <a:rPr lang="de-DE" altLang="de-DE" sz="1800" smtClean="0"/>
              <a:t>1. Ausgangsfall: [20 P.]</a:t>
            </a:r>
          </a:p>
          <a:p>
            <a:pPr marL="0" indent="0" algn="just">
              <a:buFontTx/>
              <a:buNone/>
            </a:pPr>
            <a:r>
              <a:rPr lang="de-DE" altLang="de-DE" sz="1800" smtClean="0"/>
              <a:t>Nach § 10b II 5 Bundesärzteordnung (BÄO) müssen bei einer vorübergehenden und gelegentlichen Ausübung des ärztlichen Berufs auf dem Gebiet der Bundesrepublik Deutschland die für die Ausübung erforderlichen Kenntnisse der deutschen Sprache vorliegen. Der in Polen niedergelassene Facharzt für Augenheilkunde A möchte aufgrund des Ärztemangels seine Tätigkeit in einem ländlichen Gebiet in Ostsachsen ausüben. Um seine Investitionen in Grenzen zu halten, akquiriert er potenzielle Patienten nur über Internet; die Homepage wird von seiner Praxis in Wroclaw (Westpolen) aus betreut. Dort kann man sich für eine Untersuchung anmelden. Der genaue Termin wird dann per E-Mail vereinbart. Um die Untersuchung durchzuführen, mietet A je nach Bedarf einen Behandlungsraum im örtlichen Krankenhaus. Er geht von einem florierenden Geschäft aus, da er seine Leistungen günstiger als seine deutschen Kollegen anbieten will. Da er die deutsche Sprache jedoch kaum beherrscht, verweigert ihm die zuständige Ärztekammer die Ausübung seiner Tätigkeit. Ist eine Grundfreiheit verletzt? Lassen Sie etwa einschlägiges Sekundärrecht bei der Bearbeitung des Ausgangsfalls außer Betracht. Äußern Sie sich ggf. hilfsgutachterlich zu allen aufgeworfenen Rechtsfragen</a:t>
            </a:r>
          </a:p>
          <a:p>
            <a:pPr marL="0" indent="0" eaLnBrk="1" hangingPunct="1">
              <a:lnSpc>
                <a:spcPct val="150000"/>
              </a:lnSpc>
              <a:buFontTx/>
              <a:buNone/>
            </a:pPr>
            <a:endParaRPr lang="de-DE" altLang="de-DE" sz="2800" smtClean="0"/>
          </a:p>
        </p:txBody>
      </p:sp>
      <p:pic>
        <p:nvPicPr>
          <p:cNvPr id="145412" name="Bild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92950" y="-315913"/>
            <a:ext cx="2328863" cy="152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Effect transition="in" filter="blinds(horizontal)">
                                      <p:cBhvr>
                                        <p:cTn id="7" dur="500"/>
                                        <p:tgtEl>
                                          <p:spTgt spid="501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50179">
                                            <p:txEl>
                                              <p:pRg st="1" end="1"/>
                                            </p:txEl>
                                          </p:spTgt>
                                        </p:tgtEl>
                                        <p:attrNameLst>
                                          <p:attrName>style.visibility</p:attrName>
                                        </p:attrNameLst>
                                      </p:cBhvr>
                                      <p:to>
                                        <p:strVal val="visible"/>
                                      </p:to>
                                    </p:set>
                                    <p:animEffect transition="in" filter="blinds(horizontal)">
                                      <p:cBhvr>
                                        <p:cTn id="12" dur="500"/>
                                        <p:tgtEl>
                                          <p:spTgt spid="5017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idx="4294967295"/>
          </p:nvPr>
        </p:nvSpPr>
        <p:spPr>
          <a:xfrm>
            <a:off x="685800" y="25400"/>
            <a:ext cx="7772400" cy="838200"/>
          </a:xfrm>
        </p:spPr>
        <p:txBody>
          <a:bodyPr/>
          <a:lstStyle/>
          <a:p>
            <a:pPr eaLnBrk="1" hangingPunct="1"/>
            <a:r>
              <a:rPr lang="de-DE" altLang="de-DE" sz="4000" smtClean="0"/>
              <a:t>Lösung</a:t>
            </a:r>
          </a:p>
        </p:txBody>
      </p:sp>
      <p:sp>
        <p:nvSpPr>
          <p:cNvPr id="50179" name="Rectangle 3"/>
          <p:cNvSpPr>
            <a:spLocks noGrp="1" noChangeArrowheads="1"/>
          </p:cNvSpPr>
          <p:nvPr>
            <p:ph type="body" idx="4294967295"/>
          </p:nvPr>
        </p:nvSpPr>
        <p:spPr>
          <a:xfrm>
            <a:off x="323850" y="1125538"/>
            <a:ext cx="8785225" cy="3743325"/>
          </a:xfrm>
        </p:spPr>
        <p:txBody>
          <a:bodyPr/>
          <a:lstStyle/>
          <a:p>
            <a:pPr marL="0" indent="0">
              <a:buFontTx/>
              <a:buNone/>
            </a:pPr>
            <a:r>
              <a:rPr lang="de-DE" altLang="de-DE" sz="1600" smtClean="0"/>
              <a:t>[10 P. Aufbau und Definitionen + 4 P. Abgrenzung NL/DL + 6 P. VMK]</a:t>
            </a:r>
          </a:p>
          <a:p>
            <a:pPr marL="0" indent="0">
              <a:buFontTx/>
              <a:buNone/>
            </a:pPr>
            <a:r>
              <a:rPr lang="de-DE" altLang="de-DE" sz="1600" smtClean="0"/>
              <a:t> </a:t>
            </a:r>
          </a:p>
          <a:p>
            <a:pPr marL="0" indent="0">
              <a:buFontTx/>
              <a:buNone/>
            </a:pPr>
            <a:r>
              <a:rPr lang="de-DE" altLang="de-DE" sz="1600" smtClean="0"/>
              <a:t>1. 	Verletzung der Niederlassungsfreiheit, Art. 49 AEUV</a:t>
            </a:r>
          </a:p>
          <a:p>
            <a:pPr marL="0" indent="0">
              <a:buFontTx/>
              <a:buNone/>
            </a:pPr>
            <a:r>
              <a:rPr lang="de-DE" altLang="de-DE" sz="1600" smtClean="0"/>
              <a:t>	a) 	Anwendungsbereich</a:t>
            </a:r>
          </a:p>
          <a:p>
            <a:pPr marL="0" indent="0">
              <a:buFontTx/>
              <a:buNone/>
            </a:pPr>
            <a:r>
              <a:rPr lang="de-DE" altLang="de-DE" sz="1600" smtClean="0"/>
              <a:t>		aa) 	räumlich – grenzüberschreitender Sachverhalt (+), PL – D</a:t>
            </a:r>
          </a:p>
          <a:p>
            <a:pPr marL="0" indent="0">
              <a:buFontTx/>
              <a:buNone/>
            </a:pPr>
            <a:r>
              <a:rPr lang="de-DE" altLang="de-DE" sz="1600" smtClean="0"/>
              <a:t>		bb) 	persönlich (+), A = Staatsangehöriger eines MS</a:t>
            </a:r>
          </a:p>
          <a:p>
            <a:pPr marL="0" indent="0">
              <a:buFontTx/>
              <a:buNone/>
            </a:pPr>
            <a:r>
              <a:rPr lang="de-DE" altLang="de-DE" sz="1600" smtClean="0"/>
              <a:t>		cc) 	sachlich – Niederlassung = Ausübung selbstständiger Tätigkeiten</a:t>
            </a:r>
          </a:p>
          <a:p>
            <a:pPr marL="0" indent="0">
              <a:buFontTx/>
              <a:buNone/>
            </a:pPr>
            <a:r>
              <a:rPr lang="de-DE" altLang="de-DE" sz="1600" smtClean="0"/>
              <a:t> 			feste Einrichtung auf unbestimmte Zeit in anderem MS (-), </a:t>
            </a:r>
          </a:p>
          <a:p>
            <a:pPr marL="0" indent="0">
              <a:buFontTx/>
              <a:buNone/>
            </a:pPr>
            <a:r>
              <a:rPr lang="de-DE" altLang="de-DE" sz="1600" smtClean="0"/>
              <a:t>			A mietet nur nach Bedarf </a:t>
            </a:r>
            <a:r>
              <a:rPr lang="de-DE" altLang="de-DE" sz="1600" u="sng" smtClean="0"/>
              <a:t>kurzzeitig</a:t>
            </a:r>
            <a:r>
              <a:rPr lang="de-DE" altLang="de-DE" sz="1600" smtClean="0"/>
              <a:t> fremde Einrichtung </a:t>
            </a:r>
          </a:p>
          <a:p>
            <a:pPr marL="0" indent="0">
              <a:buFontTx/>
              <a:buNone/>
            </a:pPr>
            <a:r>
              <a:rPr lang="de-DE" altLang="de-DE" sz="1600" smtClean="0"/>
              <a:t>2. 	Verletzung der Dienstleistungsfreiheit, Art. 56 AEUV</a:t>
            </a:r>
          </a:p>
          <a:p>
            <a:pPr marL="0" indent="0">
              <a:buFontTx/>
              <a:buNone/>
            </a:pPr>
            <a:r>
              <a:rPr lang="de-DE" altLang="de-DE" sz="1600" smtClean="0"/>
              <a:t>	a) 	Anwendungsbereich</a:t>
            </a:r>
          </a:p>
          <a:p>
            <a:pPr marL="0" indent="0">
              <a:buFontTx/>
              <a:buNone/>
            </a:pPr>
            <a:r>
              <a:rPr lang="de-DE" altLang="de-DE" sz="1600" smtClean="0"/>
              <a:t>		aa) 	räumlich (+), s.o. </a:t>
            </a:r>
          </a:p>
          <a:p>
            <a:pPr marL="0" indent="0">
              <a:buFontTx/>
              <a:buNone/>
            </a:pPr>
            <a:r>
              <a:rPr lang="de-DE" altLang="de-DE" sz="1600" smtClean="0"/>
              <a:t>		bb) 	persönlich (+), s.o.</a:t>
            </a:r>
          </a:p>
          <a:p>
            <a:pPr marL="0" indent="0">
              <a:buFontTx/>
              <a:buNone/>
            </a:pPr>
            <a:r>
              <a:rPr lang="de-DE" altLang="de-DE" sz="1600" smtClean="0"/>
              <a:t>		cc) 	sachlich </a:t>
            </a:r>
          </a:p>
          <a:p>
            <a:pPr marL="0" indent="0">
              <a:buFontTx/>
              <a:buNone/>
            </a:pPr>
            <a:r>
              <a:rPr lang="de-DE" altLang="de-DE" sz="1600" smtClean="0"/>
              <a:t>			Dienstleistung = vorübergehende Aufnahme und Ausübung sebst. T. 			in anderen MS i.d.R. gegen Entgelt erbracht; vgl. Art. 57 II AEUV 			(</a:t>
            </a:r>
            <a:r>
              <a:rPr lang="de-DE" altLang="de-DE" sz="1600" smtClean="0">
                <a:sym typeface="Wingdings" panose="05000000000000000000" pitchFamily="2" charset="2"/>
              </a:rPr>
              <a:t></a:t>
            </a:r>
            <a:r>
              <a:rPr lang="de-DE" altLang="de-DE" sz="1600" smtClean="0"/>
              <a:t> ggf. hier Abgrenzung zur Niederlassungsfreiheit)</a:t>
            </a:r>
          </a:p>
          <a:p>
            <a:pPr marL="0" indent="0">
              <a:buFontTx/>
              <a:buNone/>
            </a:pPr>
            <a:r>
              <a:rPr lang="de-DE" altLang="de-DE" sz="1600" smtClean="0"/>
              <a:t>			(+), A ist selbstständig und vorübergehend gegen Entgelt Freiberufler</a:t>
            </a:r>
          </a:p>
          <a:p>
            <a:pPr marL="0" indent="0">
              <a:buFontTx/>
              <a:buNone/>
            </a:pPr>
            <a:r>
              <a:rPr lang="de-DE" altLang="de-DE" sz="1600" smtClean="0"/>
              <a:t>			(+) hier in Form der positiven/aktiven Dienstleistungsfreiheit</a:t>
            </a:r>
          </a:p>
          <a:p>
            <a:pPr marL="0" indent="0">
              <a:buFontTx/>
              <a:buNone/>
            </a:pPr>
            <a:r>
              <a:rPr lang="de-DE" altLang="de-DE" sz="1600" smtClean="0"/>
              <a:t>			keine Ausnahme nach Art.58 bzw.  62 i.V.m. Art. 51 AEUV</a:t>
            </a:r>
          </a:p>
        </p:txBody>
      </p:sp>
      <p:pic>
        <p:nvPicPr>
          <p:cNvPr id="147460" name="Bild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92950" y="-315913"/>
            <a:ext cx="2328863" cy="152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Effect transition="in" filter="blinds(horizontal)">
                                      <p:cBhvr>
                                        <p:cTn id="7" dur="500"/>
                                        <p:tgtEl>
                                          <p:spTgt spid="501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50179">
                                            <p:txEl>
                                              <p:pRg st="1" end="1"/>
                                            </p:txEl>
                                          </p:spTgt>
                                        </p:tgtEl>
                                        <p:attrNameLst>
                                          <p:attrName>style.visibility</p:attrName>
                                        </p:attrNameLst>
                                      </p:cBhvr>
                                      <p:to>
                                        <p:strVal val="visible"/>
                                      </p:to>
                                    </p:set>
                                    <p:animEffect transition="in" filter="blinds(horizontal)">
                                      <p:cBhvr>
                                        <p:cTn id="12" dur="500"/>
                                        <p:tgtEl>
                                          <p:spTgt spid="501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50179">
                                            <p:txEl>
                                              <p:pRg st="2" end="2"/>
                                            </p:txEl>
                                          </p:spTgt>
                                        </p:tgtEl>
                                        <p:attrNameLst>
                                          <p:attrName>style.visibility</p:attrName>
                                        </p:attrNameLst>
                                      </p:cBhvr>
                                      <p:to>
                                        <p:strVal val="visible"/>
                                      </p:to>
                                    </p:set>
                                    <p:animEffect transition="in" filter="blinds(horizontal)">
                                      <p:cBhvr>
                                        <p:cTn id="17" dur="500"/>
                                        <p:tgtEl>
                                          <p:spTgt spid="5017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50179">
                                            <p:txEl>
                                              <p:pRg st="3" end="3"/>
                                            </p:txEl>
                                          </p:spTgt>
                                        </p:tgtEl>
                                        <p:attrNameLst>
                                          <p:attrName>style.visibility</p:attrName>
                                        </p:attrNameLst>
                                      </p:cBhvr>
                                      <p:to>
                                        <p:strVal val="visible"/>
                                      </p:to>
                                    </p:set>
                                    <p:animEffect transition="in" filter="blinds(horizontal)">
                                      <p:cBhvr>
                                        <p:cTn id="22" dur="500"/>
                                        <p:tgtEl>
                                          <p:spTgt spid="5017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50179">
                                            <p:txEl>
                                              <p:pRg st="4" end="4"/>
                                            </p:txEl>
                                          </p:spTgt>
                                        </p:tgtEl>
                                        <p:attrNameLst>
                                          <p:attrName>style.visibility</p:attrName>
                                        </p:attrNameLst>
                                      </p:cBhvr>
                                      <p:to>
                                        <p:strVal val="visible"/>
                                      </p:to>
                                    </p:set>
                                    <p:animEffect transition="in" filter="blinds(horizontal)">
                                      <p:cBhvr>
                                        <p:cTn id="27" dur="500"/>
                                        <p:tgtEl>
                                          <p:spTgt spid="5017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p:cTn id="31" dur="1" fill="hold">
                                          <p:stCondLst>
                                            <p:cond delay="0"/>
                                          </p:stCondLst>
                                        </p:cTn>
                                        <p:tgtEl>
                                          <p:spTgt spid="50179">
                                            <p:txEl>
                                              <p:pRg st="5" end="5"/>
                                            </p:txEl>
                                          </p:spTgt>
                                        </p:tgtEl>
                                        <p:attrNameLst>
                                          <p:attrName>style.visibility</p:attrName>
                                        </p:attrNameLst>
                                      </p:cBhvr>
                                      <p:to>
                                        <p:strVal val="visible"/>
                                      </p:to>
                                    </p:set>
                                    <p:animEffect transition="in" filter="blinds(horizontal)">
                                      <p:cBhvr>
                                        <p:cTn id="32" dur="500"/>
                                        <p:tgtEl>
                                          <p:spTgt spid="50179">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nodeType="clickEffect">
                                  <p:stCondLst>
                                    <p:cond delay="0"/>
                                  </p:stCondLst>
                                  <p:childTnLst>
                                    <p:set>
                                      <p:cBhvr>
                                        <p:cTn id="36" dur="1" fill="hold">
                                          <p:stCondLst>
                                            <p:cond delay="0"/>
                                          </p:stCondLst>
                                        </p:cTn>
                                        <p:tgtEl>
                                          <p:spTgt spid="50179">
                                            <p:txEl>
                                              <p:pRg st="6" end="6"/>
                                            </p:txEl>
                                          </p:spTgt>
                                        </p:tgtEl>
                                        <p:attrNameLst>
                                          <p:attrName>style.visibility</p:attrName>
                                        </p:attrNameLst>
                                      </p:cBhvr>
                                      <p:to>
                                        <p:strVal val="visible"/>
                                      </p:to>
                                    </p:set>
                                    <p:animEffect transition="in" filter="blinds(horizontal)">
                                      <p:cBhvr>
                                        <p:cTn id="37" dur="500"/>
                                        <p:tgtEl>
                                          <p:spTgt spid="50179">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nodeType="clickEffect">
                                  <p:stCondLst>
                                    <p:cond delay="0"/>
                                  </p:stCondLst>
                                  <p:childTnLst>
                                    <p:set>
                                      <p:cBhvr>
                                        <p:cTn id="41" dur="1" fill="hold">
                                          <p:stCondLst>
                                            <p:cond delay="0"/>
                                          </p:stCondLst>
                                        </p:cTn>
                                        <p:tgtEl>
                                          <p:spTgt spid="50179">
                                            <p:txEl>
                                              <p:pRg st="7" end="7"/>
                                            </p:txEl>
                                          </p:spTgt>
                                        </p:tgtEl>
                                        <p:attrNameLst>
                                          <p:attrName>style.visibility</p:attrName>
                                        </p:attrNameLst>
                                      </p:cBhvr>
                                      <p:to>
                                        <p:strVal val="visible"/>
                                      </p:to>
                                    </p:set>
                                    <p:animEffect transition="in" filter="blinds(horizontal)">
                                      <p:cBhvr>
                                        <p:cTn id="42" dur="500"/>
                                        <p:tgtEl>
                                          <p:spTgt spid="50179">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ntr" presetSubtype="10" fill="hold" nodeType="clickEffect">
                                  <p:stCondLst>
                                    <p:cond delay="0"/>
                                  </p:stCondLst>
                                  <p:childTnLst>
                                    <p:set>
                                      <p:cBhvr>
                                        <p:cTn id="46" dur="1" fill="hold">
                                          <p:stCondLst>
                                            <p:cond delay="0"/>
                                          </p:stCondLst>
                                        </p:cTn>
                                        <p:tgtEl>
                                          <p:spTgt spid="50179">
                                            <p:txEl>
                                              <p:pRg st="8" end="8"/>
                                            </p:txEl>
                                          </p:spTgt>
                                        </p:tgtEl>
                                        <p:attrNameLst>
                                          <p:attrName>style.visibility</p:attrName>
                                        </p:attrNameLst>
                                      </p:cBhvr>
                                      <p:to>
                                        <p:strVal val="visible"/>
                                      </p:to>
                                    </p:set>
                                    <p:animEffect transition="in" filter="blinds(horizontal)">
                                      <p:cBhvr>
                                        <p:cTn id="47" dur="500"/>
                                        <p:tgtEl>
                                          <p:spTgt spid="50179">
                                            <p:txEl>
                                              <p:pRg st="8" end="8"/>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3" presetClass="entr" presetSubtype="10" fill="hold" nodeType="clickEffect">
                                  <p:stCondLst>
                                    <p:cond delay="0"/>
                                  </p:stCondLst>
                                  <p:childTnLst>
                                    <p:set>
                                      <p:cBhvr>
                                        <p:cTn id="51" dur="1" fill="hold">
                                          <p:stCondLst>
                                            <p:cond delay="0"/>
                                          </p:stCondLst>
                                        </p:cTn>
                                        <p:tgtEl>
                                          <p:spTgt spid="50179">
                                            <p:txEl>
                                              <p:pRg st="9" end="9"/>
                                            </p:txEl>
                                          </p:spTgt>
                                        </p:tgtEl>
                                        <p:attrNameLst>
                                          <p:attrName>style.visibility</p:attrName>
                                        </p:attrNameLst>
                                      </p:cBhvr>
                                      <p:to>
                                        <p:strVal val="visible"/>
                                      </p:to>
                                    </p:set>
                                    <p:animEffect transition="in" filter="blinds(horizontal)">
                                      <p:cBhvr>
                                        <p:cTn id="52" dur="500"/>
                                        <p:tgtEl>
                                          <p:spTgt spid="50179">
                                            <p:txEl>
                                              <p:pRg st="9" end="9"/>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3" presetClass="entr" presetSubtype="10" fill="hold" nodeType="clickEffect">
                                  <p:stCondLst>
                                    <p:cond delay="0"/>
                                  </p:stCondLst>
                                  <p:childTnLst>
                                    <p:set>
                                      <p:cBhvr>
                                        <p:cTn id="56" dur="1" fill="hold">
                                          <p:stCondLst>
                                            <p:cond delay="0"/>
                                          </p:stCondLst>
                                        </p:cTn>
                                        <p:tgtEl>
                                          <p:spTgt spid="50179">
                                            <p:txEl>
                                              <p:pRg st="10" end="10"/>
                                            </p:txEl>
                                          </p:spTgt>
                                        </p:tgtEl>
                                        <p:attrNameLst>
                                          <p:attrName>style.visibility</p:attrName>
                                        </p:attrNameLst>
                                      </p:cBhvr>
                                      <p:to>
                                        <p:strVal val="visible"/>
                                      </p:to>
                                    </p:set>
                                    <p:animEffect transition="in" filter="blinds(horizontal)">
                                      <p:cBhvr>
                                        <p:cTn id="57" dur="500"/>
                                        <p:tgtEl>
                                          <p:spTgt spid="50179">
                                            <p:txEl>
                                              <p:pRg st="10" end="10"/>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3" presetClass="entr" presetSubtype="10" fill="hold" nodeType="clickEffect">
                                  <p:stCondLst>
                                    <p:cond delay="0"/>
                                  </p:stCondLst>
                                  <p:childTnLst>
                                    <p:set>
                                      <p:cBhvr>
                                        <p:cTn id="61" dur="1" fill="hold">
                                          <p:stCondLst>
                                            <p:cond delay="0"/>
                                          </p:stCondLst>
                                        </p:cTn>
                                        <p:tgtEl>
                                          <p:spTgt spid="50179">
                                            <p:txEl>
                                              <p:pRg st="11" end="11"/>
                                            </p:txEl>
                                          </p:spTgt>
                                        </p:tgtEl>
                                        <p:attrNameLst>
                                          <p:attrName>style.visibility</p:attrName>
                                        </p:attrNameLst>
                                      </p:cBhvr>
                                      <p:to>
                                        <p:strVal val="visible"/>
                                      </p:to>
                                    </p:set>
                                    <p:animEffect transition="in" filter="blinds(horizontal)">
                                      <p:cBhvr>
                                        <p:cTn id="62" dur="500"/>
                                        <p:tgtEl>
                                          <p:spTgt spid="50179">
                                            <p:txEl>
                                              <p:pRg st="11" end="11"/>
                                            </p:txEl>
                                          </p:spTgt>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3" presetClass="entr" presetSubtype="10" fill="hold" nodeType="clickEffect">
                                  <p:stCondLst>
                                    <p:cond delay="0"/>
                                  </p:stCondLst>
                                  <p:childTnLst>
                                    <p:set>
                                      <p:cBhvr>
                                        <p:cTn id="66" dur="1" fill="hold">
                                          <p:stCondLst>
                                            <p:cond delay="0"/>
                                          </p:stCondLst>
                                        </p:cTn>
                                        <p:tgtEl>
                                          <p:spTgt spid="50179">
                                            <p:txEl>
                                              <p:pRg st="12" end="12"/>
                                            </p:txEl>
                                          </p:spTgt>
                                        </p:tgtEl>
                                        <p:attrNameLst>
                                          <p:attrName>style.visibility</p:attrName>
                                        </p:attrNameLst>
                                      </p:cBhvr>
                                      <p:to>
                                        <p:strVal val="visible"/>
                                      </p:to>
                                    </p:set>
                                    <p:animEffect transition="in" filter="blinds(horizontal)">
                                      <p:cBhvr>
                                        <p:cTn id="67" dur="500"/>
                                        <p:tgtEl>
                                          <p:spTgt spid="50179">
                                            <p:txEl>
                                              <p:pRg st="12" end="12"/>
                                            </p:txEl>
                                          </p:spTgt>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3" presetClass="entr" presetSubtype="10" fill="hold" nodeType="clickEffect">
                                  <p:stCondLst>
                                    <p:cond delay="0"/>
                                  </p:stCondLst>
                                  <p:childTnLst>
                                    <p:set>
                                      <p:cBhvr>
                                        <p:cTn id="71" dur="1" fill="hold">
                                          <p:stCondLst>
                                            <p:cond delay="0"/>
                                          </p:stCondLst>
                                        </p:cTn>
                                        <p:tgtEl>
                                          <p:spTgt spid="50179">
                                            <p:txEl>
                                              <p:pRg st="13" end="13"/>
                                            </p:txEl>
                                          </p:spTgt>
                                        </p:tgtEl>
                                        <p:attrNameLst>
                                          <p:attrName>style.visibility</p:attrName>
                                        </p:attrNameLst>
                                      </p:cBhvr>
                                      <p:to>
                                        <p:strVal val="visible"/>
                                      </p:to>
                                    </p:set>
                                    <p:animEffect transition="in" filter="blinds(horizontal)">
                                      <p:cBhvr>
                                        <p:cTn id="72" dur="500"/>
                                        <p:tgtEl>
                                          <p:spTgt spid="50179">
                                            <p:txEl>
                                              <p:pRg st="13" end="13"/>
                                            </p:txEl>
                                          </p:spTgt>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3" presetClass="entr" presetSubtype="10" fill="hold" nodeType="clickEffect">
                                  <p:stCondLst>
                                    <p:cond delay="0"/>
                                  </p:stCondLst>
                                  <p:childTnLst>
                                    <p:set>
                                      <p:cBhvr>
                                        <p:cTn id="76" dur="1" fill="hold">
                                          <p:stCondLst>
                                            <p:cond delay="0"/>
                                          </p:stCondLst>
                                        </p:cTn>
                                        <p:tgtEl>
                                          <p:spTgt spid="50179">
                                            <p:txEl>
                                              <p:pRg st="14" end="14"/>
                                            </p:txEl>
                                          </p:spTgt>
                                        </p:tgtEl>
                                        <p:attrNameLst>
                                          <p:attrName>style.visibility</p:attrName>
                                        </p:attrNameLst>
                                      </p:cBhvr>
                                      <p:to>
                                        <p:strVal val="visible"/>
                                      </p:to>
                                    </p:set>
                                    <p:animEffect transition="in" filter="blinds(horizontal)">
                                      <p:cBhvr>
                                        <p:cTn id="77" dur="500"/>
                                        <p:tgtEl>
                                          <p:spTgt spid="50179">
                                            <p:txEl>
                                              <p:pRg st="14" end="14"/>
                                            </p:txEl>
                                          </p:spTgt>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3" presetClass="entr" presetSubtype="10" fill="hold" nodeType="clickEffect">
                                  <p:stCondLst>
                                    <p:cond delay="0"/>
                                  </p:stCondLst>
                                  <p:childTnLst>
                                    <p:set>
                                      <p:cBhvr>
                                        <p:cTn id="81" dur="1" fill="hold">
                                          <p:stCondLst>
                                            <p:cond delay="0"/>
                                          </p:stCondLst>
                                        </p:cTn>
                                        <p:tgtEl>
                                          <p:spTgt spid="50179">
                                            <p:txEl>
                                              <p:pRg st="15" end="15"/>
                                            </p:txEl>
                                          </p:spTgt>
                                        </p:tgtEl>
                                        <p:attrNameLst>
                                          <p:attrName>style.visibility</p:attrName>
                                        </p:attrNameLst>
                                      </p:cBhvr>
                                      <p:to>
                                        <p:strVal val="visible"/>
                                      </p:to>
                                    </p:set>
                                    <p:animEffect transition="in" filter="blinds(horizontal)">
                                      <p:cBhvr>
                                        <p:cTn id="82" dur="500"/>
                                        <p:tgtEl>
                                          <p:spTgt spid="50179">
                                            <p:txEl>
                                              <p:pRg st="15" end="15"/>
                                            </p:txEl>
                                          </p:spTgt>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3" presetClass="entr" presetSubtype="10" fill="hold" nodeType="clickEffect">
                                  <p:stCondLst>
                                    <p:cond delay="0"/>
                                  </p:stCondLst>
                                  <p:childTnLst>
                                    <p:set>
                                      <p:cBhvr>
                                        <p:cTn id="86" dur="1" fill="hold">
                                          <p:stCondLst>
                                            <p:cond delay="0"/>
                                          </p:stCondLst>
                                        </p:cTn>
                                        <p:tgtEl>
                                          <p:spTgt spid="50179">
                                            <p:txEl>
                                              <p:pRg st="16" end="16"/>
                                            </p:txEl>
                                          </p:spTgt>
                                        </p:tgtEl>
                                        <p:attrNameLst>
                                          <p:attrName>style.visibility</p:attrName>
                                        </p:attrNameLst>
                                      </p:cBhvr>
                                      <p:to>
                                        <p:strVal val="visible"/>
                                      </p:to>
                                    </p:set>
                                    <p:animEffect transition="in" filter="blinds(horizontal)">
                                      <p:cBhvr>
                                        <p:cTn id="87" dur="500"/>
                                        <p:tgtEl>
                                          <p:spTgt spid="50179">
                                            <p:txEl>
                                              <p:pRg st="16" end="16"/>
                                            </p:txEl>
                                          </p:spTgt>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3" presetClass="entr" presetSubtype="10" fill="hold" nodeType="clickEffect">
                                  <p:stCondLst>
                                    <p:cond delay="0"/>
                                  </p:stCondLst>
                                  <p:childTnLst>
                                    <p:set>
                                      <p:cBhvr>
                                        <p:cTn id="91" dur="1" fill="hold">
                                          <p:stCondLst>
                                            <p:cond delay="0"/>
                                          </p:stCondLst>
                                        </p:cTn>
                                        <p:tgtEl>
                                          <p:spTgt spid="50179">
                                            <p:txEl>
                                              <p:pRg st="17" end="17"/>
                                            </p:txEl>
                                          </p:spTgt>
                                        </p:tgtEl>
                                        <p:attrNameLst>
                                          <p:attrName>style.visibility</p:attrName>
                                        </p:attrNameLst>
                                      </p:cBhvr>
                                      <p:to>
                                        <p:strVal val="visible"/>
                                      </p:to>
                                    </p:set>
                                    <p:animEffect transition="in" filter="blinds(horizontal)">
                                      <p:cBhvr>
                                        <p:cTn id="92" dur="500"/>
                                        <p:tgtEl>
                                          <p:spTgt spid="50179">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idx="4294967295"/>
          </p:nvPr>
        </p:nvSpPr>
        <p:spPr>
          <a:xfrm>
            <a:off x="830263" y="25400"/>
            <a:ext cx="7772400" cy="838200"/>
          </a:xfrm>
        </p:spPr>
        <p:txBody>
          <a:bodyPr/>
          <a:lstStyle/>
          <a:p>
            <a:pPr eaLnBrk="1" hangingPunct="1"/>
            <a:r>
              <a:rPr lang="de-DE" altLang="de-DE" sz="4000" smtClean="0"/>
              <a:t>Lösung</a:t>
            </a:r>
          </a:p>
        </p:txBody>
      </p:sp>
      <p:sp>
        <p:nvSpPr>
          <p:cNvPr id="50179" name="Rectangle 3"/>
          <p:cNvSpPr>
            <a:spLocks noGrp="1" noChangeArrowheads="1"/>
          </p:cNvSpPr>
          <p:nvPr>
            <p:ph type="body" idx="4294967295"/>
          </p:nvPr>
        </p:nvSpPr>
        <p:spPr>
          <a:xfrm>
            <a:off x="323850" y="1125538"/>
            <a:ext cx="8785225" cy="3743325"/>
          </a:xfrm>
        </p:spPr>
        <p:txBody>
          <a:bodyPr/>
          <a:lstStyle/>
          <a:p>
            <a:pPr marL="0" indent="0">
              <a:buFontTx/>
              <a:buNone/>
            </a:pPr>
            <a:r>
              <a:rPr lang="de-DE" altLang="de-DE" sz="1600" dirty="0" smtClean="0"/>
              <a:t>		b) 	</a:t>
            </a:r>
            <a:r>
              <a:rPr lang="de-DE" altLang="de-DE" sz="1600" b="1" dirty="0" smtClean="0"/>
              <a:t>Beeinträchtigung</a:t>
            </a:r>
            <a:r>
              <a:rPr lang="de-DE" altLang="de-DE" sz="1600" dirty="0" smtClean="0"/>
              <a:t> </a:t>
            </a:r>
          </a:p>
          <a:p>
            <a:pPr marL="0" indent="0">
              <a:buFontTx/>
              <a:buNone/>
            </a:pPr>
            <a:r>
              <a:rPr lang="de-DE" altLang="de-DE" sz="1600" dirty="0" smtClean="0"/>
              <a:t>			unmittelbare oder mittelbare Diskriminierung oder Beschränkung</a:t>
            </a:r>
          </a:p>
          <a:p>
            <a:pPr marL="0" indent="0">
              <a:buFontTx/>
              <a:buNone/>
            </a:pPr>
            <a:r>
              <a:rPr lang="de-DE" altLang="de-DE" sz="1600" dirty="0" smtClean="0"/>
              <a:t>			hier kein </a:t>
            </a:r>
            <a:r>
              <a:rPr lang="de-DE" altLang="de-DE" sz="1600" dirty="0" err="1" smtClean="0"/>
              <a:t>unm</a:t>
            </a:r>
            <a:r>
              <a:rPr lang="de-DE" altLang="de-DE" sz="1600" dirty="0" smtClean="0"/>
              <a:t>. Nationalitätsbezug, wohl aber mittelbar wegen Sprache</a:t>
            </a:r>
          </a:p>
          <a:p>
            <a:pPr marL="0" indent="0">
              <a:buFontTx/>
              <a:buNone/>
            </a:pPr>
            <a:r>
              <a:rPr lang="de-DE" altLang="de-DE" sz="1600" dirty="0" smtClean="0"/>
              <a:t>			jedenfalls: Marktzugang/“ob“ Dienstleistung erbracht werden darf 				Handeln eines MS – deutsches formelles Gesetz</a:t>
            </a:r>
          </a:p>
          <a:p>
            <a:pPr marL="0" indent="0">
              <a:buFontTx/>
              <a:buNone/>
            </a:pPr>
            <a:r>
              <a:rPr lang="de-DE" altLang="de-DE" sz="1600" dirty="0" smtClean="0"/>
              <a:t>		c) 	</a:t>
            </a:r>
            <a:r>
              <a:rPr lang="de-DE" altLang="de-DE" sz="1600" b="1" dirty="0" smtClean="0"/>
              <a:t>Rechtfertigung</a:t>
            </a:r>
            <a:endParaRPr lang="de-DE" altLang="de-DE" sz="1600" dirty="0" smtClean="0"/>
          </a:p>
          <a:p>
            <a:pPr marL="0" indent="0">
              <a:buFontTx/>
              <a:buNone/>
            </a:pPr>
            <a:r>
              <a:rPr lang="de-DE" altLang="de-DE" sz="1600" dirty="0" smtClean="0"/>
              <a:t>			</a:t>
            </a:r>
            <a:r>
              <a:rPr lang="de-DE" altLang="de-DE" sz="1600" dirty="0" err="1" smtClean="0"/>
              <a:t>aa</a:t>
            </a:r>
            <a:r>
              <a:rPr lang="de-DE" altLang="de-DE" sz="1600" dirty="0" smtClean="0"/>
              <a:t>) 	geschriebene Schranken </a:t>
            </a:r>
          </a:p>
          <a:p>
            <a:pPr marL="0" indent="0">
              <a:buFontTx/>
              <a:buNone/>
            </a:pPr>
            <a:r>
              <a:rPr lang="de-DE" altLang="de-DE" sz="1600" dirty="0" smtClean="0"/>
              <a:t>				Art. 62 </a:t>
            </a:r>
            <a:r>
              <a:rPr lang="de-DE" altLang="de-DE" sz="1600" dirty="0" err="1" smtClean="0"/>
              <a:t>i.V.m</a:t>
            </a:r>
            <a:r>
              <a:rPr lang="de-DE" altLang="de-DE" sz="1600" dirty="0" smtClean="0"/>
              <a:t>. Art. 52 I AEUV (-), nur bei </a:t>
            </a:r>
            <a:r>
              <a:rPr lang="de-DE" altLang="de-DE" sz="1600" dirty="0" err="1" smtClean="0"/>
              <a:t>unm</a:t>
            </a:r>
            <a:r>
              <a:rPr lang="de-DE" altLang="de-DE" sz="1600" dirty="0" smtClean="0"/>
              <a:t>. D.</a:t>
            </a:r>
          </a:p>
          <a:p>
            <a:pPr marL="0" indent="0">
              <a:buFontTx/>
              <a:buNone/>
            </a:pPr>
            <a:r>
              <a:rPr lang="de-DE" altLang="de-DE" sz="1600" dirty="0" smtClean="0"/>
              <a:t>				ggf. bei indirekten (vgl. </a:t>
            </a:r>
            <a:r>
              <a:rPr lang="de-DE" altLang="de-DE" sz="1600" dirty="0" err="1" smtClean="0"/>
              <a:t>Streistand</a:t>
            </a:r>
            <a:r>
              <a:rPr lang="de-DE" altLang="de-DE" sz="1600" dirty="0" smtClean="0"/>
              <a:t>)	</a:t>
            </a:r>
          </a:p>
          <a:p>
            <a:pPr marL="0" indent="0">
              <a:buFontTx/>
              <a:buNone/>
            </a:pPr>
            <a:r>
              <a:rPr lang="de-DE" altLang="de-DE" sz="1600" dirty="0" smtClean="0"/>
              <a:t>			</a:t>
            </a:r>
            <a:r>
              <a:rPr lang="de-DE" altLang="de-DE" sz="1600" dirty="0" err="1" smtClean="0"/>
              <a:t>bb</a:t>
            </a:r>
            <a:r>
              <a:rPr lang="de-DE" altLang="de-DE" sz="1600" dirty="0" smtClean="0"/>
              <a:t>) 	immanente Schranken </a:t>
            </a:r>
          </a:p>
          <a:p>
            <a:pPr marL="0" indent="0">
              <a:buFontTx/>
              <a:buNone/>
            </a:pPr>
            <a:r>
              <a:rPr lang="de-DE" altLang="de-DE" sz="1600" dirty="0" smtClean="0"/>
              <a:t>				zwingende öffentliche Interessen</a:t>
            </a:r>
          </a:p>
          <a:p>
            <a:pPr marL="0" indent="0">
              <a:buFontTx/>
              <a:buNone/>
            </a:pPr>
            <a:r>
              <a:rPr lang="de-DE" altLang="de-DE" sz="1600" dirty="0" smtClean="0"/>
              <a:t>				Patientenschutz: Diagnose, Behandlung und Nachsorge –</a:t>
            </a:r>
          </a:p>
          <a:p>
            <a:pPr marL="0" indent="0">
              <a:buFontTx/>
              <a:buNone/>
            </a:pPr>
            <a:r>
              <a:rPr lang="de-DE" altLang="de-DE" sz="1600" dirty="0" smtClean="0"/>
              <a:t>			cc) 	Schranken-Schranken – Verhältnismäßigkeit</a:t>
            </a:r>
          </a:p>
          <a:p>
            <a:pPr marL="0" indent="0">
              <a:buFontTx/>
              <a:buNone/>
            </a:pPr>
            <a:r>
              <a:rPr lang="de-DE" altLang="de-DE" sz="1600" dirty="0" smtClean="0"/>
              <a:t>				(a) Geeignetheit (+), </a:t>
            </a:r>
          </a:p>
          <a:p>
            <a:pPr marL="0" indent="0">
              <a:buFontTx/>
              <a:buNone/>
            </a:pPr>
            <a:r>
              <a:rPr lang="de-DE" altLang="de-DE" sz="1600" dirty="0" smtClean="0"/>
              <a:t>				V. von Sprachkenntnissen bewirkt/fördert obige Ziele</a:t>
            </a:r>
          </a:p>
          <a:p>
            <a:pPr marL="0" indent="0">
              <a:buFontTx/>
              <a:buNone/>
            </a:pPr>
            <a:r>
              <a:rPr lang="de-DE" altLang="de-DE" sz="1600" dirty="0" smtClean="0"/>
              <a:t>				(b) Erforderlichkeit</a:t>
            </a:r>
          </a:p>
          <a:p>
            <a:pPr marL="0" indent="0">
              <a:buFontTx/>
              <a:buNone/>
            </a:pPr>
            <a:r>
              <a:rPr lang="de-DE" altLang="de-DE" sz="1600" dirty="0" smtClean="0"/>
              <a:t>				Nichts gleich geeignetes (Dolmetscher ggf. zu langsam)</a:t>
            </a:r>
          </a:p>
          <a:p>
            <a:pPr marL="0" indent="0">
              <a:buFontTx/>
              <a:buNone/>
            </a:pPr>
            <a:r>
              <a:rPr lang="de-DE" altLang="de-DE" sz="1600" dirty="0" smtClean="0"/>
              <a:t>				(c) Angemessenheit</a:t>
            </a:r>
          </a:p>
          <a:p>
            <a:pPr marL="0" indent="0">
              <a:buFontTx/>
              <a:buNone/>
            </a:pPr>
            <a:r>
              <a:rPr lang="de-DE" altLang="de-DE" sz="1600" dirty="0" smtClean="0"/>
              <a:t>				     Kosten-Nutzen-Relation in Ordnung</a:t>
            </a:r>
          </a:p>
          <a:p>
            <a:pPr marL="0" indent="0" eaLnBrk="1" hangingPunct="1">
              <a:lnSpc>
                <a:spcPct val="150000"/>
              </a:lnSpc>
              <a:buFontTx/>
              <a:buNone/>
            </a:pPr>
            <a:endParaRPr lang="de-DE" altLang="de-DE" sz="2800" dirty="0" smtClean="0"/>
          </a:p>
        </p:txBody>
      </p:sp>
      <p:pic>
        <p:nvPicPr>
          <p:cNvPr id="149508" name="Bild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92950" y="-315913"/>
            <a:ext cx="2328863" cy="152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Effect transition="in" filter="blinds(horizontal)">
                                      <p:cBhvr>
                                        <p:cTn id="7" dur="500"/>
                                        <p:tgtEl>
                                          <p:spTgt spid="501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50179">
                                            <p:txEl>
                                              <p:pRg st="1" end="1"/>
                                            </p:txEl>
                                          </p:spTgt>
                                        </p:tgtEl>
                                        <p:attrNameLst>
                                          <p:attrName>style.visibility</p:attrName>
                                        </p:attrNameLst>
                                      </p:cBhvr>
                                      <p:to>
                                        <p:strVal val="visible"/>
                                      </p:to>
                                    </p:set>
                                    <p:animEffect transition="in" filter="blinds(horizontal)">
                                      <p:cBhvr>
                                        <p:cTn id="12" dur="500"/>
                                        <p:tgtEl>
                                          <p:spTgt spid="501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50179">
                                            <p:txEl>
                                              <p:pRg st="2" end="2"/>
                                            </p:txEl>
                                          </p:spTgt>
                                        </p:tgtEl>
                                        <p:attrNameLst>
                                          <p:attrName>style.visibility</p:attrName>
                                        </p:attrNameLst>
                                      </p:cBhvr>
                                      <p:to>
                                        <p:strVal val="visible"/>
                                      </p:to>
                                    </p:set>
                                    <p:animEffect transition="in" filter="blinds(horizontal)">
                                      <p:cBhvr>
                                        <p:cTn id="17" dur="500"/>
                                        <p:tgtEl>
                                          <p:spTgt spid="5017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50179">
                                            <p:txEl>
                                              <p:pRg st="3" end="3"/>
                                            </p:txEl>
                                          </p:spTgt>
                                        </p:tgtEl>
                                        <p:attrNameLst>
                                          <p:attrName>style.visibility</p:attrName>
                                        </p:attrNameLst>
                                      </p:cBhvr>
                                      <p:to>
                                        <p:strVal val="visible"/>
                                      </p:to>
                                    </p:set>
                                    <p:animEffect transition="in" filter="blinds(horizontal)">
                                      <p:cBhvr>
                                        <p:cTn id="22" dur="500"/>
                                        <p:tgtEl>
                                          <p:spTgt spid="5017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50179">
                                            <p:txEl>
                                              <p:pRg st="4" end="4"/>
                                            </p:txEl>
                                          </p:spTgt>
                                        </p:tgtEl>
                                        <p:attrNameLst>
                                          <p:attrName>style.visibility</p:attrName>
                                        </p:attrNameLst>
                                      </p:cBhvr>
                                      <p:to>
                                        <p:strVal val="visible"/>
                                      </p:to>
                                    </p:set>
                                    <p:animEffect transition="in" filter="blinds(horizontal)">
                                      <p:cBhvr>
                                        <p:cTn id="27" dur="500"/>
                                        <p:tgtEl>
                                          <p:spTgt spid="5017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p:cTn id="31" dur="1" fill="hold">
                                          <p:stCondLst>
                                            <p:cond delay="0"/>
                                          </p:stCondLst>
                                        </p:cTn>
                                        <p:tgtEl>
                                          <p:spTgt spid="50179">
                                            <p:txEl>
                                              <p:pRg st="5" end="5"/>
                                            </p:txEl>
                                          </p:spTgt>
                                        </p:tgtEl>
                                        <p:attrNameLst>
                                          <p:attrName>style.visibility</p:attrName>
                                        </p:attrNameLst>
                                      </p:cBhvr>
                                      <p:to>
                                        <p:strVal val="visible"/>
                                      </p:to>
                                    </p:set>
                                    <p:animEffect transition="in" filter="blinds(horizontal)">
                                      <p:cBhvr>
                                        <p:cTn id="32" dur="500"/>
                                        <p:tgtEl>
                                          <p:spTgt spid="50179">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nodeType="clickEffect">
                                  <p:stCondLst>
                                    <p:cond delay="0"/>
                                  </p:stCondLst>
                                  <p:childTnLst>
                                    <p:set>
                                      <p:cBhvr>
                                        <p:cTn id="36" dur="1" fill="hold">
                                          <p:stCondLst>
                                            <p:cond delay="0"/>
                                          </p:stCondLst>
                                        </p:cTn>
                                        <p:tgtEl>
                                          <p:spTgt spid="50179">
                                            <p:txEl>
                                              <p:pRg st="6" end="6"/>
                                            </p:txEl>
                                          </p:spTgt>
                                        </p:tgtEl>
                                        <p:attrNameLst>
                                          <p:attrName>style.visibility</p:attrName>
                                        </p:attrNameLst>
                                      </p:cBhvr>
                                      <p:to>
                                        <p:strVal val="visible"/>
                                      </p:to>
                                    </p:set>
                                    <p:animEffect transition="in" filter="blinds(horizontal)">
                                      <p:cBhvr>
                                        <p:cTn id="37" dur="500"/>
                                        <p:tgtEl>
                                          <p:spTgt spid="50179">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nodeType="clickEffect">
                                  <p:stCondLst>
                                    <p:cond delay="0"/>
                                  </p:stCondLst>
                                  <p:childTnLst>
                                    <p:set>
                                      <p:cBhvr>
                                        <p:cTn id="41" dur="1" fill="hold">
                                          <p:stCondLst>
                                            <p:cond delay="0"/>
                                          </p:stCondLst>
                                        </p:cTn>
                                        <p:tgtEl>
                                          <p:spTgt spid="50179">
                                            <p:txEl>
                                              <p:pRg st="7" end="7"/>
                                            </p:txEl>
                                          </p:spTgt>
                                        </p:tgtEl>
                                        <p:attrNameLst>
                                          <p:attrName>style.visibility</p:attrName>
                                        </p:attrNameLst>
                                      </p:cBhvr>
                                      <p:to>
                                        <p:strVal val="visible"/>
                                      </p:to>
                                    </p:set>
                                    <p:animEffect transition="in" filter="blinds(horizontal)">
                                      <p:cBhvr>
                                        <p:cTn id="42" dur="500"/>
                                        <p:tgtEl>
                                          <p:spTgt spid="50179">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ntr" presetSubtype="10" fill="hold" nodeType="clickEffect">
                                  <p:stCondLst>
                                    <p:cond delay="0"/>
                                  </p:stCondLst>
                                  <p:childTnLst>
                                    <p:set>
                                      <p:cBhvr>
                                        <p:cTn id="46" dur="1" fill="hold">
                                          <p:stCondLst>
                                            <p:cond delay="0"/>
                                          </p:stCondLst>
                                        </p:cTn>
                                        <p:tgtEl>
                                          <p:spTgt spid="50179">
                                            <p:txEl>
                                              <p:pRg st="8" end="8"/>
                                            </p:txEl>
                                          </p:spTgt>
                                        </p:tgtEl>
                                        <p:attrNameLst>
                                          <p:attrName>style.visibility</p:attrName>
                                        </p:attrNameLst>
                                      </p:cBhvr>
                                      <p:to>
                                        <p:strVal val="visible"/>
                                      </p:to>
                                    </p:set>
                                    <p:animEffect transition="in" filter="blinds(horizontal)">
                                      <p:cBhvr>
                                        <p:cTn id="47" dur="500"/>
                                        <p:tgtEl>
                                          <p:spTgt spid="50179">
                                            <p:txEl>
                                              <p:pRg st="8" end="8"/>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3" presetClass="entr" presetSubtype="10" fill="hold" nodeType="clickEffect">
                                  <p:stCondLst>
                                    <p:cond delay="0"/>
                                  </p:stCondLst>
                                  <p:childTnLst>
                                    <p:set>
                                      <p:cBhvr>
                                        <p:cTn id="51" dur="1" fill="hold">
                                          <p:stCondLst>
                                            <p:cond delay="0"/>
                                          </p:stCondLst>
                                        </p:cTn>
                                        <p:tgtEl>
                                          <p:spTgt spid="50179">
                                            <p:txEl>
                                              <p:pRg st="9" end="9"/>
                                            </p:txEl>
                                          </p:spTgt>
                                        </p:tgtEl>
                                        <p:attrNameLst>
                                          <p:attrName>style.visibility</p:attrName>
                                        </p:attrNameLst>
                                      </p:cBhvr>
                                      <p:to>
                                        <p:strVal val="visible"/>
                                      </p:to>
                                    </p:set>
                                    <p:animEffect transition="in" filter="blinds(horizontal)">
                                      <p:cBhvr>
                                        <p:cTn id="52" dur="500"/>
                                        <p:tgtEl>
                                          <p:spTgt spid="50179">
                                            <p:txEl>
                                              <p:pRg st="9" end="9"/>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3" presetClass="entr" presetSubtype="10" fill="hold" nodeType="clickEffect">
                                  <p:stCondLst>
                                    <p:cond delay="0"/>
                                  </p:stCondLst>
                                  <p:childTnLst>
                                    <p:set>
                                      <p:cBhvr>
                                        <p:cTn id="56" dur="1" fill="hold">
                                          <p:stCondLst>
                                            <p:cond delay="0"/>
                                          </p:stCondLst>
                                        </p:cTn>
                                        <p:tgtEl>
                                          <p:spTgt spid="50179">
                                            <p:txEl>
                                              <p:pRg st="10" end="10"/>
                                            </p:txEl>
                                          </p:spTgt>
                                        </p:tgtEl>
                                        <p:attrNameLst>
                                          <p:attrName>style.visibility</p:attrName>
                                        </p:attrNameLst>
                                      </p:cBhvr>
                                      <p:to>
                                        <p:strVal val="visible"/>
                                      </p:to>
                                    </p:set>
                                    <p:animEffect transition="in" filter="blinds(horizontal)">
                                      <p:cBhvr>
                                        <p:cTn id="57" dur="500"/>
                                        <p:tgtEl>
                                          <p:spTgt spid="50179">
                                            <p:txEl>
                                              <p:pRg st="10" end="10"/>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3" presetClass="entr" presetSubtype="10" fill="hold" nodeType="clickEffect">
                                  <p:stCondLst>
                                    <p:cond delay="0"/>
                                  </p:stCondLst>
                                  <p:childTnLst>
                                    <p:set>
                                      <p:cBhvr>
                                        <p:cTn id="61" dur="1" fill="hold">
                                          <p:stCondLst>
                                            <p:cond delay="0"/>
                                          </p:stCondLst>
                                        </p:cTn>
                                        <p:tgtEl>
                                          <p:spTgt spid="50179">
                                            <p:txEl>
                                              <p:pRg st="11" end="11"/>
                                            </p:txEl>
                                          </p:spTgt>
                                        </p:tgtEl>
                                        <p:attrNameLst>
                                          <p:attrName>style.visibility</p:attrName>
                                        </p:attrNameLst>
                                      </p:cBhvr>
                                      <p:to>
                                        <p:strVal val="visible"/>
                                      </p:to>
                                    </p:set>
                                    <p:animEffect transition="in" filter="blinds(horizontal)">
                                      <p:cBhvr>
                                        <p:cTn id="62" dur="500"/>
                                        <p:tgtEl>
                                          <p:spTgt spid="50179">
                                            <p:txEl>
                                              <p:pRg st="11" end="11"/>
                                            </p:txEl>
                                          </p:spTgt>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3" presetClass="entr" presetSubtype="10" fill="hold" nodeType="clickEffect">
                                  <p:stCondLst>
                                    <p:cond delay="0"/>
                                  </p:stCondLst>
                                  <p:childTnLst>
                                    <p:set>
                                      <p:cBhvr>
                                        <p:cTn id="66" dur="1" fill="hold">
                                          <p:stCondLst>
                                            <p:cond delay="0"/>
                                          </p:stCondLst>
                                        </p:cTn>
                                        <p:tgtEl>
                                          <p:spTgt spid="50179">
                                            <p:txEl>
                                              <p:pRg st="12" end="12"/>
                                            </p:txEl>
                                          </p:spTgt>
                                        </p:tgtEl>
                                        <p:attrNameLst>
                                          <p:attrName>style.visibility</p:attrName>
                                        </p:attrNameLst>
                                      </p:cBhvr>
                                      <p:to>
                                        <p:strVal val="visible"/>
                                      </p:to>
                                    </p:set>
                                    <p:animEffect transition="in" filter="blinds(horizontal)">
                                      <p:cBhvr>
                                        <p:cTn id="67" dur="500"/>
                                        <p:tgtEl>
                                          <p:spTgt spid="50179">
                                            <p:txEl>
                                              <p:pRg st="12" end="12"/>
                                            </p:txEl>
                                          </p:spTgt>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3" presetClass="entr" presetSubtype="10" fill="hold" nodeType="clickEffect">
                                  <p:stCondLst>
                                    <p:cond delay="0"/>
                                  </p:stCondLst>
                                  <p:childTnLst>
                                    <p:set>
                                      <p:cBhvr>
                                        <p:cTn id="71" dur="1" fill="hold">
                                          <p:stCondLst>
                                            <p:cond delay="0"/>
                                          </p:stCondLst>
                                        </p:cTn>
                                        <p:tgtEl>
                                          <p:spTgt spid="50179">
                                            <p:txEl>
                                              <p:pRg st="13" end="13"/>
                                            </p:txEl>
                                          </p:spTgt>
                                        </p:tgtEl>
                                        <p:attrNameLst>
                                          <p:attrName>style.visibility</p:attrName>
                                        </p:attrNameLst>
                                      </p:cBhvr>
                                      <p:to>
                                        <p:strVal val="visible"/>
                                      </p:to>
                                    </p:set>
                                    <p:animEffect transition="in" filter="blinds(horizontal)">
                                      <p:cBhvr>
                                        <p:cTn id="72" dur="500"/>
                                        <p:tgtEl>
                                          <p:spTgt spid="50179">
                                            <p:txEl>
                                              <p:pRg st="13" end="13"/>
                                            </p:txEl>
                                          </p:spTgt>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3" presetClass="entr" presetSubtype="10" fill="hold" nodeType="clickEffect">
                                  <p:stCondLst>
                                    <p:cond delay="0"/>
                                  </p:stCondLst>
                                  <p:childTnLst>
                                    <p:set>
                                      <p:cBhvr>
                                        <p:cTn id="76" dur="1" fill="hold">
                                          <p:stCondLst>
                                            <p:cond delay="0"/>
                                          </p:stCondLst>
                                        </p:cTn>
                                        <p:tgtEl>
                                          <p:spTgt spid="50179">
                                            <p:txEl>
                                              <p:pRg st="14" end="14"/>
                                            </p:txEl>
                                          </p:spTgt>
                                        </p:tgtEl>
                                        <p:attrNameLst>
                                          <p:attrName>style.visibility</p:attrName>
                                        </p:attrNameLst>
                                      </p:cBhvr>
                                      <p:to>
                                        <p:strVal val="visible"/>
                                      </p:to>
                                    </p:set>
                                    <p:animEffect transition="in" filter="blinds(horizontal)">
                                      <p:cBhvr>
                                        <p:cTn id="77" dur="500"/>
                                        <p:tgtEl>
                                          <p:spTgt spid="50179">
                                            <p:txEl>
                                              <p:pRg st="14" end="14"/>
                                            </p:txEl>
                                          </p:spTgt>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3" presetClass="entr" presetSubtype="10" fill="hold" nodeType="clickEffect">
                                  <p:stCondLst>
                                    <p:cond delay="0"/>
                                  </p:stCondLst>
                                  <p:childTnLst>
                                    <p:set>
                                      <p:cBhvr>
                                        <p:cTn id="81" dur="1" fill="hold">
                                          <p:stCondLst>
                                            <p:cond delay="0"/>
                                          </p:stCondLst>
                                        </p:cTn>
                                        <p:tgtEl>
                                          <p:spTgt spid="50179">
                                            <p:txEl>
                                              <p:pRg st="15" end="15"/>
                                            </p:txEl>
                                          </p:spTgt>
                                        </p:tgtEl>
                                        <p:attrNameLst>
                                          <p:attrName>style.visibility</p:attrName>
                                        </p:attrNameLst>
                                      </p:cBhvr>
                                      <p:to>
                                        <p:strVal val="visible"/>
                                      </p:to>
                                    </p:set>
                                    <p:animEffect transition="in" filter="blinds(horizontal)">
                                      <p:cBhvr>
                                        <p:cTn id="82" dur="500"/>
                                        <p:tgtEl>
                                          <p:spTgt spid="50179">
                                            <p:txEl>
                                              <p:pRg st="15" end="15"/>
                                            </p:txEl>
                                          </p:spTgt>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3" presetClass="entr" presetSubtype="10" fill="hold" nodeType="clickEffect">
                                  <p:stCondLst>
                                    <p:cond delay="0"/>
                                  </p:stCondLst>
                                  <p:childTnLst>
                                    <p:set>
                                      <p:cBhvr>
                                        <p:cTn id="86" dur="1" fill="hold">
                                          <p:stCondLst>
                                            <p:cond delay="0"/>
                                          </p:stCondLst>
                                        </p:cTn>
                                        <p:tgtEl>
                                          <p:spTgt spid="50179">
                                            <p:txEl>
                                              <p:pRg st="16" end="16"/>
                                            </p:txEl>
                                          </p:spTgt>
                                        </p:tgtEl>
                                        <p:attrNameLst>
                                          <p:attrName>style.visibility</p:attrName>
                                        </p:attrNameLst>
                                      </p:cBhvr>
                                      <p:to>
                                        <p:strVal val="visible"/>
                                      </p:to>
                                    </p:set>
                                    <p:animEffect transition="in" filter="blinds(horizontal)">
                                      <p:cBhvr>
                                        <p:cTn id="87" dur="500"/>
                                        <p:tgtEl>
                                          <p:spTgt spid="50179">
                                            <p:txEl>
                                              <p:pRg st="16" end="16"/>
                                            </p:txEl>
                                          </p:spTgt>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3" presetClass="entr" presetSubtype="10" fill="hold" nodeType="clickEffect">
                                  <p:stCondLst>
                                    <p:cond delay="0"/>
                                  </p:stCondLst>
                                  <p:childTnLst>
                                    <p:set>
                                      <p:cBhvr>
                                        <p:cTn id="91" dur="1" fill="hold">
                                          <p:stCondLst>
                                            <p:cond delay="0"/>
                                          </p:stCondLst>
                                        </p:cTn>
                                        <p:tgtEl>
                                          <p:spTgt spid="50179">
                                            <p:txEl>
                                              <p:pRg st="17" end="17"/>
                                            </p:txEl>
                                          </p:spTgt>
                                        </p:tgtEl>
                                        <p:attrNameLst>
                                          <p:attrName>style.visibility</p:attrName>
                                        </p:attrNameLst>
                                      </p:cBhvr>
                                      <p:to>
                                        <p:strVal val="visible"/>
                                      </p:to>
                                    </p:set>
                                    <p:animEffect transition="in" filter="blinds(horizontal)">
                                      <p:cBhvr>
                                        <p:cTn id="92" dur="500"/>
                                        <p:tgtEl>
                                          <p:spTgt spid="50179">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idx="4294967295"/>
          </p:nvPr>
        </p:nvSpPr>
        <p:spPr>
          <a:xfrm>
            <a:off x="830263" y="25400"/>
            <a:ext cx="7772400" cy="838200"/>
          </a:xfrm>
        </p:spPr>
        <p:txBody>
          <a:bodyPr/>
          <a:lstStyle/>
          <a:p>
            <a:pPr eaLnBrk="1" hangingPunct="1"/>
            <a:r>
              <a:rPr lang="de-DE" altLang="de-DE" sz="4000" smtClean="0"/>
              <a:t>Lösung</a:t>
            </a:r>
          </a:p>
        </p:txBody>
      </p:sp>
      <p:sp>
        <p:nvSpPr>
          <p:cNvPr id="50179" name="Rectangle 3"/>
          <p:cNvSpPr>
            <a:spLocks noGrp="1" noChangeArrowheads="1"/>
          </p:cNvSpPr>
          <p:nvPr>
            <p:ph type="body" idx="4294967295"/>
          </p:nvPr>
        </p:nvSpPr>
        <p:spPr>
          <a:xfrm>
            <a:off x="323850" y="1125538"/>
            <a:ext cx="8785225" cy="3743325"/>
          </a:xfrm>
        </p:spPr>
        <p:txBody>
          <a:bodyPr/>
          <a:lstStyle/>
          <a:p>
            <a:pPr marL="0" indent="0">
              <a:buFontTx/>
              <a:buNone/>
            </a:pPr>
            <a:r>
              <a:rPr lang="de-DE" altLang="de-DE" sz="1600" smtClean="0"/>
              <a:t>2. Abwandlung: [10 P.]</a:t>
            </a:r>
          </a:p>
          <a:p>
            <a:pPr marL="0" indent="0">
              <a:buFontTx/>
              <a:buNone/>
            </a:pPr>
            <a:r>
              <a:rPr lang="de-DE" altLang="de-DE" sz="1600" smtClean="0"/>
              <a:t>Nach Art. 53 I der EU-Berufsanerkennungsrichtlinie (BARL) müssen Berufsangehörige, deren Berufsqualifikation anerkannt wird, über die Sprachkenntnisse verfügen, die für die Ausübung ihrer Berufstätigkeit im Aufnahmemitgliedstaat erforderlich sind.</a:t>
            </a:r>
          </a:p>
          <a:p>
            <a:pPr marL="0" indent="0">
              <a:buFontTx/>
              <a:buNone/>
            </a:pPr>
            <a:r>
              <a:rPr lang="de-DE" altLang="de-DE" sz="1600" smtClean="0"/>
              <a:t>a)	Müsste A auch nach dieser Bestimmung über hinreichende Deutschkenntnisse verfügen? 	Subsumieren Sie unter die Voraussetzungen der Norm. [6 P.]</a:t>
            </a:r>
          </a:p>
          <a:p>
            <a:pPr marL="0" indent="0">
              <a:buFontTx/>
              <a:buNone/>
            </a:pPr>
            <a:r>
              <a:rPr lang="de-DE" altLang="de-DE" sz="1600" smtClean="0"/>
              <a:t>	Berufsqualifikation = Qualifikationen, die durch einen Ausbildungsnachweis, einen 	Befähigungsnachweis und/oder Berufserfahrung nachgewiesen werden bzgl. Zugang zu 	einem reglementierten Beruf (+) da Approbation bzw. Surrogat nötig </a:t>
            </a:r>
          </a:p>
          <a:p>
            <a:pPr marL="0" indent="0">
              <a:buFontTx/>
              <a:buNone/>
            </a:pPr>
            <a:r>
              <a:rPr lang="de-DE" altLang="de-DE" sz="1600" smtClean="0"/>
              <a:t>	Sprachkenntnisse (+) ja Deutsch</a:t>
            </a:r>
          </a:p>
          <a:p>
            <a:pPr marL="0" indent="0">
              <a:buFontTx/>
              <a:buNone/>
            </a:pPr>
            <a:r>
              <a:rPr lang="de-DE" altLang="de-DE" sz="1600" smtClean="0"/>
              <a:t>	Erforderlichkeit (?); Frage der Bedeutung; z.B. Augenlicht sehr wichtig (Argumentation)</a:t>
            </a:r>
          </a:p>
          <a:p>
            <a:pPr marL="0" indent="0">
              <a:buFontTx/>
              <a:buNone/>
            </a:pPr>
            <a:r>
              <a:rPr lang="de-DE" altLang="de-DE" sz="1600" smtClean="0"/>
              <a:t>b)	Darf man im Lichte des Art. 53 I BARL die Dienstleistungsfreiheit noch anwenden? [4 P.]</a:t>
            </a:r>
          </a:p>
          <a:p>
            <a:pPr marL="0" indent="0">
              <a:buFontTx/>
              <a:buNone/>
            </a:pPr>
            <a:r>
              <a:rPr lang="de-DE" altLang="de-DE" sz="1600" smtClean="0"/>
              <a:t>	regelt Sekundärrecht Materie abschließend, ist Rückgriff auf Primärrecht gesperrt</a:t>
            </a:r>
          </a:p>
          <a:p>
            <a:pPr marL="0" indent="0">
              <a:buFontTx/>
              <a:buNone/>
            </a:pPr>
            <a:r>
              <a:rPr lang="de-DE" altLang="de-DE" sz="1600" smtClean="0"/>
              <a:t>	Frage der Argumentation; vieles spricht dafür, DLF in Auslegung der unbestimmten 	Rechtsbegriffe der Norm einfließen zu lassen (a.A. i.O. solange argumentiert wird)</a:t>
            </a:r>
          </a:p>
          <a:p>
            <a:pPr marL="0" indent="0">
              <a:buFontTx/>
              <a:buNone/>
            </a:pPr>
            <a:r>
              <a:rPr lang="de-DE" altLang="de-DE" sz="1600" smtClean="0"/>
              <a:t> </a:t>
            </a:r>
          </a:p>
          <a:p>
            <a:pPr marL="0" indent="0" eaLnBrk="1" hangingPunct="1">
              <a:lnSpc>
                <a:spcPct val="150000"/>
              </a:lnSpc>
              <a:buFontTx/>
              <a:buNone/>
            </a:pPr>
            <a:endParaRPr lang="de-DE" altLang="de-DE" sz="2800" smtClean="0"/>
          </a:p>
        </p:txBody>
      </p:sp>
      <p:pic>
        <p:nvPicPr>
          <p:cNvPr id="151556" name="Bild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92950" y="-315913"/>
            <a:ext cx="2328863" cy="152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Effect transition="in" filter="blinds(horizontal)">
                                      <p:cBhvr>
                                        <p:cTn id="7" dur="500"/>
                                        <p:tgtEl>
                                          <p:spTgt spid="501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50179">
                                            <p:txEl>
                                              <p:pRg st="1" end="1"/>
                                            </p:txEl>
                                          </p:spTgt>
                                        </p:tgtEl>
                                        <p:attrNameLst>
                                          <p:attrName>style.visibility</p:attrName>
                                        </p:attrNameLst>
                                      </p:cBhvr>
                                      <p:to>
                                        <p:strVal val="visible"/>
                                      </p:to>
                                    </p:set>
                                    <p:animEffect transition="in" filter="blinds(horizontal)">
                                      <p:cBhvr>
                                        <p:cTn id="12" dur="500"/>
                                        <p:tgtEl>
                                          <p:spTgt spid="501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50179">
                                            <p:txEl>
                                              <p:pRg st="2" end="2"/>
                                            </p:txEl>
                                          </p:spTgt>
                                        </p:tgtEl>
                                        <p:attrNameLst>
                                          <p:attrName>style.visibility</p:attrName>
                                        </p:attrNameLst>
                                      </p:cBhvr>
                                      <p:to>
                                        <p:strVal val="visible"/>
                                      </p:to>
                                    </p:set>
                                    <p:animEffect transition="in" filter="blinds(horizontal)">
                                      <p:cBhvr>
                                        <p:cTn id="17" dur="500"/>
                                        <p:tgtEl>
                                          <p:spTgt spid="5017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50179">
                                            <p:txEl>
                                              <p:pRg st="3" end="3"/>
                                            </p:txEl>
                                          </p:spTgt>
                                        </p:tgtEl>
                                        <p:attrNameLst>
                                          <p:attrName>style.visibility</p:attrName>
                                        </p:attrNameLst>
                                      </p:cBhvr>
                                      <p:to>
                                        <p:strVal val="visible"/>
                                      </p:to>
                                    </p:set>
                                    <p:animEffect transition="in" filter="blinds(horizontal)">
                                      <p:cBhvr>
                                        <p:cTn id="22" dur="500"/>
                                        <p:tgtEl>
                                          <p:spTgt spid="5017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50179">
                                            <p:txEl>
                                              <p:pRg st="4" end="4"/>
                                            </p:txEl>
                                          </p:spTgt>
                                        </p:tgtEl>
                                        <p:attrNameLst>
                                          <p:attrName>style.visibility</p:attrName>
                                        </p:attrNameLst>
                                      </p:cBhvr>
                                      <p:to>
                                        <p:strVal val="visible"/>
                                      </p:to>
                                    </p:set>
                                    <p:animEffect transition="in" filter="blinds(horizontal)">
                                      <p:cBhvr>
                                        <p:cTn id="27" dur="500"/>
                                        <p:tgtEl>
                                          <p:spTgt spid="5017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p:cTn id="31" dur="1" fill="hold">
                                          <p:stCondLst>
                                            <p:cond delay="0"/>
                                          </p:stCondLst>
                                        </p:cTn>
                                        <p:tgtEl>
                                          <p:spTgt spid="50179">
                                            <p:txEl>
                                              <p:pRg st="5" end="5"/>
                                            </p:txEl>
                                          </p:spTgt>
                                        </p:tgtEl>
                                        <p:attrNameLst>
                                          <p:attrName>style.visibility</p:attrName>
                                        </p:attrNameLst>
                                      </p:cBhvr>
                                      <p:to>
                                        <p:strVal val="visible"/>
                                      </p:to>
                                    </p:set>
                                    <p:animEffect transition="in" filter="blinds(horizontal)">
                                      <p:cBhvr>
                                        <p:cTn id="32" dur="500"/>
                                        <p:tgtEl>
                                          <p:spTgt spid="50179">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nodeType="clickEffect">
                                  <p:stCondLst>
                                    <p:cond delay="0"/>
                                  </p:stCondLst>
                                  <p:childTnLst>
                                    <p:set>
                                      <p:cBhvr>
                                        <p:cTn id="36" dur="1" fill="hold">
                                          <p:stCondLst>
                                            <p:cond delay="0"/>
                                          </p:stCondLst>
                                        </p:cTn>
                                        <p:tgtEl>
                                          <p:spTgt spid="50179">
                                            <p:txEl>
                                              <p:pRg st="6" end="6"/>
                                            </p:txEl>
                                          </p:spTgt>
                                        </p:tgtEl>
                                        <p:attrNameLst>
                                          <p:attrName>style.visibility</p:attrName>
                                        </p:attrNameLst>
                                      </p:cBhvr>
                                      <p:to>
                                        <p:strVal val="visible"/>
                                      </p:to>
                                    </p:set>
                                    <p:animEffect transition="in" filter="blinds(horizontal)">
                                      <p:cBhvr>
                                        <p:cTn id="37" dur="500"/>
                                        <p:tgtEl>
                                          <p:spTgt spid="50179">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nodeType="clickEffect">
                                  <p:stCondLst>
                                    <p:cond delay="0"/>
                                  </p:stCondLst>
                                  <p:childTnLst>
                                    <p:set>
                                      <p:cBhvr>
                                        <p:cTn id="41" dur="1" fill="hold">
                                          <p:stCondLst>
                                            <p:cond delay="0"/>
                                          </p:stCondLst>
                                        </p:cTn>
                                        <p:tgtEl>
                                          <p:spTgt spid="50179">
                                            <p:txEl>
                                              <p:pRg st="7" end="7"/>
                                            </p:txEl>
                                          </p:spTgt>
                                        </p:tgtEl>
                                        <p:attrNameLst>
                                          <p:attrName>style.visibility</p:attrName>
                                        </p:attrNameLst>
                                      </p:cBhvr>
                                      <p:to>
                                        <p:strVal val="visible"/>
                                      </p:to>
                                    </p:set>
                                    <p:animEffect transition="in" filter="blinds(horizontal)">
                                      <p:cBhvr>
                                        <p:cTn id="42" dur="500"/>
                                        <p:tgtEl>
                                          <p:spTgt spid="50179">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ntr" presetSubtype="10" fill="hold" nodeType="clickEffect">
                                  <p:stCondLst>
                                    <p:cond delay="0"/>
                                  </p:stCondLst>
                                  <p:childTnLst>
                                    <p:set>
                                      <p:cBhvr>
                                        <p:cTn id="46" dur="1" fill="hold">
                                          <p:stCondLst>
                                            <p:cond delay="0"/>
                                          </p:stCondLst>
                                        </p:cTn>
                                        <p:tgtEl>
                                          <p:spTgt spid="50179">
                                            <p:txEl>
                                              <p:pRg st="8" end="8"/>
                                            </p:txEl>
                                          </p:spTgt>
                                        </p:tgtEl>
                                        <p:attrNameLst>
                                          <p:attrName>style.visibility</p:attrName>
                                        </p:attrNameLst>
                                      </p:cBhvr>
                                      <p:to>
                                        <p:strVal val="visible"/>
                                      </p:to>
                                    </p:set>
                                    <p:animEffect transition="in" filter="blinds(horizontal)">
                                      <p:cBhvr>
                                        <p:cTn id="47" dur="500"/>
                                        <p:tgtEl>
                                          <p:spTgt spid="50179">
                                            <p:txEl>
                                              <p:pRg st="8" end="8"/>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3" presetClass="entr" presetSubtype="10" fill="hold" nodeType="clickEffect">
                                  <p:stCondLst>
                                    <p:cond delay="0"/>
                                  </p:stCondLst>
                                  <p:childTnLst>
                                    <p:set>
                                      <p:cBhvr>
                                        <p:cTn id="51" dur="1" fill="hold">
                                          <p:stCondLst>
                                            <p:cond delay="0"/>
                                          </p:stCondLst>
                                        </p:cTn>
                                        <p:tgtEl>
                                          <p:spTgt spid="50179">
                                            <p:txEl>
                                              <p:pRg st="9" end="9"/>
                                            </p:txEl>
                                          </p:spTgt>
                                        </p:tgtEl>
                                        <p:attrNameLst>
                                          <p:attrName>style.visibility</p:attrName>
                                        </p:attrNameLst>
                                      </p:cBhvr>
                                      <p:to>
                                        <p:strVal val="visible"/>
                                      </p:to>
                                    </p:set>
                                    <p:animEffect transition="in" filter="blinds(horizontal)">
                                      <p:cBhvr>
                                        <p:cTn id="52" dur="500"/>
                                        <p:tgtEl>
                                          <p:spTgt spid="5017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idx="4294967295"/>
          </p:nvPr>
        </p:nvSpPr>
        <p:spPr>
          <a:xfrm>
            <a:off x="685800" y="25400"/>
            <a:ext cx="7772400" cy="838200"/>
          </a:xfrm>
        </p:spPr>
        <p:txBody>
          <a:bodyPr/>
          <a:lstStyle/>
          <a:p>
            <a:pPr eaLnBrk="1" hangingPunct="1"/>
            <a:r>
              <a:rPr lang="de-DE" altLang="de-DE" sz="4000" smtClean="0"/>
              <a:t>Fall 9</a:t>
            </a:r>
          </a:p>
        </p:txBody>
      </p:sp>
      <p:sp>
        <p:nvSpPr>
          <p:cNvPr id="50179" name="Rectangle 3"/>
          <p:cNvSpPr>
            <a:spLocks noGrp="1" noChangeArrowheads="1"/>
          </p:cNvSpPr>
          <p:nvPr>
            <p:ph type="body" idx="4294967295"/>
          </p:nvPr>
        </p:nvSpPr>
        <p:spPr>
          <a:xfrm>
            <a:off x="323850" y="1125538"/>
            <a:ext cx="8569325" cy="3740150"/>
          </a:xfrm>
        </p:spPr>
        <p:txBody>
          <a:bodyPr/>
          <a:lstStyle/>
          <a:p>
            <a:pPr marL="0" indent="0" algn="just">
              <a:buFontTx/>
              <a:buNone/>
            </a:pPr>
            <a:r>
              <a:rPr lang="de-DE" altLang="de-DE" sz="2000" dirty="0" smtClean="0"/>
              <a:t>Die italienische Regierung erließ 1998 eine Regelung, wonach italienische Staatsangehörige, die jünger als 18 Jahre oder älter als 60 Jahre sind, kostenlosen Zugang zu staatlichen Museen erhalten. In einigen kommunalen Museen ist die Vergünstigung weiterhin auf italienische Staatsangehörige beschränkt, in anderen – etwa im berühmten Dogenpalst in Venedig – wird die Vergünstigung allen Ortsansässigen gewährt. Der kunstinteressierte, 65 Jahre alte Rentner R und seine ebenso alte Frau F aus München möchten im Sommer 2019 mit ihrem 17 jährigen Enkel E den Dogenpalast besichtigen. An der Kasse legen sie zum Altersnachweis ihren Ausweis vor, in der Annahme kostenlos in das Museum hineinzukommen. An der Kasse wird ihnen zur Begründung entgegengehalten, Sie wohnten in München und nicht in der Region Venedig. R, der früher als Anwalt auch im Europarecht tätig war, erinnert sich an das „Europa der Bürger“ und schreibt einen Beschwerdebrief an die EU-Kommission. Mit den Vorwürfen konfrontiert hatte die italienische Regierung geltend gemacht, eine Erweiterung der Begünstigung sei aus wirtschaftlichen Gründen nicht möglich, zudem würde bei einer Erweiterung die Kohärenz des Steuersystems gefährdet. Liegt eine Verletzung einer Grundfreiheit vor?</a:t>
            </a:r>
          </a:p>
          <a:p>
            <a:pPr marL="0" indent="0" eaLnBrk="1" hangingPunct="1">
              <a:lnSpc>
                <a:spcPct val="150000"/>
              </a:lnSpc>
              <a:buFontTx/>
              <a:buNone/>
            </a:pPr>
            <a:endParaRPr lang="de-DE" altLang="de-DE" sz="2800" dirty="0" smtClean="0"/>
          </a:p>
        </p:txBody>
      </p:sp>
      <p:pic>
        <p:nvPicPr>
          <p:cNvPr id="115716" name="Bild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92950" y="-315913"/>
            <a:ext cx="2328863" cy="152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Effect transition="in" filter="blinds(horizontal)">
                                      <p:cBhvr>
                                        <p:cTn id="7" dur="500"/>
                                        <p:tgtEl>
                                          <p:spTgt spid="5017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4"/>
          <p:cNvSpPr>
            <a:spLocks noChangeArrowheads="1"/>
          </p:cNvSpPr>
          <p:nvPr/>
        </p:nvSpPr>
        <p:spPr bwMode="auto">
          <a:xfrm>
            <a:off x="2232025" y="157163"/>
            <a:ext cx="4537075" cy="862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de-DE" altLang="de-DE" sz="2800">
                <a:solidFill>
                  <a:schemeClr val="tx2"/>
                </a:solidFill>
                <a:latin typeface="Arial" panose="020B0604020202020204" pitchFamily="34" charset="0"/>
                <a:cs typeface="Arial" panose="020B0604020202020204" pitchFamily="34" charset="0"/>
              </a:rPr>
              <a:t>Negative Integration</a:t>
            </a:r>
          </a:p>
          <a:p>
            <a:pPr algn="ctr" eaLnBrk="1" hangingPunct="1">
              <a:spcBef>
                <a:spcPct val="0"/>
              </a:spcBef>
              <a:buFontTx/>
              <a:buNone/>
            </a:pPr>
            <a:r>
              <a:rPr lang="de-DE" altLang="de-DE" sz="2800">
                <a:solidFill>
                  <a:schemeClr val="tx2"/>
                </a:solidFill>
                <a:latin typeface="Arial" panose="020B0604020202020204" pitchFamily="34" charset="0"/>
                <a:cs typeface="Arial" panose="020B0604020202020204" pitchFamily="34" charset="0"/>
              </a:rPr>
              <a:t>Dienstleistungsfreiheit</a:t>
            </a:r>
          </a:p>
        </p:txBody>
      </p:sp>
      <p:sp>
        <p:nvSpPr>
          <p:cNvPr id="5123" name="Rectangle 5"/>
          <p:cNvSpPr>
            <a:spLocks noChangeArrowheads="1"/>
          </p:cNvSpPr>
          <p:nvPr/>
        </p:nvSpPr>
        <p:spPr bwMode="auto">
          <a:xfrm>
            <a:off x="971550" y="1343025"/>
            <a:ext cx="7200900" cy="5746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lnSpc>
                <a:spcPct val="90000"/>
              </a:lnSpc>
              <a:buFontTx/>
              <a:buNone/>
            </a:pPr>
            <a:r>
              <a:rPr lang="de-DE" altLang="de-DE" sz="1600" b="1">
                <a:latin typeface="Arial" panose="020B0604020202020204" pitchFamily="34" charset="0"/>
                <a:cs typeface="Arial" panose="020B0604020202020204" pitchFamily="34" charset="0"/>
              </a:rPr>
              <a:t>Abschließendes Sekundärrecht</a:t>
            </a:r>
          </a:p>
          <a:p>
            <a:pPr eaLnBrk="1" hangingPunct="1">
              <a:lnSpc>
                <a:spcPct val="90000"/>
              </a:lnSpc>
              <a:buFontTx/>
              <a:buNone/>
            </a:pPr>
            <a:r>
              <a:rPr lang="de-DE" altLang="de-DE" sz="1400">
                <a:latin typeface="Arial" panose="020B0604020202020204" pitchFamily="34" charset="0"/>
                <a:cs typeface="Arial" panose="020B0604020202020204" pitchFamily="34" charset="0"/>
              </a:rPr>
              <a:t>Nicht, soweit es um grundfreiheitliche Basisfunktionen geht (Grds. ggs. Anerkennung)</a:t>
            </a:r>
          </a:p>
        </p:txBody>
      </p:sp>
      <p:sp>
        <p:nvSpPr>
          <p:cNvPr id="114692" name="Text Box 7"/>
          <p:cNvSpPr txBox="1">
            <a:spLocks noChangeArrowheads="1"/>
          </p:cNvSpPr>
          <p:nvPr/>
        </p:nvSpPr>
        <p:spPr bwMode="auto">
          <a:xfrm>
            <a:off x="250825" y="404813"/>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de-DE" altLang="de-DE" sz="1800">
              <a:latin typeface="Arial" panose="020B0604020202020204" pitchFamily="34" charset="0"/>
              <a:cs typeface="Arial" panose="020B0604020202020204" pitchFamily="34" charset="0"/>
            </a:endParaRPr>
          </a:p>
        </p:txBody>
      </p:sp>
      <p:sp>
        <p:nvSpPr>
          <p:cNvPr id="5125" name="Rectangle 9"/>
          <p:cNvSpPr>
            <a:spLocks noChangeArrowheads="1"/>
          </p:cNvSpPr>
          <p:nvPr/>
        </p:nvSpPr>
        <p:spPr bwMode="auto">
          <a:xfrm>
            <a:off x="3635375" y="2133600"/>
            <a:ext cx="2089150" cy="2889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pPr>
            <a:r>
              <a:rPr lang="de-DE" altLang="de-DE" sz="1600" b="1">
                <a:latin typeface="Arial" panose="020B0604020202020204" pitchFamily="34" charset="0"/>
                <a:cs typeface="Arial" panose="020B0604020202020204" pitchFamily="34" charset="0"/>
              </a:rPr>
              <a:t>Schutzbereich</a:t>
            </a:r>
            <a:endParaRPr lang="de-DE" altLang="de-DE" sz="1600">
              <a:latin typeface="Arial" panose="020B0604020202020204" pitchFamily="34" charset="0"/>
              <a:cs typeface="Arial" panose="020B0604020202020204" pitchFamily="34" charset="0"/>
            </a:endParaRPr>
          </a:p>
        </p:txBody>
      </p:sp>
      <p:sp>
        <p:nvSpPr>
          <p:cNvPr id="5126" name="Rectangle 10"/>
          <p:cNvSpPr>
            <a:spLocks noChangeArrowheads="1"/>
          </p:cNvSpPr>
          <p:nvPr/>
        </p:nvSpPr>
        <p:spPr bwMode="auto">
          <a:xfrm>
            <a:off x="36513" y="2781300"/>
            <a:ext cx="2160587" cy="863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pPr>
            <a:r>
              <a:rPr lang="de-DE" altLang="de-DE" sz="1600" b="1">
                <a:latin typeface="Arial" panose="020B0604020202020204" pitchFamily="34" charset="0"/>
                <a:cs typeface="Arial" panose="020B0604020202020204" pitchFamily="34" charset="0"/>
              </a:rPr>
              <a:t>Transnationalität</a:t>
            </a:r>
          </a:p>
          <a:p>
            <a:pPr eaLnBrk="1" hangingPunct="1">
              <a:buFontTx/>
              <a:buNone/>
            </a:pPr>
            <a:r>
              <a:rPr lang="de-DE" altLang="de-DE" sz="1400">
                <a:latin typeface="Arial" panose="020B0604020202020204" pitchFamily="34" charset="0"/>
                <a:cs typeface="Arial" panose="020B0604020202020204" pitchFamily="34" charset="0"/>
              </a:rPr>
              <a:t>- Aktiv / Passiv (Luisi)</a:t>
            </a:r>
          </a:p>
          <a:p>
            <a:pPr eaLnBrk="1" hangingPunct="1">
              <a:buFontTx/>
              <a:buNone/>
            </a:pPr>
            <a:r>
              <a:rPr lang="de-DE" altLang="de-DE" sz="1400">
                <a:latin typeface="Arial" panose="020B0604020202020204" pitchFamily="34" charset="0"/>
                <a:cs typeface="Arial" panose="020B0604020202020204" pitchFamily="34" charset="0"/>
              </a:rPr>
              <a:t>- Korrespondierend</a:t>
            </a:r>
          </a:p>
        </p:txBody>
      </p:sp>
      <p:sp>
        <p:nvSpPr>
          <p:cNvPr id="5127" name="Rectangle 11"/>
          <p:cNvSpPr>
            <a:spLocks noChangeArrowheads="1"/>
          </p:cNvSpPr>
          <p:nvPr/>
        </p:nvSpPr>
        <p:spPr bwMode="auto">
          <a:xfrm>
            <a:off x="2339975" y="2781300"/>
            <a:ext cx="2160588" cy="10810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pPr>
            <a:r>
              <a:rPr lang="de-DE" altLang="de-DE" sz="1600" b="1">
                <a:latin typeface="Arial" panose="020B0604020202020204" pitchFamily="34" charset="0"/>
                <a:cs typeface="Arial" panose="020B0604020202020204" pitchFamily="34" charset="0"/>
              </a:rPr>
              <a:t>Dienstleistung</a:t>
            </a:r>
          </a:p>
          <a:p>
            <a:pPr eaLnBrk="1" hangingPunct="1">
              <a:buFontTx/>
              <a:buNone/>
            </a:pPr>
            <a:r>
              <a:rPr lang="de-DE" altLang="de-DE" sz="1400">
                <a:latin typeface="Arial" panose="020B0604020202020204" pitchFamily="34" charset="0"/>
                <a:cs typeface="Arial" panose="020B0604020202020204" pitchFamily="34" charset="0"/>
              </a:rPr>
              <a:t>- Selbständigkeit</a:t>
            </a:r>
          </a:p>
          <a:p>
            <a:pPr eaLnBrk="1" hangingPunct="1">
              <a:buFontTx/>
              <a:buNone/>
            </a:pPr>
            <a:r>
              <a:rPr lang="de-DE" altLang="de-DE" sz="1400">
                <a:latin typeface="Arial" panose="020B0604020202020204" pitchFamily="34" charset="0"/>
                <a:cs typeface="Arial" panose="020B0604020202020204" pitchFamily="34" charset="0"/>
              </a:rPr>
              <a:t>- Entgeltlichkeit</a:t>
            </a:r>
          </a:p>
          <a:p>
            <a:pPr eaLnBrk="1" hangingPunct="1">
              <a:buFontTx/>
              <a:buNone/>
            </a:pPr>
            <a:r>
              <a:rPr lang="de-DE" altLang="de-DE" sz="1400">
                <a:latin typeface="Arial" panose="020B0604020202020204" pitchFamily="34" charset="0"/>
                <a:cs typeface="Arial" panose="020B0604020202020204" pitchFamily="34" charset="0"/>
              </a:rPr>
              <a:t>- Auffangfreiheit</a:t>
            </a:r>
          </a:p>
        </p:txBody>
      </p:sp>
      <p:sp>
        <p:nvSpPr>
          <p:cNvPr id="5128" name="Rectangle 12"/>
          <p:cNvSpPr>
            <a:spLocks noChangeArrowheads="1"/>
          </p:cNvSpPr>
          <p:nvPr/>
        </p:nvSpPr>
        <p:spPr bwMode="auto">
          <a:xfrm>
            <a:off x="4572000" y="2781300"/>
            <a:ext cx="2232025" cy="10810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pPr>
            <a:r>
              <a:rPr lang="de-DE" altLang="de-DE" sz="1600" b="1">
                <a:latin typeface="Arial" panose="020B0604020202020204" pitchFamily="34" charset="0"/>
                <a:cs typeface="Arial" panose="020B0604020202020204" pitchFamily="34" charset="0"/>
              </a:rPr>
              <a:t>Dienstleister</a:t>
            </a:r>
          </a:p>
          <a:p>
            <a:pPr eaLnBrk="1" hangingPunct="1">
              <a:buFontTx/>
              <a:buNone/>
            </a:pPr>
            <a:r>
              <a:rPr lang="de-DE" altLang="de-DE" sz="1400">
                <a:latin typeface="Arial" panose="020B0604020202020204" pitchFamily="34" charset="0"/>
                <a:cs typeface="Arial" panose="020B0604020202020204" pitchFamily="34" charset="0"/>
              </a:rPr>
              <a:t>- Unionsbürger</a:t>
            </a:r>
          </a:p>
          <a:p>
            <a:pPr eaLnBrk="1" hangingPunct="1">
              <a:buFontTx/>
              <a:buNone/>
            </a:pPr>
            <a:r>
              <a:rPr lang="de-DE" altLang="de-DE" sz="1400">
                <a:latin typeface="Arial" panose="020B0604020202020204" pitchFamily="34" charset="0"/>
                <a:cs typeface="Arial" panose="020B0604020202020204" pitchFamily="34" charset="0"/>
              </a:rPr>
              <a:t>- Erwerbsgesellschaft</a:t>
            </a:r>
          </a:p>
          <a:p>
            <a:pPr eaLnBrk="1" hangingPunct="1">
              <a:buFontTx/>
              <a:buNone/>
            </a:pPr>
            <a:r>
              <a:rPr lang="de-DE" altLang="de-DE" sz="1400">
                <a:latin typeface="Arial" panose="020B0604020202020204" pitchFamily="34" charset="0"/>
                <a:cs typeface="Arial" panose="020B0604020202020204" pitchFamily="34" charset="0"/>
              </a:rPr>
              <a:t>  wie Art. 49 über Art. 62</a:t>
            </a:r>
          </a:p>
        </p:txBody>
      </p:sp>
      <p:sp>
        <p:nvSpPr>
          <p:cNvPr id="5129" name="Rectangle 13"/>
          <p:cNvSpPr>
            <a:spLocks noChangeArrowheads="1"/>
          </p:cNvSpPr>
          <p:nvPr/>
        </p:nvSpPr>
        <p:spPr bwMode="auto">
          <a:xfrm>
            <a:off x="6911975" y="2782888"/>
            <a:ext cx="2197100" cy="79216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pPr>
            <a:r>
              <a:rPr lang="de-DE" altLang="en-US" sz="1600" b="1">
                <a:latin typeface="Arial" panose="020B0604020202020204" pitchFamily="34" charset="0"/>
                <a:cs typeface="Arial" panose="020B0604020202020204" pitchFamily="34" charset="0"/>
              </a:rPr>
              <a:t>Bereichsausnahme</a:t>
            </a:r>
          </a:p>
          <a:p>
            <a:pPr eaLnBrk="1" hangingPunct="1">
              <a:buFontTx/>
              <a:buNone/>
            </a:pPr>
            <a:r>
              <a:rPr lang="de-DE" altLang="en-US" sz="1400">
                <a:latin typeface="Arial" panose="020B0604020202020204" pitchFamily="34" charset="0"/>
                <a:cs typeface="Arial" panose="020B0604020202020204" pitchFamily="34" charset="0"/>
              </a:rPr>
              <a:t>- Wie Art. 49 AEUV</a:t>
            </a:r>
          </a:p>
          <a:p>
            <a:pPr eaLnBrk="1" hangingPunct="1">
              <a:buFontTx/>
              <a:buNone/>
            </a:pPr>
            <a:r>
              <a:rPr lang="de-DE" altLang="en-US" sz="1400">
                <a:latin typeface="Arial" panose="020B0604020202020204" pitchFamily="34" charset="0"/>
                <a:cs typeface="Arial" panose="020B0604020202020204" pitchFamily="34" charset="0"/>
              </a:rPr>
              <a:t>  über Art. 62 AEUV</a:t>
            </a:r>
          </a:p>
        </p:txBody>
      </p:sp>
      <p:sp>
        <p:nvSpPr>
          <p:cNvPr id="5130" name="AutoShape 14"/>
          <p:cNvSpPr>
            <a:spLocks/>
          </p:cNvSpPr>
          <p:nvPr/>
        </p:nvSpPr>
        <p:spPr bwMode="auto">
          <a:xfrm rot="5400000">
            <a:off x="4428331" y="-638968"/>
            <a:ext cx="287337" cy="9144000"/>
          </a:xfrm>
          <a:prstGeom prst="rightBrace">
            <a:avLst>
              <a:gd name="adj1" fmla="val 265194"/>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de-DE" altLang="de-DE" sz="1400">
              <a:cs typeface="Arial" panose="020B0604020202020204" pitchFamily="34" charset="0"/>
            </a:endParaRPr>
          </a:p>
        </p:txBody>
      </p:sp>
      <p:sp>
        <p:nvSpPr>
          <p:cNvPr id="5131" name="Rectangle 15"/>
          <p:cNvSpPr>
            <a:spLocks noChangeArrowheads="1"/>
          </p:cNvSpPr>
          <p:nvPr/>
        </p:nvSpPr>
        <p:spPr bwMode="auto">
          <a:xfrm>
            <a:off x="179388" y="4076700"/>
            <a:ext cx="8785225" cy="11509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pPr>
            <a:r>
              <a:rPr lang="de-DE" altLang="de-DE" sz="1600" b="1" dirty="0">
                <a:latin typeface="Arial" panose="020B0604020202020204" pitchFamily="34" charset="0"/>
                <a:cs typeface="Arial" panose="020B0604020202020204" pitchFamily="34" charset="0"/>
              </a:rPr>
              <a:t>Eingriff (Säger/</a:t>
            </a:r>
            <a:r>
              <a:rPr lang="de-DE" altLang="de-DE" sz="1600" b="1" dirty="0" err="1">
                <a:latin typeface="Arial" panose="020B0604020202020204" pitchFamily="34" charset="0"/>
                <a:cs typeface="Arial" panose="020B0604020202020204" pitchFamily="34" charset="0"/>
              </a:rPr>
              <a:t>Dennemeyer</a:t>
            </a:r>
            <a:r>
              <a:rPr lang="de-DE" altLang="de-DE" sz="1600" b="1" dirty="0">
                <a:latin typeface="Arial" panose="020B0604020202020204" pitchFamily="34" charset="0"/>
                <a:cs typeface="Arial" panose="020B0604020202020204" pitchFamily="34" charset="0"/>
              </a:rPr>
              <a:t>)</a:t>
            </a:r>
          </a:p>
          <a:p>
            <a:pPr eaLnBrk="1" hangingPunct="1">
              <a:buFontTx/>
              <a:buNone/>
            </a:pPr>
            <a:r>
              <a:rPr lang="de-DE" altLang="de-DE" sz="1400" b="1" dirty="0">
                <a:latin typeface="Arial" panose="020B0604020202020204" pitchFamily="34" charset="0"/>
                <a:cs typeface="Arial" panose="020B0604020202020204" pitchFamily="34" charset="0"/>
              </a:rPr>
              <a:t>- Initiator:</a:t>
            </a:r>
            <a:r>
              <a:rPr lang="de-DE" altLang="de-DE" sz="1400" dirty="0">
                <a:latin typeface="Arial" panose="020B0604020202020204" pitchFamily="34" charset="0"/>
                <a:cs typeface="Arial" panose="020B0604020202020204" pitchFamily="34" charset="0"/>
              </a:rPr>
              <a:t> wie Niederlassungsfreiheit (insb. Laval </a:t>
            </a:r>
            <a:r>
              <a:rPr lang="de-DE" altLang="de-DE" sz="1400" dirty="0" err="1">
                <a:latin typeface="Arial" panose="020B0604020202020204" pitchFamily="34" charset="0"/>
                <a:cs typeface="Arial" panose="020B0604020202020204" pitchFamily="34" charset="0"/>
              </a:rPr>
              <a:t>un</a:t>
            </a:r>
            <a:r>
              <a:rPr lang="de-DE" altLang="de-DE" sz="1400" dirty="0">
                <a:latin typeface="Arial" panose="020B0604020202020204" pitchFamily="34" charset="0"/>
                <a:cs typeface="Arial" panose="020B0604020202020204" pitchFamily="34" charset="0"/>
              </a:rPr>
              <a:t> </a:t>
            </a:r>
            <a:r>
              <a:rPr lang="de-DE" altLang="de-DE" sz="1400" dirty="0" err="1">
                <a:latin typeface="Arial" panose="020B0604020202020204" pitchFamily="34" charset="0"/>
                <a:cs typeface="Arial" panose="020B0604020202020204" pitchFamily="34" charset="0"/>
              </a:rPr>
              <a:t>Partneri</a:t>
            </a:r>
            <a:r>
              <a:rPr lang="de-DE" altLang="de-DE" sz="1400" dirty="0">
                <a:latin typeface="Arial" panose="020B0604020202020204" pitchFamily="34" charset="0"/>
                <a:cs typeface="Arial" panose="020B0604020202020204" pitchFamily="34" charset="0"/>
              </a:rPr>
              <a:t>)</a:t>
            </a:r>
          </a:p>
          <a:p>
            <a:pPr eaLnBrk="1" hangingPunct="1">
              <a:buFontTx/>
              <a:buNone/>
            </a:pPr>
            <a:r>
              <a:rPr lang="de-DE" altLang="de-DE" sz="1400" b="1" dirty="0">
                <a:latin typeface="Arial" panose="020B0604020202020204" pitchFamily="34" charset="0"/>
                <a:cs typeface="Arial" panose="020B0604020202020204" pitchFamily="34" charset="0"/>
              </a:rPr>
              <a:t>- Inhalt:</a:t>
            </a:r>
            <a:r>
              <a:rPr lang="de-DE" altLang="de-DE" sz="1400" dirty="0">
                <a:latin typeface="Arial" panose="020B0604020202020204" pitchFamily="34" charset="0"/>
                <a:cs typeface="Arial" panose="020B0604020202020204" pitchFamily="34" charset="0"/>
              </a:rPr>
              <a:t> Marktzugangserschwerungen (weiter als Art. 49 AEUV); keine „Keck-Analogie“ (Alpine Investment)</a:t>
            </a:r>
          </a:p>
          <a:p>
            <a:pPr eaLnBrk="1" hangingPunct="1">
              <a:buFontTx/>
              <a:buNone/>
            </a:pPr>
            <a:r>
              <a:rPr lang="de-DE" altLang="de-DE" sz="1400" b="1" dirty="0">
                <a:latin typeface="Arial" panose="020B0604020202020204" pitchFamily="34" charset="0"/>
                <a:cs typeface="Arial" panose="020B0604020202020204" pitchFamily="34" charset="0"/>
              </a:rPr>
              <a:t>- Formen: </a:t>
            </a:r>
            <a:r>
              <a:rPr lang="de-DE" altLang="de-DE" sz="1400" dirty="0">
                <a:latin typeface="Arial" panose="020B0604020202020204" pitchFamily="34" charset="0"/>
                <a:cs typeface="Arial" panose="020B0604020202020204" pitchFamily="34" charset="0"/>
              </a:rPr>
              <a:t>(</a:t>
            </a:r>
            <a:r>
              <a:rPr lang="de-DE" altLang="de-DE" sz="1400" dirty="0" err="1">
                <a:latin typeface="Arial" panose="020B0604020202020204" pitchFamily="34" charset="0"/>
                <a:cs typeface="Arial" panose="020B0604020202020204" pitchFamily="34" charset="0"/>
              </a:rPr>
              <a:t>un</a:t>
            </a:r>
            <a:r>
              <a:rPr lang="de-DE" altLang="de-DE" sz="1400" dirty="0">
                <a:latin typeface="Arial" panose="020B0604020202020204" pitchFamily="34" charset="0"/>
                <a:cs typeface="Arial" panose="020B0604020202020204" pitchFamily="34" charset="0"/>
              </a:rPr>
              <a:t>-)mittelbare Diskriminierungen und </a:t>
            </a:r>
            <a:r>
              <a:rPr lang="de-DE" altLang="de-DE" sz="1400" dirty="0" smtClean="0">
                <a:latin typeface="Arial" panose="020B0604020202020204" pitchFamily="34" charset="0"/>
                <a:cs typeface="Arial" panose="020B0604020202020204" pitchFamily="34" charset="0"/>
              </a:rPr>
              <a:t>Marktzugangsbeschränkungen </a:t>
            </a:r>
            <a:r>
              <a:rPr lang="de-DE" altLang="de-DE" sz="1400" dirty="0">
                <a:latin typeface="Arial" panose="020B0604020202020204" pitchFamily="34" charset="0"/>
                <a:cs typeface="Arial" panose="020B0604020202020204" pitchFamily="34" charset="0"/>
              </a:rPr>
              <a:t>(Carpenter?)</a:t>
            </a:r>
          </a:p>
          <a:p>
            <a:pPr eaLnBrk="1" hangingPunct="1"/>
            <a:endParaRPr lang="de-DE" altLang="de-DE" sz="1400" dirty="0">
              <a:latin typeface="Arial" panose="020B0604020202020204" pitchFamily="34" charset="0"/>
              <a:cs typeface="Arial" panose="020B0604020202020204" pitchFamily="34" charset="0"/>
            </a:endParaRPr>
          </a:p>
        </p:txBody>
      </p:sp>
      <p:sp>
        <p:nvSpPr>
          <p:cNvPr id="5132" name="Rectangle 16"/>
          <p:cNvSpPr>
            <a:spLocks noChangeArrowheads="1"/>
          </p:cNvSpPr>
          <p:nvPr/>
        </p:nvSpPr>
        <p:spPr bwMode="auto">
          <a:xfrm>
            <a:off x="179388" y="5445125"/>
            <a:ext cx="3887787" cy="9366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pPr>
            <a:r>
              <a:rPr lang="de-DE" altLang="de-DE" sz="1600" b="1">
                <a:latin typeface="Arial" panose="020B0604020202020204" pitchFamily="34" charset="0"/>
                <a:cs typeface="Arial" panose="020B0604020202020204" pitchFamily="34" charset="0"/>
              </a:rPr>
              <a:t>Schrankengewinnung</a:t>
            </a:r>
          </a:p>
          <a:p>
            <a:pPr eaLnBrk="1" hangingPunct="1">
              <a:buFontTx/>
              <a:buNone/>
            </a:pPr>
            <a:r>
              <a:rPr lang="de-DE" altLang="de-DE" sz="1400">
                <a:latin typeface="Arial" panose="020B0604020202020204" pitchFamily="34" charset="0"/>
                <a:cs typeface="Arial" panose="020B0604020202020204" pitchFamily="34" charset="0"/>
              </a:rPr>
              <a:t>- unmittelbare D.: allein Art. 60, 52 AEUV</a:t>
            </a:r>
          </a:p>
          <a:p>
            <a:pPr eaLnBrk="1" hangingPunct="1">
              <a:buFontTx/>
              <a:buNone/>
            </a:pPr>
            <a:r>
              <a:rPr lang="de-DE" altLang="de-DE" sz="1400">
                <a:latin typeface="Arial" panose="020B0604020202020204" pitchFamily="34" charset="0"/>
                <a:cs typeface="Arial" panose="020B0604020202020204" pitchFamily="34" charset="0"/>
              </a:rPr>
              <a:t>- im Übrigen: zwingende Gemeinwohlgründe</a:t>
            </a:r>
          </a:p>
        </p:txBody>
      </p:sp>
      <p:sp>
        <p:nvSpPr>
          <p:cNvPr id="5133" name="Rectangle 17"/>
          <p:cNvSpPr>
            <a:spLocks noChangeArrowheads="1"/>
          </p:cNvSpPr>
          <p:nvPr/>
        </p:nvSpPr>
        <p:spPr bwMode="auto">
          <a:xfrm>
            <a:off x="5078413" y="5373688"/>
            <a:ext cx="4030662" cy="10795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pPr>
            <a:r>
              <a:rPr lang="de-DE" altLang="en-US" sz="1600" b="1">
                <a:latin typeface="Arial" panose="020B0604020202020204" pitchFamily="34" charset="0"/>
                <a:cs typeface="Arial" panose="020B0604020202020204" pitchFamily="34" charset="0"/>
              </a:rPr>
              <a:t>Schranken-Schranke </a:t>
            </a:r>
          </a:p>
          <a:p>
            <a:pPr eaLnBrk="1" hangingPunct="1">
              <a:buFontTx/>
              <a:buNone/>
            </a:pPr>
            <a:r>
              <a:rPr lang="de-DE" altLang="en-US" sz="1400">
                <a:latin typeface="Arial" panose="020B0604020202020204" pitchFamily="34" charset="0"/>
                <a:cs typeface="Arial" panose="020B0604020202020204" pitchFamily="34" charset="0"/>
              </a:rPr>
              <a:t>- Eignung (wie üblich Kohärenz)</a:t>
            </a:r>
          </a:p>
          <a:p>
            <a:pPr eaLnBrk="1" hangingPunct="1">
              <a:buFontTx/>
              <a:buNone/>
            </a:pPr>
            <a:r>
              <a:rPr lang="de-DE" altLang="en-US" sz="1400">
                <a:latin typeface="Arial" panose="020B0604020202020204" pitchFamily="34" charset="0"/>
                <a:cs typeface="Arial" panose="020B0604020202020204" pitchFamily="34" charset="0"/>
              </a:rPr>
              <a:t>- Erforderlichkeit (wie üblich Anerkennung ...)</a:t>
            </a:r>
          </a:p>
          <a:p>
            <a:pPr eaLnBrk="1" hangingPunct="1">
              <a:buFontTx/>
              <a:buNone/>
            </a:pPr>
            <a:r>
              <a:rPr lang="de-DE" altLang="en-US" sz="1400">
                <a:latin typeface="Arial" panose="020B0604020202020204" pitchFamily="34" charset="0"/>
                <a:cs typeface="Arial" panose="020B0604020202020204" pitchFamily="34" charset="0"/>
              </a:rPr>
              <a:t>  Integrationsdichte; strengerer Maßstab als NLF</a:t>
            </a:r>
          </a:p>
        </p:txBody>
      </p:sp>
      <p:sp>
        <p:nvSpPr>
          <p:cNvPr id="5134" name="Line 18"/>
          <p:cNvSpPr>
            <a:spLocks noChangeShapeType="1"/>
          </p:cNvSpPr>
          <p:nvPr/>
        </p:nvSpPr>
        <p:spPr bwMode="auto">
          <a:xfrm>
            <a:off x="4643438" y="1916113"/>
            <a:ext cx="0" cy="217487"/>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5135" name="Line 19"/>
          <p:cNvSpPr>
            <a:spLocks noChangeShapeType="1"/>
          </p:cNvSpPr>
          <p:nvPr/>
        </p:nvSpPr>
        <p:spPr bwMode="auto">
          <a:xfrm flipH="1">
            <a:off x="1116013" y="2276475"/>
            <a:ext cx="2519362" cy="50323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5136" name="Line 20"/>
          <p:cNvSpPr>
            <a:spLocks noChangeShapeType="1"/>
          </p:cNvSpPr>
          <p:nvPr/>
        </p:nvSpPr>
        <p:spPr bwMode="auto">
          <a:xfrm flipH="1">
            <a:off x="3708400" y="2420938"/>
            <a:ext cx="431800" cy="3587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5137" name="Line 21"/>
          <p:cNvSpPr>
            <a:spLocks noChangeShapeType="1"/>
          </p:cNvSpPr>
          <p:nvPr/>
        </p:nvSpPr>
        <p:spPr bwMode="auto">
          <a:xfrm>
            <a:off x="5148263" y="2420938"/>
            <a:ext cx="287337" cy="36036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5138" name="Line 22"/>
          <p:cNvSpPr>
            <a:spLocks noChangeShapeType="1"/>
          </p:cNvSpPr>
          <p:nvPr/>
        </p:nvSpPr>
        <p:spPr bwMode="auto">
          <a:xfrm>
            <a:off x="5724525" y="2276475"/>
            <a:ext cx="2303463" cy="50482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5139" name="Line 23"/>
          <p:cNvSpPr>
            <a:spLocks noChangeShapeType="1"/>
          </p:cNvSpPr>
          <p:nvPr/>
        </p:nvSpPr>
        <p:spPr bwMode="auto">
          <a:xfrm>
            <a:off x="2124075" y="5229225"/>
            <a:ext cx="0" cy="21748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5140" name="Line 24"/>
          <p:cNvSpPr>
            <a:spLocks noChangeShapeType="1"/>
          </p:cNvSpPr>
          <p:nvPr/>
        </p:nvSpPr>
        <p:spPr bwMode="auto">
          <a:xfrm>
            <a:off x="4067175" y="5949950"/>
            <a:ext cx="100965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pic>
        <p:nvPicPr>
          <p:cNvPr id="114709" name="Bild 23"/>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950" y="-315913"/>
            <a:ext cx="2328863" cy="152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123">
                                            <p:bg/>
                                          </p:spTgt>
                                        </p:tgtEl>
                                        <p:attrNameLst>
                                          <p:attrName>style.visibility</p:attrName>
                                        </p:attrNameLst>
                                      </p:cBhvr>
                                      <p:to>
                                        <p:strVal val="visible"/>
                                      </p:to>
                                    </p:set>
                                    <p:animEffect transition="in" filter="blinds(horizontal)">
                                      <p:cBhvr>
                                        <p:cTn id="7" dur="500"/>
                                        <p:tgtEl>
                                          <p:spTgt spid="5123">
                                            <p:bg/>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5123">
                                            <p:txEl>
                                              <p:pRg st="0" end="0"/>
                                            </p:txEl>
                                          </p:spTgt>
                                        </p:tgtEl>
                                        <p:attrNameLst>
                                          <p:attrName>style.visibility</p:attrName>
                                        </p:attrNameLst>
                                      </p:cBhvr>
                                      <p:to>
                                        <p:strVal val="visible"/>
                                      </p:to>
                                    </p:set>
                                    <p:animEffect transition="in" filter="blinds(horizontal)">
                                      <p:cBhvr>
                                        <p:cTn id="10" dur="500"/>
                                        <p:tgtEl>
                                          <p:spTgt spid="5123">
                                            <p:txEl>
                                              <p:pRg st="0" end="0"/>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5123">
                                            <p:txEl>
                                              <p:pRg st="1" end="1"/>
                                            </p:txEl>
                                          </p:spTgt>
                                        </p:tgtEl>
                                        <p:attrNameLst>
                                          <p:attrName>style.visibility</p:attrName>
                                        </p:attrNameLst>
                                      </p:cBhvr>
                                      <p:to>
                                        <p:strVal val="visible"/>
                                      </p:to>
                                    </p:set>
                                    <p:animEffect transition="in" filter="blinds(horizontal)">
                                      <p:cBhvr>
                                        <p:cTn id="15" dur="500"/>
                                        <p:tgtEl>
                                          <p:spTgt spid="5123">
                                            <p:txEl>
                                              <p:pRg st="1" end="1"/>
                                            </p:txEl>
                                          </p:spTgt>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5134"/>
                                        </p:tgtEl>
                                        <p:attrNameLst>
                                          <p:attrName>style.visibility</p:attrName>
                                        </p:attrNameLst>
                                      </p:cBhvr>
                                      <p:to>
                                        <p:strVal val="visible"/>
                                      </p:to>
                                    </p:set>
                                    <p:animEffect transition="in" filter="blinds(horizontal)">
                                      <p:cBhvr>
                                        <p:cTn id="18" dur="500"/>
                                        <p:tgtEl>
                                          <p:spTgt spid="5134"/>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5125"/>
                                        </p:tgtEl>
                                        <p:attrNameLst>
                                          <p:attrName>style.visibility</p:attrName>
                                        </p:attrNameLst>
                                      </p:cBhvr>
                                      <p:to>
                                        <p:strVal val="visible"/>
                                      </p:to>
                                    </p:set>
                                    <p:animEffect transition="in" filter="blinds(horizontal)">
                                      <p:cBhvr>
                                        <p:cTn id="23" dur="500"/>
                                        <p:tgtEl>
                                          <p:spTgt spid="5125"/>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5135"/>
                                        </p:tgtEl>
                                        <p:attrNameLst>
                                          <p:attrName>style.visibility</p:attrName>
                                        </p:attrNameLst>
                                      </p:cBhvr>
                                      <p:to>
                                        <p:strVal val="visible"/>
                                      </p:to>
                                    </p:set>
                                    <p:animEffect transition="in" filter="blinds(horizontal)">
                                      <p:cBhvr>
                                        <p:cTn id="26" dur="500"/>
                                        <p:tgtEl>
                                          <p:spTgt spid="5135"/>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5136"/>
                                        </p:tgtEl>
                                        <p:attrNameLst>
                                          <p:attrName>style.visibility</p:attrName>
                                        </p:attrNameLst>
                                      </p:cBhvr>
                                      <p:to>
                                        <p:strVal val="visible"/>
                                      </p:to>
                                    </p:set>
                                    <p:animEffect transition="in" filter="blinds(horizontal)">
                                      <p:cBhvr>
                                        <p:cTn id="29" dur="500"/>
                                        <p:tgtEl>
                                          <p:spTgt spid="5136"/>
                                        </p:tgtEl>
                                      </p:cBhvr>
                                    </p:animEffect>
                                  </p:childTnLst>
                                </p:cTn>
                              </p:par>
                              <p:par>
                                <p:cTn id="30" presetID="3" presetClass="entr" presetSubtype="10" fill="hold" grpId="0" nodeType="withEffect">
                                  <p:stCondLst>
                                    <p:cond delay="0"/>
                                  </p:stCondLst>
                                  <p:childTnLst>
                                    <p:set>
                                      <p:cBhvr>
                                        <p:cTn id="31" dur="1" fill="hold">
                                          <p:stCondLst>
                                            <p:cond delay="0"/>
                                          </p:stCondLst>
                                        </p:cTn>
                                        <p:tgtEl>
                                          <p:spTgt spid="5137"/>
                                        </p:tgtEl>
                                        <p:attrNameLst>
                                          <p:attrName>style.visibility</p:attrName>
                                        </p:attrNameLst>
                                      </p:cBhvr>
                                      <p:to>
                                        <p:strVal val="visible"/>
                                      </p:to>
                                    </p:set>
                                    <p:animEffect transition="in" filter="blinds(horizontal)">
                                      <p:cBhvr>
                                        <p:cTn id="32" dur="500"/>
                                        <p:tgtEl>
                                          <p:spTgt spid="5137"/>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5138"/>
                                        </p:tgtEl>
                                        <p:attrNameLst>
                                          <p:attrName>style.visibility</p:attrName>
                                        </p:attrNameLst>
                                      </p:cBhvr>
                                      <p:to>
                                        <p:strVal val="visible"/>
                                      </p:to>
                                    </p:set>
                                    <p:animEffect transition="in" filter="blinds(horizontal)">
                                      <p:cBhvr>
                                        <p:cTn id="35" dur="500"/>
                                        <p:tgtEl>
                                          <p:spTgt spid="5138"/>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5126"/>
                                        </p:tgtEl>
                                        <p:attrNameLst>
                                          <p:attrName>style.visibility</p:attrName>
                                        </p:attrNameLst>
                                      </p:cBhvr>
                                      <p:to>
                                        <p:strVal val="visible"/>
                                      </p:to>
                                    </p:set>
                                    <p:animEffect transition="in" filter="blinds(horizontal)">
                                      <p:cBhvr>
                                        <p:cTn id="40" dur="500"/>
                                        <p:tgtEl>
                                          <p:spTgt spid="5126"/>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5127"/>
                                        </p:tgtEl>
                                        <p:attrNameLst>
                                          <p:attrName>style.visibility</p:attrName>
                                        </p:attrNameLst>
                                      </p:cBhvr>
                                      <p:to>
                                        <p:strVal val="visible"/>
                                      </p:to>
                                    </p:set>
                                    <p:animEffect transition="in" filter="blinds(horizontal)">
                                      <p:cBhvr>
                                        <p:cTn id="45" dur="500"/>
                                        <p:tgtEl>
                                          <p:spTgt spid="5127"/>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3" presetClass="entr" presetSubtype="10" fill="hold" grpId="0" nodeType="clickEffect">
                                  <p:stCondLst>
                                    <p:cond delay="0"/>
                                  </p:stCondLst>
                                  <p:childTnLst>
                                    <p:set>
                                      <p:cBhvr>
                                        <p:cTn id="49" dur="1" fill="hold">
                                          <p:stCondLst>
                                            <p:cond delay="0"/>
                                          </p:stCondLst>
                                        </p:cTn>
                                        <p:tgtEl>
                                          <p:spTgt spid="5128"/>
                                        </p:tgtEl>
                                        <p:attrNameLst>
                                          <p:attrName>style.visibility</p:attrName>
                                        </p:attrNameLst>
                                      </p:cBhvr>
                                      <p:to>
                                        <p:strVal val="visible"/>
                                      </p:to>
                                    </p:set>
                                    <p:animEffect transition="in" filter="blinds(horizontal)">
                                      <p:cBhvr>
                                        <p:cTn id="50" dur="500"/>
                                        <p:tgtEl>
                                          <p:spTgt spid="5128"/>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3" presetClass="entr" presetSubtype="10" fill="hold" grpId="0" nodeType="clickEffect">
                                  <p:stCondLst>
                                    <p:cond delay="0"/>
                                  </p:stCondLst>
                                  <p:childTnLst>
                                    <p:set>
                                      <p:cBhvr>
                                        <p:cTn id="54" dur="1" fill="hold">
                                          <p:stCondLst>
                                            <p:cond delay="0"/>
                                          </p:stCondLst>
                                        </p:cTn>
                                        <p:tgtEl>
                                          <p:spTgt spid="5129"/>
                                        </p:tgtEl>
                                        <p:attrNameLst>
                                          <p:attrName>style.visibility</p:attrName>
                                        </p:attrNameLst>
                                      </p:cBhvr>
                                      <p:to>
                                        <p:strVal val="visible"/>
                                      </p:to>
                                    </p:set>
                                    <p:animEffect transition="in" filter="blinds(horizontal)">
                                      <p:cBhvr>
                                        <p:cTn id="55" dur="500"/>
                                        <p:tgtEl>
                                          <p:spTgt spid="5129"/>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3" presetClass="entr" presetSubtype="10" fill="hold" grpId="0" nodeType="clickEffect">
                                  <p:stCondLst>
                                    <p:cond delay="0"/>
                                  </p:stCondLst>
                                  <p:childTnLst>
                                    <p:set>
                                      <p:cBhvr>
                                        <p:cTn id="59" dur="1" fill="hold">
                                          <p:stCondLst>
                                            <p:cond delay="0"/>
                                          </p:stCondLst>
                                        </p:cTn>
                                        <p:tgtEl>
                                          <p:spTgt spid="5130"/>
                                        </p:tgtEl>
                                        <p:attrNameLst>
                                          <p:attrName>style.visibility</p:attrName>
                                        </p:attrNameLst>
                                      </p:cBhvr>
                                      <p:to>
                                        <p:strVal val="visible"/>
                                      </p:to>
                                    </p:set>
                                    <p:animEffect transition="in" filter="blinds(horizontal)">
                                      <p:cBhvr>
                                        <p:cTn id="60" dur="500"/>
                                        <p:tgtEl>
                                          <p:spTgt spid="5130"/>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3" presetClass="entr" presetSubtype="10" fill="hold" grpId="0" nodeType="clickEffect">
                                  <p:stCondLst>
                                    <p:cond delay="0"/>
                                  </p:stCondLst>
                                  <p:childTnLst>
                                    <p:set>
                                      <p:cBhvr>
                                        <p:cTn id="64" dur="1" fill="hold">
                                          <p:stCondLst>
                                            <p:cond delay="0"/>
                                          </p:stCondLst>
                                        </p:cTn>
                                        <p:tgtEl>
                                          <p:spTgt spid="5131"/>
                                        </p:tgtEl>
                                        <p:attrNameLst>
                                          <p:attrName>style.visibility</p:attrName>
                                        </p:attrNameLst>
                                      </p:cBhvr>
                                      <p:to>
                                        <p:strVal val="visible"/>
                                      </p:to>
                                    </p:set>
                                    <p:animEffect transition="in" filter="blinds(horizontal)">
                                      <p:cBhvr>
                                        <p:cTn id="65" dur="500"/>
                                        <p:tgtEl>
                                          <p:spTgt spid="5131"/>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3" presetClass="entr" presetSubtype="10" fill="hold" grpId="0" nodeType="clickEffect">
                                  <p:stCondLst>
                                    <p:cond delay="0"/>
                                  </p:stCondLst>
                                  <p:childTnLst>
                                    <p:set>
                                      <p:cBhvr>
                                        <p:cTn id="69" dur="1" fill="hold">
                                          <p:stCondLst>
                                            <p:cond delay="0"/>
                                          </p:stCondLst>
                                        </p:cTn>
                                        <p:tgtEl>
                                          <p:spTgt spid="5132"/>
                                        </p:tgtEl>
                                        <p:attrNameLst>
                                          <p:attrName>style.visibility</p:attrName>
                                        </p:attrNameLst>
                                      </p:cBhvr>
                                      <p:to>
                                        <p:strVal val="visible"/>
                                      </p:to>
                                    </p:set>
                                    <p:animEffect transition="in" filter="blinds(horizontal)">
                                      <p:cBhvr>
                                        <p:cTn id="70" dur="500"/>
                                        <p:tgtEl>
                                          <p:spTgt spid="5132"/>
                                        </p:tgtEl>
                                      </p:cBhvr>
                                    </p:animEffect>
                                  </p:childTnLst>
                                </p:cTn>
                              </p:par>
                              <p:par>
                                <p:cTn id="71" presetID="3" presetClass="entr" presetSubtype="10" fill="hold" grpId="0" nodeType="withEffect">
                                  <p:stCondLst>
                                    <p:cond delay="0"/>
                                  </p:stCondLst>
                                  <p:childTnLst>
                                    <p:set>
                                      <p:cBhvr>
                                        <p:cTn id="72" dur="1" fill="hold">
                                          <p:stCondLst>
                                            <p:cond delay="0"/>
                                          </p:stCondLst>
                                        </p:cTn>
                                        <p:tgtEl>
                                          <p:spTgt spid="5139"/>
                                        </p:tgtEl>
                                        <p:attrNameLst>
                                          <p:attrName>style.visibility</p:attrName>
                                        </p:attrNameLst>
                                      </p:cBhvr>
                                      <p:to>
                                        <p:strVal val="visible"/>
                                      </p:to>
                                    </p:set>
                                    <p:animEffect transition="in" filter="blinds(horizontal)">
                                      <p:cBhvr>
                                        <p:cTn id="73" dur="500"/>
                                        <p:tgtEl>
                                          <p:spTgt spid="5139"/>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3" presetClass="entr" presetSubtype="10" fill="hold" grpId="0" nodeType="clickEffect">
                                  <p:stCondLst>
                                    <p:cond delay="0"/>
                                  </p:stCondLst>
                                  <p:childTnLst>
                                    <p:set>
                                      <p:cBhvr>
                                        <p:cTn id="77" dur="1" fill="hold">
                                          <p:stCondLst>
                                            <p:cond delay="0"/>
                                          </p:stCondLst>
                                        </p:cTn>
                                        <p:tgtEl>
                                          <p:spTgt spid="5140"/>
                                        </p:tgtEl>
                                        <p:attrNameLst>
                                          <p:attrName>style.visibility</p:attrName>
                                        </p:attrNameLst>
                                      </p:cBhvr>
                                      <p:to>
                                        <p:strVal val="visible"/>
                                      </p:to>
                                    </p:set>
                                    <p:animEffect transition="in" filter="blinds(horizontal)">
                                      <p:cBhvr>
                                        <p:cTn id="78" dur="500"/>
                                        <p:tgtEl>
                                          <p:spTgt spid="5140"/>
                                        </p:tgtEl>
                                      </p:cBhvr>
                                    </p:animEffect>
                                  </p:childTnLst>
                                </p:cTn>
                              </p:par>
                              <p:par>
                                <p:cTn id="79" presetID="3" presetClass="entr" presetSubtype="10" fill="hold" grpId="0" nodeType="withEffect">
                                  <p:stCondLst>
                                    <p:cond delay="0"/>
                                  </p:stCondLst>
                                  <p:childTnLst>
                                    <p:set>
                                      <p:cBhvr>
                                        <p:cTn id="80" dur="1" fill="hold">
                                          <p:stCondLst>
                                            <p:cond delay="0"/>
                                          </p:stCondLst>
                                        </p:cTn>
                                        <p:tgtEl>
                                          <p:spTgt spid="5133"/>
                                        </p:tgtEl>
                                        <p:attrNameLst>
                                          <p:attrName>style.visibility</p:attrName>
                                        </p:attrNameLst>
                                      </p:cBhvr>
                                      <p:to>
                                        <p:strVal val="visible"/>
                                      </p:to>
                                    </p:set>
                                    <p:animEffect transition="in" filter="blinds(horizontal)">
                                      <p:cBhvr>
                                        <p:cTn id="81" dur="500"/>
                                        <p:tgtEl>
                                          <p:spTgt spid="51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nimBg="1" autoUpdateAnimBg="0"/>
      <p:bldP spid="5125" grpId="0" animBg="1" autoUpdateAnimBg="0"/>
      <p:bldP spid="5126" grpId="0" bldLvl="0" animBg="1" autoUpdateAnimBg="0"/>
      <p:bldP spid="5127" grpId="0" animBg="1" autoUpdateAnimBg="0"/>
      <p:bldP spid="5128" grpId="0" animBg="1" autoUpdateAnimBg="0"/>
      <p:bldP spid="5129" grpId="0" bldLvl="0" animBg="1" autoUpdateAnimBg="0"/>
      <p:bldP spid="5130" grpId="0" animBg="1" autoUpdateAnimBg="0"/>
      <p:bldP spid="5131" grpId="0" animBg="1" autoUpdateAnimBg="0"/>
      <p:bldP spid="5132" grpId="0" animBg="1" autoUpdateAnimBg="0"/>
      <p:bldP spid="5133" grpId="0" bldLvl="0" animBg="1" autoUpdateAnimBg="0"/>
      <p:bldP spid="5134" grpId="0" animBg="1"/>
      <p:bldP spid="5135" grpId="0" animBg="1"/>
      <p:bldP spid="5136" grpId="0" animBg="1"/>
      <p:bldP spid="5137" grpId="0" animBg="1"/>
      <p:bldP spid="5138" grpId="0" animBg="1"/>
      <p:bldP spid="5139" grpId="0" animBg="1"/>
      <p:bldP spid="514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idx="4294967295"/>
          </p:nvPr>
        </p:nvSpPr>
        <p:spPr>
          <a:xfrm>
            <a:off x="685800" y="25400"/>
            <a:ext cx="7772400" cy="838200"/>
          </a:xfrm>
        </p:spPr>
        <p:txBody>
          <a:bodyPr/>
          <a:lstStyle/>
          <a:p>
            <a:pPr eaLnBrk="1" hangingPunct="1"/>
            <a:r>
              <a:rPr lang="de-DE" altLang="de-DE" sz="4000" smtClean="0"/>
              <a:t>Wiederholung</a:t>
            </a:r>
          </a:p>
        </p:txBody>
      </p:sp>
      <p:sp>
        <p:nvSpPr>
          <p:cNvPr id="50179" name="Rectangle 3"/>
          <p:cNvSpPr>
            <a:spLocks noGrp="1" noChangeArrowheads="1"/>
          </p:cNvSpPr>
          <p:nvPr>
            <p:ph type="body" idx="4294967295"/>
          </p:nvPr>
        </p:nvSpPr>
        <p:spPr>
          <a:xfrm>
            <a:off x="107950" y="1989138"/>
            <a:ext cx="9180513" cy="3024187"/>
          </a:xfrm>
        </p:spPr>
        <p:txBody>
          <a:bodyPr/>
          <a:lstStyle/>
          <a:p>
            <a:pPr algn="just" eaLnBrk="1" hangingPunct="1">
              <a:spcBef>
                <a:spcPct val="0"/>
              </a:spcBef>
            </a:pPr>
            <a:r>
              <a:rPr lang="de-DE" altLang="de-DE" sz="1800" smtClean="0"/>
              <a:t>Was ist eine Niederlassung?</a:t>
            </a:r>
          </a:p>
          <a:p>
            <a:pPr algn="just" eaLnBrk="1" hangingPunct="1">
              <a:spcBef>
                <a:spcPct val="0"/>
              </a:spcBef>
            </a:pPr>
            <a:r>
              <a:rPr lang="de-DE" altLang="de-DE" sz="1800" smtClean="0"/>
              <a:t>Warum unterscheidet man in Art. 49 AEUV Erst- und Zweitniederlassungen?</a:t>
            </a:r>
          </a:p>
          <a:p>
            <a:pPr algn="just" eaLnBrk="1" hangingPunct="1">
              <a:spcBef>
                <a:spcPct val="0"/>
              </a:spcBef>
            </a:pPr>
            <a:r>
              <a:rPr lang="de-DE" altLang="de-DE" sz="1800" smtClean="0"/>
              <a:t>Inwieweit können sich juristische Personen auf die Niederlassungsfreiheit berufen?</a:t>
            </a:r>
          </a:p>
          <a:p>
            <a:pPr algn="just" eaLnBrk="1" hangingPunct="1">
              <a:spcBef>
                <a:spcPct val="0"/>
              </a:spcBef>
            </a:pPr>
            <a:r>
              <a:rPr lang="de-DE" altLang="de-DE" sz="1800" smtClean="0"/>
              <a:t>Wann liegt ein Eingriff in die Niederlassungsfreiheit vor?</a:t>
            </a:r>
          </a:p>
          <a:p>
            <a:pPr algn="just" eaLnBrk="1" hangingPunct="1">
              <a:spcBef>
                <a:spcPct val="0"/>
              </a:spcBef>
            </a:pPr>
            <a:r>
              <a:rPr lang="de-DE" altLang="de-DE" sz="1800" smtClean="0"/>
              <a:t>Welche Rolle spielen Sprachanforderungen im Rahmen der Niederlassungsfreiheit?</a:t>
            </a:r>
          </a:p>
          <a:p>
            <a:pPr algn="just" eaLnBrk="1" hangingPunct="1">
              <a:spcBef>
                <a:spcPct val="0"/>
              </a:spcBef>
            </a:pPr>
            <a:r>
              <a:rPr lang="de-DE" altLang="de-DE" sz="1800" smtClean="0"/>
              <a:t>Was ist eine Dienstleistungsfreiheit?</a:t>
            </a:r>
          </a:p>
          <a:p>
            <a:pPr algn="just" eaLnBrk="1" hangingPunct="1">
              <a:spcBef>
                <a:spcPct val="0"/>
              </a:spcBef>
            </a:pPr>
            <a:r>
              <a:rPr lang="de-DE" altLang="de-DE" sz="1800" smtClean="0"/>
              <a:t>Wann spricht man von aktiver, passiver oder korrespondierender Dienstleistung?</a:t>
            </a:r>
          </a:p>
          <a:p>
            <a:pPr algn="just" eaLnBrk="1" hangingPunct="1">
              <a:spcBef>
                <a:spcPct val="0"/>
              </a:spcBef>
            </a:pPr>
            <a:r>
              <a:rPr lang="de-DE" altLang="de-DE" sz="1800" smtClean="0"/>
              <a:t>Welche Rolle spielen einfachgesetzliche Verbote im Rahmen der Dienstleistungsfreiheit?</a:t>
            </a:r>
          </a:p>
          <a:p>
            <a:pPr algn="just" eaLnBrk="1" hangingPunct="1">
              <a:spcBef>
                <a:spcPct val="0"/>
              </a:spcBef>
            </a:pPr>
            <a:r>
              <a:rPr lang="de-DE" altLang="de-DE" sz="1800" smtClean="0"/>
              <a:t>Worin unterscheiden sich Dienst- und Niederlassungsfreiheit?</a:t>
            </a:r>
          </a:p>
          <a:p>
            <a:pPr algn="just" eaLnBrk="1" hangingPunct="1">
              <a:spcBef>
                <a:spcPct val="0"/>
              </a:spcBef>
            </a:pPr>
            <a:r>
              <a:rPr lang="de-DE" altLang="de-DE" sz="1800" smtClean="0"/>
              <a:t>Lassen Dienstleistungs- bzw. Niederlassungsfreiheit das Herkunftslandprinzip zu?</a:t>
            </a:r>
          </a:p>
        </p:txBody>
      </p:sp>
      <p:pic>
        <p:nvPicPr>
          <p:cNvPr id="117764" name="Bild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92950" y="-315913"/>
            <a:ext cx="2328863" cy="152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Effect transition="in" filter="blinds(horizontal)">
                                      <p:cBhvr>
                                        <p:cTn id="7" dur="500"/>
                                        <p:tgtEl>
                                          <p:spTgt spid="501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50179">
                                            <p:txEl>
                                              <p:pRg st="1" end="1"/>
                                            </p:txEl>
                                          </p:spTgt>
                                        </p:tgtEl>
                                        <p:attrNameLst>
                                          <p:attrName>style.visibility</p:attrName>
                                        </p:attrNameLst>
                                      </p:cBhvr>
                                      <p:to>
                                        <p:strVal val="visible"/>
                                      </p:to>
                                    </p:set>
                                    <p:animEffect transition="in" filter="blinds(horizontal)">
                                      <p:cBhvr>
                                        <p:cTn id="12" dur="500"/>
                                        <p:tgtEl>
                                          <p:spTgt spid="501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50179">
                                            <p:txEl>
                                              <p:pRg st="2" end="2"/>
                                            </p:txEl>
                                          </p:spTgt>
                                        </p:tgtEl>
                                        <p:attrNameLst>
                                          <p:attrName>style.visibility</p:attrName>
                                        </p:attrNameLst>
                                      </p:cBhvr>
                                      <p:to>
                                        <p:strVal val="visible"/>
                                      </p:to>
                                    </p:set>
                                    <p:animEffect transition="in" filter="blinds(horizontal)">
                                      <p:cBhvr>
                                        <p:cTn id="17" dur="500"/>
                                        <p:tgtEl>
                                          <p:spTgt spid="5017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50179">
                                            <p:txEl>
                                              <p:pRg st="3" end="3"/>
                                            </p:txEl>
                                          </p:spTgt>
                                        </p:tgtEl>
                                        <p:attrNameLst>
                                          <p:attrName>style.visibility</p:attrName>
                                        </p:attrNameLst>
                                      </p:cBhvr>
                                      <p:to>
                                        <p:strVal val="visible"/>
                                      </p:to>
                                    </p:set>
                                    <p:animEffect transition="in" filter="blinds(horizontal)">
                                      <p:cBhvr>
                                        <p:cTn id="22" dur="500"/>
                                        <p:tgtEl>
                                          <p:spTgt spid="5017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50179">
                                            <p:txEl>
                                              <p:pRg st="4" end="4"/>
                                            </p:txEl>
                                          </p:spTgt>
                                        </p:tgtEl>
                                        <p:attrNameLst>
                                          <p:attrName>style.visibility</p:attrName>
                                        </p:attrNameLst>
                                      </p:cBhvr>
                                      <p:to>
                                        <p:strVal val="visible"/>
                                      </p:to>
                                    </p:set>
                                    <p:animEffect transition="in" filter="blinds(horizontal)">
                                      <p:cBhvr>
                                        <p:cTn id="27" dur="500"/>
                                        <p:tgtEl>
                                          <p:spTgt spid="5017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p:cTn id="31" dur="1" fill="hold">
                                          <p:stCondLst>
                                            <p:cond delay="0"/>
                                          </p:stCondLst>
                                        </p:cTn>
                                        <p:tgtEl>
                                          <p:spTgt spid="50179">
                                            <p:txEl>
                                              <p:pRg st="5" end="5"/>
                                            </p:txEl>
                                          </p:spTgt>
                                        </p:tgtEl>
                                        <p:attrNameLst>
                                          <p:attrName>style.visibility</p:attrName>
                                        </p:attrNameLst>
                                      </p:cBhvr>
                                      <p:to>
                                        <p:strVal val="visible"/>
                                      </p:to>
                                    </p:set>
                                    <p:animEffect transition="in" filter="blinds(horizontal)">
                                      <p:cBhvr>
                                        <p:cTn id="32" dur="500"/>
                                        <p:tgtEl>
                                          <p:spTgt spid="50179">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nodeType="clickEffect">
                                  <p:stCondLst>
                                    <p:cond delay="0"/>
                                  </p:stCondLst>
                                  <p:childTnLst>
                                    <p:set>
                                      <p:cBhvr>
                                        <p:cTn id="36" dur="1" fill="hold">
                                          <p:stCondLst>
                                            <p:cond delay="0"/>
                                          </p:stCondLst>
                                        </p:cTn>
                                        <p:tgtEl>
                                          <p:spTgt spid="50179">
                                            <p:txEl>
                                              <p:pRg st="6" end="6"/>
                                            </p:txEl>
                                          </p:spTgt>
                                        </p:tgtEl>
                                        <p:attrNameLst>
                                          <p:attrName>style.visibility</p:attrName>
                                        </p:attrNameLst>
                                      </p:cBhvr>
                                      <p:to>
                                        <p:strVal val="visible"/>
                                      </p:to>
                                    </p:set>
                                    <p:animEffect transition="in" filter="blinds(horizontal)">
                                      <p:cBhvr>
                                        <p:cTn id="37" dur="500"/>
                                        <p:tgtEl>
                                          <p:spTgt spid="50179">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nodeType="clickEffect">
                                  <p:stCondLst>
                                    <p:cond delay="0"/>
                                  </p:stCondLst>
                                  <p:childTnLst>
                                    <p:set>
                                      <p:cBhvr>
                                        <p:cTn id="41" dur="1" fill="hold">
                                          <p:stCondLst>
                                            <p:cond delay="0"/>
                                          </p:stCondLst>
                                        </p:cTn>
                                        <p:tgtEl>
                                          <p:spTgt spid="50179">
                                            <p:txEl>
                                              <p:pRg st="7" end="7"/>
                                            </p:txEl>
                                          </p:spTgt>
                                        </p:tgtEl>
                                        <p:attrNameLst>
                                          <p:attrName>style.visibility</p:attrName>
                                        </p:attrNameLst>
                                      </p:cBhvr>
                                      <p:to>
                                        <p:strVal val="visible"/>
                                      </p:to>
                                    </p:set>
                                    <p:animEffect transition="in" filter="blinds(horizontal)">
                                      <p:cBhvr>
                                        <p:cTn id="42" dur="500"/>
                                        <p:tgtEl>
                                          <p:spTgt spid="50179">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ntr" presetSubtype="10" fill="hold" nodeType="clickEffect">
                                  <p:stCondLst>
                                    <p:cond delay="0"/>
                                  </p:stCondLst>
                                  <p:childTnLst>
                                    <p:set>
                                      <p:cBhvr>
                                        <p:cTn id="46" dur="1" fill="hold">
                                          <p:stCondLst>
                                            <p:cond delay="0"/>
                                          </p:stCondLst>
                                        </p:cTn>
                                        <p:tgtEl>
                                          <p:spTgt spid="50179">
                                            <p:txEl>
                                              <p:pRg st="8" end="8"/>
                                            </p:txEl>
                                          </p:spTgt>
                                        </p:tgtEl>
                                        <p:attrNameLst>
                                          <p:attrName>style.visibility</p:attrName>
                                        </p:attrNameLst>
                                      </p:cBhvr>
                                      <p:to>
                                        <p:strVal val="visible"/>
                                      </p:to>
                                    </p:set>
                                    <p:animEffect transition="in" filter="blinds(horizontal)">
                                      <p:cBhvr>
                                        <p:cTn id="47" dur="500"/>
                                        <p:tgtEl>
                                          <p:spTgt spid="50179">
                                            <p:txEl>
                                              <p:pRg st="8" end="8"/>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3" presetClass="entr" presetSubtype="10" fill="hold" nodeType="clickEffect">
                                  <p:stCondLst>
                                    <p:cond delay="0"/>
                                  </p:stCondLst>
                                  <p:childTnLst>
                                    <p:set>
                                      <p:cBhvr>
                                        <p:cTn id="51" dur="1" fill="hold">
                                          <p:stCondLst>
                                            <p:cond delay="0"/>
                                          </p:stCondLst>
                                        </p:cTn>
                                        <p:tgtEl>
                                          <p:spTgt spid="50179">
                                            <p:txEl>
                                              <p:pRg st="9" end="9"/>
                                            </p:txEl>
                                          </p:spTgt>
                                        </p:tgtEl>
                                        <p:attrNameLst>
                                          <p:attrName>style.visibility</p:attrName>
                                        </p:attrNameLst>
                                      </p:cBhvr>
                                      <p:to>
                                        <p:strVal val="visible"/>
                                      </p:to>
                                    </p:set>
                                    <p:animEffect transition="in" filter="blinds(horizontal)">
                                      <p:cBhvr>
                                        <p:cTn id="52" dur="500"/>
                                        <p:tgtEl>
                                          <p:spTgt spid="5017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idx="4294967295"/>
          </p:nvPr>
        </p:nvSpPr>
        <p:spPr>
          <a:xfrm>
            <a:off x="685800" y="25400"/>
            <a:ext cx="7772400" cy="838200"/>
          </a:xfrm>
        </p:spPr>
        <p:txBody>
          <a:bodyPr/>
          <a:lstStyle/>
          <a:p>
            <a:pPr eaLnBrk="1" hangingPunct="1"/>
            <a:r>
              <a:rPr lang="de-DE" altLang="de-DE" sz="4000" smtClean="0"/>
              <a:t>Vorlesung XII</a:t>
            </a:r>
          </a:p>
        </p:txBody>
      </p:sp>
      <p:sp>
        <p:nvSpPr>
          <p:cNvPr id="50179" name="Rectangle 3"/>
          <p:cNvSpPr>
            <a:spLocks noGrp="1" noChangeArrowheads="1"/>
          </p:cNvSpPr>
          <p:nvPr>
            <p:ph type="body" idx="4294967295"/>
          </p:nvPr>
        </p:nvSpPr>
        <p:spPr>
          <a:xfrm>
            <a:off x="141288" y="838200"/>
            <a:ext cx="8569325" cy="3743325"/>
          </a:xfrm>
        </p:spPr>
        <p:txBody>
          <a:bodyPr/>
          <a:lstStyle/>
          <a:p>
            <a:pPr eaLnBrk="1" hangingPunct="1">
              <a:lnSpc>
                <a:spcPct val="150000"/>
              </a:lnSpc>
            </a:pPr>
            <a:r>
              <a:rPr lang="de-DE" altLang="de-DE" sz="2800" smtClean="0"/>
              <a:t>Freie Niederlassungsgründung</a:t>
            </a:r>
          </a:p>
          <a:p>
            <a:pPr lvl="1" eaLnBrk="1" hangingPunct="1">
              <a:lnSpc>
                <a:spcPct val="150000"/>
              </a:lnSpc>
            </a:pPr>
            <a:r>
              <a:rPr lang="de-DE" altLang="de-DE" sz="2000" smtClean="0"/>
              <a:t>Allgemeine Lehren der positiven Integration </a:t>
            </a:r>
          </a:p>
          <a:p>
            <a:pPr lvl="1" eaLnBrk="1" hangingPunct="1">
              <a:lnSpc>
                <a:spcPct val="150000"/>
              </a:lnSpc>
            </a:pPr>
            <a:r>
              <a:rPr lang="de-DE" altLang="de-DE" sz="2000" smtClean="0"/>
              <a:t>Berufsqualifikationsrecht</a:t>
            </a:r>
          </a:p>
          <a:p>
            <a:pPr lvl="1" eaLnBrk="1" hangingPunct="1">
              <a:lnSpc>
                <a:spcPct val="150000"/>
              </a:lnSpc>
            </a:pPr>
            <a:r>
              <a:rPr lang="de-DE" altLang="de-DE" sz="2000" smtClean="0"/>
              <a:t>Dienstleistungserbringung</a:t>
            </a:r>
          </a:p>
          <a:p>
            <a:pPr eaLnBrk="1" hangingPunct="1">
              <a:lnSpc>
                <a:spcPct val="150000"/>
              </a:lnSpc>
            </a:pPr>
            <a:r>
              <a:rPr lang="de-DE" altLang="de-DE" sz="2800" smtClean="0"/>
              <a:t>Freier Dienstleistungsverkehr</a:t>
            </a:r>
          </a:p>
          <a:p>
            <a:pPr lvl="1" eaLnBrk="1" hangingPunct="1">
              <a:lnSpc>
                <a:spcPct val="150000"/>
              </a:lnSpc>
            </a:pPr>
            <a:r>
              <a:rPr lang="de-DE" altLang="de-DE" sz="2000" smtClean="0"/>
              <a:t>Allgemeine Lehren der positiven Integration </a:t>
            </a:r>
          </a:p>
          <a:p>
            <a:pPr lvl="1" eaLnBrk="1" hangingPunct="1">
              <a:lnSpc>
                <a:spcPct val="150000"/>
              </a:lnSpc>
            </a:pPr>
            <a:r>
              <a:rPr lang="de-DE" altLang="de-DE" sz="2000" smtClean="0"/>
              <a:t>Berufsqualifikationsrecht</a:t>
            </a:r>
          </a:p>
          <a:p>
            <a:pPr lvl="1" eaLnBrk="1" hangingPunct="1">
              <a:lnSpc>
                <a:spcPct val="150000"/>
              </a:lnSpc>
            </a:pPr>
            <a:r>
              <a:rPr lang="de-DE" altLang="de-DE" sz="2000" smtClean="0"/>
              <a:t>Dienstleistungserbringung</a:t>
            </a:r>
          </a:p>
        </p:txBody>
      </p:sp>
      <p:pic>
        <p:nvPicPr>
          <p:cNvPr id="119812" name="Bild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92950" y="-315913"/>
            <a:ext cx="2328863" cy="152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9813" name="Rechteck 1"/>
          <p:cNvSpPr>
            <a:spLocks noChangeArrowheads="1"/>
          </p:cNvSpPr>
          <p:nvPr/>
        </p:nvSpPr>
        <p:spPr bwMode="auto">
          <a:xfrm>
            <a:off x="3709988" y="5876925"/>
            <a:ext cx="5180012"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Times New Roman" panose="02020603050405020304" pitchFamily="18" charset="0"/>
              </a:defRPr>
            </a:lvl1pPr>
            <a:lvl2pPr marL="742950" indent="-285750">
              <a:defRPr sz="2000">
                <a:solidFill>
                  <a:schemeClr val="tx1"/>
                </a:solidFill>
                <a:latin typeface="Times New Roman" panose="02020603050405020304" pitchFamily="18" charset="0"/>
              </a:defRPr>
            </a:lvl2pPr>
            <a:lvl3pPr marL="1143000" indent="-228600">
              <a:defRPr sz="2000">
                <a:solidFill>
                  <a:schemeClr val="tx1"/>
                </a:solidFill>
                <a:latin typeface="Times New Roman" panose="02020603050405020304" pitchFamily="18" charset="0"/>
              </a:defRPr>
            </a:lvl3pPr>
            <a:lvl4pPr marL="1600200" indent="-228600">
              <a:defRPr sz="2000">
                <a:solidFill>
                  <a:schemeClr val="tx1"/>
                </a:solidFill>
                <a:latin typeface="Times New Roman" panose="02020603050405020304" pitchFamily="18" charset="0"/>
              </a:defRPr>
            </a:lvl4pPr>
            <a:lvl5pPr marL="2057400" indent="-22860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r>
              <a:rPr lang="de-DE" altLang="de-DE">
                <a:sym typeface="Wingdings" panose="05000000000000000000" pitchFamily="2" charset="2"/>
              </a:rPr>
              <a:t> </a:t>
            </a:r>
            <a:r>
              <a:rPr lang="de-DE" altLang="de-DE"/>
              <a:t>Stober/Korte: Öffentliches Wirtschaftsrecht I, </a:t>
            </a:r>
          </a:p>
          <a:p>
            <a:r>
              <a:rPr lang="de-DE" altLang="de-DE" b="1"/>
              <a:t>     Rn. 478-492</a:t>
            </a:r>
          </a:p>
        </p:txBody>
      </p:sp>
      <p:pic>
        <p:nvPicPr>
          <p:cNvPr id="119814" name="Grafik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03925" y="4090988"/>
            <a:ext cx="1089025" cy="163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Effect transition="in" filter="blinds(horizontal)">
                                      <p:cBhvr>
                                        <p:cTn id="7" dur="500"/>
                                        <p:tgtEl>
                                          <p:spTgt spid="501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50179">
                                            <p:txEl>
                                              <p:pRg st="1" end="1"/>
                                            </p:txEl>
                                          </p:spTgt>
                                        </p:tgtEl>
                                        <p:attrNameLst>
                                          <p:attrName>style.visibility</p:attrName>
                                        </p:attrNameLst>
                                      </p:cBhvr>
                                      <p:to>
                                        <p:strVal val="visible"/>
                                      </p:to>
                                    </p:set>
                                    <p:animEffect transition="in" filter="blinds(horizontal)">
                                      <p:cBhvr>
                                        <p:cTn id="12" dur="500"/>
                                        <p:tgtEl>
                                          <p:spTgt spid="501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50179">
                                            <p:txEl>
                                              <p:pRg st="2" end="2"/>
                                            </p:txEl>
                                          </p:spTgt>
                                        </p:tgtEl>
                                        <p:attrNameLst>
                                          <p:attrName>style.visibility</p:attrName>
                                        </p:attrNameLst>
                                      </p:cBhvr>
                                      <p:to>
                                        <p:strVal val="visible"/>
                                      </p:to>
                                    </p:set>
                                    <p:animEffect transition="in" filter="blinds(horizontal)">
                                      <p:cBhvr>
                                        <p:cTn id="17" dur="500"/>
                                        <p:tgtEl>
                                          <p:spTgt spid="5017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50179">
                                            <p:txEl>
                                              <p:pRg st="3" end="3"/>
                                            </p:txEl>
                                          </p:spTgt>
                                        </p:tgtEl>
                                        <p:attrNameLst>
                                          <p:attrName>style.visibility</p:attrName>
                                        </p:attrNameLst>
                                      </p:cBhvr>
                                      <p:to>
                                        <p:strVal val="visible"/>
                                      </p:to>
                                    </p:set>
                                    <p:animEffect transition="in" filter="blinds(horizontal)">
                                      <p:cBhvr>
                                        <p:cTn id="22" dur="500"/>
                                        <p:tgtEl>
                                          <p:spTgt spid="5017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50179">
                                            <p:txEl>
                                              <p:pRg st="4" end="4"/>
                                            </p:txEl>
                                          </p:spTgt>
                                        </p:tgtEl>
                                        <p:attrNameLst>
                                          <p:attrName>style.visibility</p:attrName>
                                        </p:attrNameLst>
                                      </p:cBhvr>
                                      <p:to>
                                        <p:strVal val="visible"/>
                                      </p:to>
                                    </p:set>
                                    <p:animEffect transition="in" filter="blinds(horizontal)">
                                      <p:cBhvr>
                                        <p:cTn id="27" dur="500"/>
                                        <p:tgtEl>
                                          <p:spTgt spid="501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4"/>
          <p:cNvSpPr>
            <a:spLocks noChangeArrowheads="1"/>
          </p:cNvSpPr>
          <p:nvPr/>
        </p:nvSpPr>
        <p:spPr bwMode="auto">
          <a:xfrm>
            <a:off x="2349500" y="14288"/>
            <a:ext cx="4535488" cy="862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de-DE" altLang="en-US" sz="2800">
                <a:solidFill>
                  <a:schemeClr val="tx2"/>
                </a:solidFill>
                <a:latin typeface="Arial" panose="020B0604020202020204" pitchFamily="34" charset="0"/>
                <a:cs typeface="Arial" panose="020B0604020202020204" pitchFamily="34" charset="0"/>
              </a:rPr>
              <a:t>Positive Integration</a:t>
            </a:r>
          </a:p>
          <a:p>
            <a:pPr algn="ctr" eaLnBrk="1" hangingPunct="1">
              <a:spcBef>
                <a:spcPct val="0"/>
              </a:spcBef>
              <a:buFontTx/>
              <a:buNone/>
            </a:pPr>
            <a:r>
              <a:rPr lang="de-DE" altLang="en-US" sz="2800">
                <a:solidFill>
                  <a:schemeClr val="tx2"/>
                </a:solidFill>
                <a:latin typeface="Arial" panose="020B0604020202020204" pitchFamily="34" charset="0"/>
                <a:cs typeface="Arial" panose="020B0604020202020204" pitchFamily="34" charset="0"/>
              </a:rPr>
              <a:t>Kompetenznormen</a:t>
            </a:r>
          </a:p>
        </p:txBody>
      </p:sp>
      <p:sp>
        <p:nvSpPr>
          <p:cNvPr id="121859" name="Text Box 7"/>
          <p:cNvSpPr txBox="1">
            <a:spLocks noChangeArrowheads="1"/>
          </p:cNvSpPr>
          <p:nvPr/>
        </p:nvSpPr>
        <p:spPr bwMode="auto">
          <a:xfrm>
            <a:off x="250825" y="404813"/>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de-DE" altLang="de-DE" sz="1800">
              <a:latin typeface="Arial" panose="020B0604020202020204" pitchFamily="34" charset="0"/>
              <a:cs typeface="Arial" panose="020B0604020202020204" pitchFamily="34" charset="0"/>
            </a:endParaRPr>
          </a:p>
        </p:txBody>
      </p:sp>
      <p:sp>
        <p:nvSpPr>
          <p:cNvPr id="6148" name="Rectangle 16"/>
          <p:cNvSpPr>
            <a:spLocks noChangeArrowheads="1"/>
          </p:cNvSpPr>
          <p:nvPr/>
        </p:nvSpPr>
        <p:spPr bwMode="auto">
          <a:xfrm>
            <a:off x="250825" y="1557338"/>
            <a:ext cx="3887788" cy="187166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pPr>
            <a:r>
              <a:rPr lang="de-DE" altLang="en-US" sz="1600" b="1">
                <a:latin typeface="Arial" panose="020B0604020202020204" pitchFamily="34" charset="0"/>
                <a:cs typeface="Arial" panose="020B0604020202020204" pitchFamily="34" charset="0"/>
              </a:rPr>
              <a:t>spezifisch niederlassungsbezogen</a:t>
            </a:r>
          </a:p>
          <a:p>
            <a:pPr eaLnBrk="1" hangingPunct="1">
              <a:buFontTx/>
              <a:buNone/>
            </a:pPr>
            <a:r>
              <a:rPr lang="de-DE" altLang="en-US" sz="1400">
                <a:latin typeface="Arial" panose="020B0604020202020204" pitchFamily="34" charset="0"/>
                <a:cs typeface="Arial" panose="020B0604020202020204" pitchFamily="34" charset="0"/>
              </a:rPr>
              <a:t>- Art. 50 Abs. 1 AEUV</a:t>
            </a:r>
          </a:p>
          <a:p>
            <a:pPr eaLnBrk="1" hangingPunct="1">
              <a:buFontTx/>
              <a:buNone/>
            </a:pPr>
            <a:r>
              <a:rPr lang="de-DE" altLang="en-US" sz="1400">
                <a:latin typeface="Arial" panose="020B0604020202020204" pitchFamily="34" charset="0"/>
                <a:cs typeface="Arial" panose="020B0604020202020204" pitchFamily="34" charset="0"/>
              </a:rPr>
              <a:t>  weitg. überholt als Kompetenzgrundlage</a:t>
            </a:r>
          </a:p>
          <a:p>
            <a:pPr eaLnBrk="1" hangingPunct="1">
              <a:buFontTx/>
              <a:buNone/>
            </a:pPr>
            <a:r>
              <a:rPr lang="de-DE" altLang="en-US" sz="1400">
                <a:latin typeface="Arial" panose="020B0604020202020204" pitchFamily="34" charset="0"/>
                <a:cs typeface="Arial" panose="020B0604020202020204" pitchFamily="34" charset="0"/>
              </a:rPr>
              <a:t>- Art. 50 Abs. 2 AEUV</a:t>
            </a:r>
          </a:p>
          <a:p>
            <a:pPr eaLnBrk="1" hangingPunct="1">
              <a:buFontTx/>
              <a:buNone/>
            </a:pPr>
            <a:r>
              <a:rPr lang="de-DE" altLang="en-US" sz="1400">
                <a:latin typeface="Arial" panose="020B0604020202020204" pitchFamily="34" charset="0"/>
                <a:cs typeface="Arial" panose="020B0604020202020204" pitchFamily="34" charset="0"/>
              </a:rPr>
              <a:t> fungiert als Handlungsauftrag</a:t>
            </a:r>
          </a:p>
          <a:p>
            <a:pPr eaLnBrk="1" hangingPunct="1">
              <a:buFontTx/>
              <a:buNone/>
            </a:pPr>
            <a:r>
              <a:rPr lang="de-DE" altLang="en-US" sz="1400">
                <a:latin typeface="Arial" panose="020B0604020202020204" pitchFamily="34" charset="0"/>
                <a:cs typeface="Arial" panose="020B0604020202020204" pitchFamily="34" charset="0"/>
              </a:rPr>
              <a:t> praktisch relevant einzig noch lit. g)</a:t>
            </a:r>
          </a:p>
          <a:p>
            <a:pPr eaLnBrk="1" hangingPunct="1">
              <a:buFontTx/>
              <a:buNone/>
            </a:pPr>
            <a:r>
              <a:rPr lang="de-DE" altLang="en-US" sz="1400">
                <a:latin typeface="Arial" panose="020B0604020202020204" pitchFamily="34" charset="0"/>
                <a:cs typeface="Arial" panose="020B0604020202020204" pitchFamily="34" charset="0"/>
              </a:rPr>
              <a:t> europäisiertes, nicht Europ. GesellschaftsR</a:t>
            </a:r>
          </a:p>
        </p:txBody>
      </p:sp>
      <p:sp>
        <p:nvSpPr>
          <p:cNvPr id="6151" name="Rectangle 16"/>
          <p:cNvSpPr>
            <a:spLocks noChangeArrowheads="1"/>
          </p:cNvSpPr>
          <p:nvPr/>
        </p:nvSpPr>
        <p:spPr bwMode="auto">
          <a:xfrm>
            <a:off x="5003800" y="1557338"/>
            <a:ext cx="3887788" cy="1871662"/>
          </a:xfrm>
          <a:prstGeom prst="rect">
            <a:avLst/>
          </a:prstGeom>
          <a:noFill/>
          <a:ln w="9525">
            <a:solidFill>
              <a:schemeClr val="tx1"/>
            </a:solidFill>
            <a:bevel/>
            <a:headEnd/>
            <a:tailEnd/>
          </a:ln>
          <a:extLst>
            <a:ext uri="{909E8E84-426E-40DD-AFC4-6F175D3DCCD1}">
              <a14:hiddenFill xmlns:a14="http://schemas.microsoft.com/office/drawing/2010/main">
                <a:solidFill>
                  <a:srgbClr val="FFFFFF"/>
                </a:solidFill>
              </a14:hiddenFill>
            </a:ext>
          </a:extLst>
        </p:spPr>
        <p:txBody>
          <a:bodyPr/>
          <a:lstStyle>
            <a:lvl1pPr marL="342900" indent="-3429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pPr>
            <a:r>
              <a:rPr lang="de-DE" altLang="en-US" sz="1600" b="1">
                <a:latin typeface="Arial" panose="020B0604020202020204" pitchFamily="34" charset="0"/>
                <a:cs typeface="Arial" panose="020B0604020202020204" pitchFamily="34" charset="0"/>
              </a:rPr>
              <a:t>spezifisch dienstleistungsbezogen</a:t>
            </a:r>
          </a:p>
          <a:p>
            <a:pPr eaLnBrk="1" hangingPunct="1">
              <a:buFontTx/>
              <a:buNone/>
            </a:pPr>
            <a:r>
              <a:rPr lang="de-DE" altLang="en-US" sz="1400">
                <a:latin typeface="Arial" panose="020B0604020202020204" pitchFamily="34" charset="0"/>
                <a:cs typeface="Arial" panose="020B0604020202020204" pitchFamily="34" charset="0"/>
              </a:rPr>
              <a:t>- Art. 59 AEUV</a:t>
            </a:r>
          </a:p>
          <a:p>
            <a:pPr eaLnBrk="1" hangingPunct="1">
              <a:buFontTx/>
              <a:buNone/>
            </a:pPr>
            <a:r>
              <a:rPr lang="de-DE" altLang="en-US" sz="1400">
                <a:latin typeface="Arial" panose="020B0604020202020204" pitchFamily="34" charset="0"/>
                <a:cs typeface="Arial" panose="020B0604020202020204" pitchFamily="34" charset="0"/>
              </a:rPr>
              <a:t>  zwar: Liberalisierung meint Erleichterung</a:t>
            </a:r>
          </a:p>
          <a:p>
            <a:pPr eaLnBrk="1" hangingPunct="1">
              <a:buFontTx/>
              <a:buNone/>
            </a:pPr>
            <a:r>
              <a:rPr lang="de-DE" altLang="en-US" sz="1400">
                <a:latin typeface="Arial" panose="020B0604020202020204" pitchFamily="34" charset="0"/>
                <a:cs typeface="Arial" panose="020B0604020202020204" pitchFamily="34" charset="0"/>
              </a:rPr>
              <a:t>  aber: bezieht sich nur auf bestimmte DL</a:t>
            </a:r>
          </a:p>
          <a:p>
            <a:pPr eaLnBrk="1" hangingPunct="1">
              <a:buFontTx/>
              <a:buNone/>
            </a:pPr>
            <a:r>
              <a:rPr lang="de-DE" altLang="en-US" sz="1400">
                <a:latin typeface="Arial" panose="020B0604020202020204" pitchFamily="34" charset="0"/>
                <a:cs typeface="Arial" panose="020B0604020202020204" pitchFamily="34" charset="0"/>
              </a:rPr>
              <a:t>           entspricht nicht horizontalem EU-Ansatz</a:t>
            </a:r>
          </a:p>
          <a:p>
            <a:pPr eaLnBrk="1" hangingPunct="1">
              <a:buFontTx/>
              <a:buNone/>
            </a:pPr>
            <a:r>
              <a:rPr lang="de-DE" altLang="en-US" sz="1400">
                <a:latin typeface="Arial" panose="020B0604020202020204" pitchFamily="34" charset="0"/>
                <a:cs typeface="Arial" panose="020B0604020202020204" pitchFamily="34" charset="0"/>
              </a:rPr>
              <a:t>- Art. 60 AEUV</a:t>
            </a:r>
          </a:p>
          <a:p>
            <a:pPr eaLnBrk="1" hangingPunct="1">
              <a:buFontTx/>
              <a:buNone/>
            </a:pPr>
            <a:r>
              <a:rPr lang="de-DE" altLang="en-US" sz="1400">
                <a:latin typeface="Arial" panose="020B0604020202020204" pitchFamily="34" charset="0"/>
                <a:cs typeface="Arial" panose="020B0604020202020204" pitchFamily="34" charset="0"/>
              </a:rPr>
              <a:t>  keine echte Rechtspflicht, sondern Bemühen</a:t>
            </a:r>
          </a:p>
        </p:txBody>
      </p:sp>
      <p:sp>
        <p:nvSpPr>
          <p:cNvPr id="6152" name="Line 8"/>
          <p:cNvSpPr>
            <a:spLocks noChangeShapeType="1"/>
          </p:cNvSpPr>
          <p:nvPr/>
        </p:nvSpPr>
        <p:spPr bwMode="auto">
          <a:xfrm>
            <a:off x="2124075" y="1196975"/>
            <a:ext cx="4824413" cy="158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6153" name="Line 9"/>
          <p:cNvSpPr>
            <a:spLocks noChangeShapeType="1"/>
          </p:cNvSpPr>
          <p:nvPr/>
        </p:nvSpPr>
        <p:spPr bwMode="auto">
          <a:xfrm>
            <a:off x="2124075" y="1196975"/>
            <a:ext cx="0" cy="36036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6154" name="Line 10"/>
          <p:cNvSpPr>
            <a:spLocks noChangeShapeType="1"/>
          </p:cNvSpPr>
          <p:nvPr/>
        </p:nvSpPr>
        <p:spPr bwMode="auto">
          <a:xfrm>
            <a:off x="6948488" y="1196975"/>
            <a:ext cx="0" cy="36036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6155" name="Line 11"/>
          <p:cNvSpPr>
            <a:spLocks noChangeShapeType="1"/>
          </p:cNvSpPr>
          <p:nvPr/>
        </p:nvSpPr>
        <p:spPr bwMode="auto">
          <a:xfrm flipV="1">
            <a:off x="4572000" y="836613"/>
            <a:ext cx="0" cy="36036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6156" name="Line 12"/>
          <p:cNvSpPr>
            <a:spLocks noChangeShapeType="1"/>
          </p:cNvSpPr>
          <p:nvPr/>
        </p:nvSpPr>
        <p:spPr bwMode="auto">
          <a:xfrm>
            <a:off x="2124075" y="3789363"/>
            <a:ext cx="4824413"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6157" name="Line 13"/>
          <p:cNvSpPr>
            <a:spLocks noChangeShapeType="1"/>
          </p:cNvSpPr>
          <p:nvPr/>
        </p:nvSpPr>
        <p:spPr bwMode="auto">
          <a:xfrm>
            <a:off x="6948488" y="3429000"/>
            <a:ext cx="0" cy="360363"/>
          </a:xfrm>
          <a:prstGeom prst="line">
            <a:avLst/>
          </a:prstGeom>
          <a:noFill/>
          <a:ln w="9525">
            <a:solidFill>
              <a:srgbClr val="000000"/>
            </a:solidFill>
            <a:bevel/>
            <a:headEnd/>
            <a:tailEnd/>
          </a:ln>
          <a:extLst>
            <a:ext uri="{909E8E84-426E-40DD-AFC4-6F175D3DCCD1}">
              <a14:hiddenFill xmlns:a14="http://schemas.microsoft.com/office/drawing/2010/main">
                <a:noFill/>
              </a14:hiddenFill>
            </a:ext>
          </a:extLst>
        </p:spPr>
        <p:txBody>
          <a:bodyPr/>
          <a:lstStyle/>
          <a:p>
            <a:endParaRPr lang="de-DE"/>
          </a:p>
        </p:txBody>
      </p:sp>
      <p:sp>
        <p:nvSpPr>
          <p:cNvPr id="6158" name="Line 14"/>
          <p:cNvSpPr>
            <a:spLocks noChangeShapeType="1"/>
          </p:cNvSpPr>
          <p:nvPr/>
        </p:nvSpPr>
        <p:spPr bwMode="auto">
          <a:xfrm>
            <a:off x="2124075" y="3429000"/>
            <a:ext cx="0" cy="360363"/>
          </a:xfrm>
          <a:prstGeom prst="line">
            <a:avLst/>
          </a:prstGeom>
          <a:noFill/>
          <a:ln w="9525">
            <a:solidFill>
              <a:srgbClr val="000000"/>
            </a:solidFill>
            <a:bevel/>
            <a:headEnd/>
            <a:tailEnd/>
          </a:ln>
          <a:extLst>
            <a:ext uri="{909E8E84-426E-40DD-AFC4-6F175D3DCCD1}">
              <a14:hiddenFill xmlns:a14="http://schemas.microsoft.com/office/drawing/2010/main">
                <a:noFill/>
              </a14:hiddenFill>
            </a:ext>
          </a:extLst>
        </p:spPr>
        <p:txBody>
          <a:bodyPr/>
          <a:lstStyle/>
          <a:p>
            <a:endParaRPr lang="de-DE"/>
          </a:p>
        </p:txBody>
      </p:sp>
      <p:sp>
        <p:nvSpPr>
          <p:cNvPr id="6159" name="Line 15"/>
          <p:cNvSpPr>
            <a:spLocks noChangeShapeType="1"/>
          </p:cNvSpPr>
          <p:nvPr/>
        </p:nvSpPr>
        <p:spPr bwMode="auto">
          <a:xfrm flipV="1">
            <a:off x="4572000" y="3789363"/>
            <a:ext cx="0" cy="360362"/>
          </a:xfrm>
          <a:prstGeom prst="line">
            <a:avLst/>
          </a:prstGeom>
          <a:noFill/>
          <a:ln w="9525">
            <a:solidFill>
              <a:srgbClr val="000000"/>
            </a:solidFill>
            <a:bevel/>
            <a:headEnd/>
            <a:tailEnd/>
          </a:ln>
          <a:extLst>
            <a:ext uri="{909E8E84-426E-40DD-AFC4-6F175D3DCCD1}">
              <a14:hiddenFill xmlns:a14="http://schemas.microsoft.com/office/drawing/2010/main">
                <a:noFill/>
              </a14:hiddenFill>
            </a:ext>
          </a:extLst>
        </p:spPr>
        <p:txBody>
          <a:bodyPr/>
          <a:lstStyle/>
          <a:p>
            <a:endParaRPr lang="de-DE"/>
          </a:p>
        </p:txBody>
      </p:sp>
      <p:sp>
        <p:nvSpPr>
          <p:cNvPr id="6160" name="Rectangle 16"/>
          <p:cNvSpPr>
            <a:spLocks noChangeArrowheads="1"/>
          </p:cNvSpPr>
          <p:nvPr/>
        </p:nvSpPr>
        <p:spPr bwMode="auto">
          <a:xfrm>
            <a:off x="1908175" y="4149725"/>
            <a:ext cx="5184775" cy="2592388"/>
          </a:xfrm>
          <a:prstGeom prst="rect">
            <a:avLst/>
          </a:prstGeom>
          <a:noFill/>
          <a:ln w="9525">
            <a:solidFill>
              <a:schemeClr val="tx1"/>
            </a:solidFill>
            <a:bevel/>
            <a:headEnd/>
            <a:tailEnd/>
          </a:ln>
          <a:extLst>
            <a:ext uri="{909E8E84-426E-40DD-AFC4-6F175D3DCCD1}">
              <a14:hiddenFill xmlns:a14="http://schemas.microsoft.com/office/drawing/2010/main">
                <a:solidFill>
                  <a:srgbClr val="FFFFFF"/>
                </a:solidFill>
              </a14:hiddenFill>
            </a:ext>
          </a:extLst>
        </p:spPr>
        <p:txBody>
          <a:bodyPr/>
          <a:lstStyle>
            <a:lvl1pPr marL="342900" indent="-3429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pPr>
            <a:r>
              <a:rPr lang="de-DE" altLang="en-US" sz="1600" b="1" dirty="0">
                <a:latin typeface="Arial" panose="020B0604020202020204" pitchFamily="34" charset="0"/>
                <a:cs typeface="Arial" panose="020B0604020202020204" pitchFamily="34" charset="0"/>
              </a:rPr>
              <a:t>Tätigkeitsaufnahme und -ausübung, Art. 53 I AEUV</a:t>
            </a:r>
            <a:endParaRPr lang="de-DE" altLang="en-US" sz="1400" dirty="0">
              <a:latin typeface="Arial" panose="020B0604020202020204" pitchFamily="34" charset="0"/>
              <a:cs typeface="Arial" panose="020B0604020202020204" pitchFamily="34" charset="0"/>
            </a:endParaRPr>
          </a:p>
          <a:p>
            <a:pPr eaLnBrk="1" hangingPunct="1">
              <a:buFontTx/>
              <a:buNone/>
            </a:pPr>
            <a:r>
              <a:rPr lang="de-DE" altLang="en-US" sz="1400" dirty="0">
                <a:latin typeface="Arial" panose="020B0604020202020204" pitchFamily="34" charset="0"/>
                <a:cs typeface="Arial" panose="020B0604020202020204" pitchFamily="34" charset="0"/>
              </a:rPr>
              <a:t>- Gemeinsame Voraussetzung</a:t>
            </a:r>
          </a:p>
          <a:p>
            <a:pPr eaLnBrk="1" hangingPunct="1">
              <a:buFontTx/>
              <a:buNone/>
            </a:pPr>
            <a:r>
              <a:rPr lang="de-DE" altLang="en-US" sz="1400" dirty="0">
                <a:latin typeface="Arial" panose="020B0604020202020204" pitchFamily="34" charset="0"/>
                <a:cs typeface="Arial" panose="020B0604020202020204" pitchFamily="34" charset="0"/>
              </a:rPr>
              <a:t>  Erleichterung als Ziel fordert pos. Binnenmarkteffekt</a:t>
            </a:r>
          </a:p>
          <a:p>
            <a:pPr eaLnBrk="1" hangingPunct="1">
              <a:buFontTx/>
              <a:buNone/>
            </a:pPr>
            <a:r>
              <a:rPr lang="de-DE" altLang="en-US" sz="1400" dirty="0">
                <a:latin typeface="Arial" panose="020B0604020202020204" pitchFamily="34" charset="0"/>
                <a:cs typeface="Arial" panose="020B0604020202020204" pitchFamily="34" charset="0"/>
              </a:rPr>
              <a:t>- Alternative 1</a:t>
            </a:r>
          </a:p>
          <a:p>
            <a:pPr eaLnBrk="1" hangingPunct="1">
              <a:buFontTx/>
              <a:buNone/>
            </a:pPr>
            <a:r>
              <a:rPr lang="de-DE" altLang="en-US" sz="1400" dirty="0">
                <a:latin typeface="Arial" panose="020B0604020202020204" pitchFamily="34" charset="0"/>
                <a:cs typeface="Arial" panose="020B0604020202020204" pitchFamily="34" charset="0"/>
              </a:rPr>
              <a:t>  Anerkennung von Befähigungen als Bezugspunkt</a:t>
            </a:r>
          </a:p>
          <a:p>
            <a:pPr eaLnBrk="1" hangingPunct="1">
              <a:buFontTx/>
              <a:buNone/>
            </a:pPr>
            <a:r>
              <a:rPr lang="de-DE" altLang="en-US" sz="1400" dirty="0">
                <a:latin typeface="Arial" panose="020B0604020202020204" pitchFamily="34" charset="0"/>
                <a:cs typeface="Arial" panose="020B0604020202020204" pitchFamily="34" charset="0"/>
              </a:rPr>
              <a:t>  ggf. auch im Falle von Gesellschaften </a:t>
            </a:r>
            <a:r>
              <a:rPr lang="de-DE" altLang="en-US" sz="1400" dirty="0" err="1">
                <a:latin typeface="Arial" panose="020B0604020202020204" pitchFamily="34" charset="0"/>
                <a:cs typeface="Arial" panose="020B0604020202020204" pitchFamily="34" charset="0"/>
              </a:rPr>
              <a:t>iSd</a:t>
            </a:r>
            <a:r>
              <a:rPr lang="de-DE" altLang="en-US" sz="1400" dirty="0">
                <a:latin typeface="Arial" panose="020B0604020202020204" pitchFamily="34" charset="0"/>
                <a:cs typeface="Arial" panose="020B0604020202020204" pitchFamily="34" charset="0"/>
              </a:rPr>
              <a:t> Art. 54 AEUV (</a:t>
            </a:r>
            <a:r>
              <a:rPr lang="de-DE" altLang="en-US" sz="1400" dirty="0" err="1">
                <a:latin typeface="Arial" panose="020B0604020202020204" pitchFamily="34" charset="0"/>
                <a:cs typeface="Arial" panose="020B0604020202020204" pitchFamily="34" charset="0"/>
              </a:rPr>
              <a:t>str.</a:t>
            </a:r>
            <a:r>
              <a:rPr lang="de-DE" altLang="en-US" sz="1400" dirty="0">
                <a:latin typeface="Arial" panose="020B0604020202020204" pitchFamily="34" charset="0"/>
                <a:cs typeface="Arial" panose="020B0604020202020204" pitchFamily="34" charset="0"/>
              </a:rPr>
              <a:t>)</a:t>
            </a:r>
          </a:p>
          <a:p>
            <a:pPr eaLnBrk="1" hangingPunct="1">
              <a:buFontTx/>
              <a:buNone/>
            </a:pPr>
            <a:r>
              <a:rPr lang="de-DE" altLang="en-US" sz="1400" dirty="0">
                <a:latin typeface="Arial" panose="020B0604020202020204" pitchFamily="34" charset="0"/>
                <a:cs typeface="Arial" panose="020B0604020202020204" pitchFamily="34" charset="0"/>
              </a:rPr>
              <a:t>- Alternative 2</a:t>
            </a:r>
          </a:p>
          <a:p>
            <a:pPr eaLnBrk="1" hangingPunct="1">
              <a:buFontTx/>
              <a:buNone/>
            </a:pPr>
            <a:r>
              <a:rPr lang="de-DE" altLang="en-US" sz="1400" dirty="0">
                <a:latin typeface="Arial" panose="020B0604020202020204" pitchFamily="34" charset="0"/>
                <a:cs typeface="Arial" panose="020B0604020202020204" pitchFamily="34" charset="0"/>
              </a:rPr>
              <a:t>  Koordinierung von Vorschriften als Bezugspunkt</a:t>
            </a:r>
          </a:p>
          <a:p>
            <a:pPr eaLnBrk="1" hangingPunct="1">
              <a:buFontTx/>
              <a:buNone/>
            </a:pPr>
            <a:r>
              <a:rPr lang="de-DE" altLang="en-US" sz="1400" dirty="0">
                <a:latin typeface="Arial" panose="020B0604020202020204" pitchFamily="34" charset="0"/>
                <a:cs typeface="Arial" panose="020B0604020202020204" pitchFamily="34" charset="0"/>
              </a:rPr>
              <a:t>  lässt Herkunftslandprinzip zu, soweit Flankenschutz gegeben</a:t>
            </a:r>
          </a:p>
          <a:p>
            <a:pPr eaLnBrk="1" hangingPunct="1">
              <a:buFontTx/>
              <a:buNone/>
            </a:pPr>
            <a:r>
              <a:rPr lang="de-DE" altLang="en-US" sz="1400" dirty="0">
                <a:latin typeface="Arial" panose="020B0604020202020204" pitchFamily="34" charset="0"/>
                <a:cs typeface="Arial" panose="020B0604020202020204" pitchFamily="34" charset="0"/>
              </a:rPr>
              <a:t>- Grenzüberschreitender Bezug als Erfordernis</a:t>
            </a:r>
            <a:r>
              <a:rPr lang="de-DE" altLang="en-US" sz="1400" dirty="0" smtClean="0">
                <a:latin typeface="Arial" panose="020B0604020202020204" pitchFamily="34" charset="0"/>
                <a:cs typeface="Arial" panose="020B0604020202020204" pitchFamily="34" charset="0"/>
              </a:rPr>
              <a:t>? (</a:t>
            </a:r>
            <a:r>
              <a:rPr lang="de-DE" altLang="en-US" sz="1400" dirty="0" err="1" smtClean="0">
                <a:latin typeface="Arial" panose="020B0604020202020204" pitchFamily="34" charset="0"/>
                <a:cs typeface="Arial" panose="020B0604020202020204" pitchFamily="34" charset="0"/>
              </a:rPr>
              <a:t>str.</a:t>
            </a:r>
            <a:r>
              <a:rPr lang="de-DE" altLang="en-US" sz="1400" dirty="0" smtClean="0">
                <a:latin typeface="Arial" panose="020B0604020202020204" pitchFamily="34" charset="0"/>
                <a:cs typeface="Arial" panose="020B0604020202020204" pitchFamily="34" charset="0"/>
              </a:rPr>
              <a:t>)</a:t>
            </a:r>
            <a:endParaRPr lang="de-DE" altLang="en-US" sz="1400" dirty="0">
              <a:latin typeface="Arial" panose="020B0604020202020204" pitchFamily="34" charset="0"/>
              <a:cs typeface="Arial" panose="020B0604020202020204" pitchFamily="34" charset="0"/>
            </a:endParaRPr>
          </a:p>
        </p:txBody>
      </p:sp>
      <p:sp>
        <p:nvSpPr>
          <p:cNvPr id="6161" name="Text Box 17"/>
          <p:cNvSpPr txBox="1">
            <a:spLocks noChangeArrowheads="1"/>
          </p:cNvSpPr>
          <p:nvPr/>
        </p:nvSpPr>
        <p:spPr bwMode="auto">
          <a:xfrm>
            <a:off x="3635375" y="3573463"/>
            <a:ext cx="1917700" cy="315912"/>
          </a:xfrm>
          <a:prstGeom prst="rect">
            <a:avLst/>
          </a:prstGeom>
          <a:solidFill>
            <a:schemeClr val="bg1"/>
          </a:solidFill>
          <a:ln w="9525">
            <a:solidFill>
              <a:schemeClr val="tx1"/>
            </a:solidFill>
            <a:miter lim="800000"/>
            <a:headEnd/>
            <a:tailEnd/>
          </a:ln>
        </p:spPr>
        <p:txBody>
          <a:bodyPr wrap="none" lIns="90170" tIns="46990" rIns="90170" bIns="4699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de-DE" altLang="en-US" sz="1400">
                <a:cs typeface="Arial" panose="020B0604020202020204" pitchFamily="34" charset="0"/>
              </a:rPr>
              <a:t>ggf. über Art. 62 AEUV</a:t>
            </a:r>
          </a:p>
        </p:txBody>
      </p:sp>
      <p:pic>
        <p:nvPicPr>
          <p:cNvPr id="121872" name="Bild 18"/>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950" y="-315913"/>
            <a:ext cx="2328863" cy="152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152"/>
                                        </p:tgtEl>
                                        <p:attrNameLst>
                                          <p:attrName>style.visibility</p:attrName>
                                        </p:attrNameLst>
                                      </p:cBhvr>
                                      <p:to>
                                        <p:strVal val="visible"/>
                                      </p:to>
                                    </p:set>
                                    <p:animEffect transition="in" filter="blinds(horizontal)">
                                      <p:cBhvr>
                                        <p:cTn id="7" dur="500"/>
                                        <p:tgtEl>
                                          <p:spTgt spid="615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6153"/>
                                        </p:tgtEl>
                                        <p:attrNameLst>
                                          <p:attrName>style.visibility</p:attrName>
                                        </p:attrNameLst>
                                      </p:cBhvr>
                                      <p:to>
                                        <p:strVal val="visible"/>
                                      </p:to>
                                    </p:set>
                                    <p:animEffect transition="in" filter="blinds(horizontal)">
                                      <p:cBhvr>
                                        <p:cTn id="10" dur="500"/>
                                        <p:tgtEl>
                                          <p:spTgt spid="6153"/>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6154"/>
                                        </p:tgtEl>
                                        <p:attrNameLst>
                                          <p:attrName>style.visibility</p:attrName>
                                        </p:attrNameLst>
                                      </p:cBhvr>
                                      <p:to>
                                        <p:strVal val="visible"/>
                                      </p:to>
                                    </p:set>
                                    <p:animEffect transition="in" filter="blinds(horizontal)">
                                      <p:cBhvr>
                                        <p:cTn id="13" dur="500"/>
                                        <p:tgtEl>
                                          <p:spTgt spid="6154"/>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6155"/>
                                        </p:tgtEl>
                                        <p:attrNameLst>
                                          <p:attrName>style.visibility</p:attrName>
                                        </p:attrNameLst>
                                      </p:cBhvr>
                                      <p:to>
                                        <p:strVal val="visible"/>
                                      </p:to>
                                    </p:set>
                                    <p:animEffect transition="in" filter="blinds(horizontal)">
                                      <p:cBhvr>
                                        <p:cTn id="16" dur="500"/>
                                        <p:tgtEl>
                                          <p:spTgt spid="6155"/>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6148">
                                            <p:bg/>
                                          </p:spTgt>
                                        </p:tgtEl>
                                        <p:attrNameLst>
                                          <p:attrName>style.visibility</p:attrName>
                                        </p:attrNameLst>
                                      </p:cBhvr>
                                      <p:to>
                                        <p:strVal val="visible"/>
                                      </p:to>
                                    </p:set>
                                    <p:animEffect transition="in" filter="blinds(horizontal)">
                                      <p:cBhvr>
                                        <p:cTn id="21" dur="500"/>
                                        <p:tgtEl>
                                          <p:spTgt spid="6148">
                                            <p:bg/>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6148">
                                            <p:txEl>
                                              <p:pRg st="0" end="0"/>
                                            </p:txEl>
                                          </p:spTgt>
                                        </p:tgtEl>
                                        <p:attrNameLst>
                                          <p:attrName>style.visibility</p:attrName>
                                        </p:attrNameLst>
                                      </p:cBhvr>
                                      <p:to>
                                        <p:strVal val="visible"/>
                                      </p:to>
                                    </p:set>
                                    <p:animEffect transition="in" filter="blinds(horizontal)">
                                      <p:cBhvr>
                                        <p:cTn id="26" dur="500"/>
                                        <p:tgtEl>
                                          <p:spTgt spid="6148">
                                            <p:txEl>
                                              <p:pRg st="0" end="0"/>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6148">
                                            <p:txEl>
                                              <p:pRg st="1" end="1"/>
                                            </p:txEl>
                                          </p:spTgt>
                                        </p:tgtEl>
                                        <p:attrNameLst>
                                          <p:attrName>style.visibility</p:attrName>
                                        </p:attrNameLst>
                                      </p:cBhvr>
                                      <p:to>
                                        <p:strVal val="visible"/>
                                      </p:to>
                                    </p:set>
                                    <p:animEffect transition="in" filter="blinds(horizontal)">
                                      <p:cBhvr>
                                        <p:cTn id="31" dur="500"/>
                                        <p:tgtEl>
                                          <p:spTgt spid="6148">
                                            <p:txEl>
                                              <p:pRg st="1" end="1"/>
                                            </p:txEl>
                                          </p:spTgt>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6148">
                                            <p:txEl>
                                              <p:pRg st="2" end="2"/>
                                            </p:txEl>
                                          </p:spTgt>
                                        </p:tgtEl>
                                        <p:attrNameLst>
                                          <p:attrName>style.visibility</p:attrName>
                                        </p:attrNameLst>
                                      </p:cBhvr>
                                      <p:to>
                                        <p:strVal val="visible"/>
                                      </p:to>
                                    </p:set>
                                    <p:animEffect transition="in" filter="blinds(horizontal)">
                                      <p:cBhvr>
                                        <p:cTn id="34" dur="500"/>
                                        <p:tgtEl>
                                          <p:spTgt spid="6148">
                                            <p:txEl>
                                              <p:pRg st="2" end="2"/>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6148">
                                            <p:txEl>
                                              <p:pRg st="3" end="3"/>
                                            </p:txEl>
                                          </p:spTgt>
                                        </p:tgtEl>
                                        <p:attrNameLst>
                                          <p:attrName>style.visibility</p:attrName>
                                        </p:attrNameLst>
                                      </p:cBhvr>
                                      <p:to>
                                        <p:strVal val="visible"/>
                                      </p:to>
                                    </p:set>
                                    <p:animEffect transition="in" filter="blinds(horizontal)">
                                      <p:cBhvr>
                                        <p:cTn id="39" dur="500"/>
                                        <p:tgtEl>
                                          <p:spTgt spid="6148">
                                            <p:txEl>
                                              <p:pRg st="3" end="3"/>
                                            </p:txEl>
                                          </p:spTgt>
                                        </p:tgtEl>
                                      </p:cBhvr>
                                    </p:animEffect>
                                  </p:childTnLst>
                                </p:cTn>
                              </p:par>
                              <p:par>
                                <p:cTn id="40" presetID="3" presetClass="entr" presetSubtype="10" fill="hold" grpId="0" nodeType="withEffect">
                                  <p:stCondLst>
                                    <p:cond delay="0"/>
                                  </p:stCondLst>
                                  <p:childTnLst>
                                    <p:set>
                                      <p:cBhvr>
                                        <p:cTn id="41" dur="1" fill="hold">
                                          <p:stCondLst>
                                            <p:cond delay="0"/>
                                          </p:stCondLst>
                                        </p:cTn>
                                        <p:tgtEl>
                                          <p:spTgt spid="6148">
                                            <p:txEl>
                                              <p:pRg st="4" end="4"/>
                                            </p:txEl>
                                          </p:spTgt>
                                        </p:tgtEl>
                                        <p:attrNameLst>
                                          <p:attrName>style.visibility</p:attrName>
                                        </p:attrNameLst>
                                      </p:cBhvr>
                                      <p:to>
                                        <p:strVal val="visible"/>
                                      </p:to>
                                    </p:set>
                                    <p:animEffect transition="in" filter="blinds(horizontal)">
                                      <p:cBhvr>
                                        <p:cTn id="42" dur="500"/>
                                        <p:tgtEl>
                                          <p:spTgt spid="6148">
                                            <p:txEl>
                                              <p:pRg st="4" end="4"/>
                                            </p:txEl>
                                          </p:spTgt>
                                        </p:tgtEl>
                                      </p:cBhvr>
                                    </p:animEffect>
                                  </p:childTnLst>
                                </p:cTn>
                              </p:par>
                              <p:par>
                                <p:cTn id="43" presetID="3" presetClass="entr" presetSubtype="10" fill="hold" grpId="0" nodeType="withEffect">
                                  <p:stCondLst>
                                    <p:cond delay="0"/>
                                  </p:stCondLst>
                                  <p:childTnLst>
                                    <p:set>
                                      <p:cBhvr>
                                        <p:cTn id="44" dur="1" fill="hold">
                                          <p:stCondLst>
                                            <p:cond delay="0"/>
                                          </p:stCondLst>
                                        </p:cTn>
                                        <p:tgtEl>
                                          <p:spTgt spid="6148">
                                            <p:txEl>
                                              <p:pRg st="5" end="5"/>
                                            </p:txEl>
                                          </p:spTgt>
                                        </p:tgtEl>
                                        <p:attrNameLst>
                                          <p:attrName>style.visibility</p:attrName>
                                        </p:attrNameLst>
                                      </p:cBhvr>
                                      <p:to>
                                        <p:strVal val="visible"/>
                                      </p:to>
                                    </p:set>
                                    <p:animEffect transition="in" filter="blinds(horizontal)">
                                      <p:cBhvr>
                                        <p:cTn id="45" dur="500"/>
                                        <p:tgtEl>
                                          <p:spTgt spid="6148">
                                            <p:txEl>
                                              <p:pRg st="5" end="5"/>
                                            </p:txEl>
                                          </p:spTgt>
                                        </p:tgtEl>
                                      </p:cBhvr>
                                    </p:animEffect>
                                  </p:childTnLst>
                                </p:cTn>
                              </p:par>
                              <p:par>
                                <p:cTn id="46" presetID="3" presetClass="entr" presetSubtype="10" fill="hold" grpId="0" nodeType="withEffect">
                                  <p:stCondLst>
                                    <p:cond delay="0"/>
                                  </p:stCondLst>
                                  <p:childTnLst>
                                    <p:set>
                                      <p:cBhvr>
                                        <p:cTn id="47" dur="1" fill="hold">
                                          <p:stCondLst>
                                            <p:cond delay="0"/>
                                          </p:stCondLst>
                                        </p:cTn>
                                        <p:tgtEl>
                                          <p:spTgt spid="6148">
                                            <p:txEl>
                                              <p:pRg st="6" end="6"/>
                                            </p:txEl>
                                          </p:spTgt>
                                        </p:tgtEl>
                                        <p:attrNameLst>
                                          <p:attrName>style.visibility</p:attrName>
                                        </p:attrNameLst>
                                      </p:cBhvr>
                                      <p:to>
                                        <p:strVal val="visible"/>
                                      </p:to>
                                    </p:set>
                                    <p:animEffect transition="in" filter="blinds(horizontal)">
                                      <p:cBhvr>
                                        <p:cTn id="48" dur="500"/>
                                        <p:tgtEl>
                                          <p:spTgt spid="6148">
                                            <p:txEl>
                                              <p:pRg st="6" end="6"/>
                                            </p:txEl>
                                          </p:spTgt>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6151">
                                            <p:bg/>
                                          </p:spTgt>
                                        </p:tgtEl>
                                        <p:attrNameLst>
                                          <p:attrName>style.visibility</p:attrName>
                                        </p:attrNameLst>
                                      </p:cBhvr>
                                      <p:to>
                                        <p:strVal val="visible"/>
                                      </p:to>
                                    </p:set>
                                    <p:animEffect transition="in" filter="blinds(horizontal)">
                                      <p:cBhvr>
                                        <p:cTn id="53" dur="500"/>
                                        <p:tgtEl>
                                          <p:spTgt spid="6151">
                                            <p:bg/>
                                          </p:spTgt>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3" presetClass="entr" presetSubtype="10" fill="hold" grpId="0" nodeType="clickEffect">
                                  <p:stCondLst>
                                    <p:cond delay="0"/>
                                  </p:stCondLst>
                                  <p:childTnLst>
                                    <p:set>
                                      <p:cBhvr>
                                        <p:cTn id="57" dur="1" fill="hold">
                                          <p:stCondLst>
                                            <p:cond delay="0"/>
                                          </p:stCondLst>
                                        </p:cTn>
                                        <p:tgtEl>
                                          <p:spTgt spid="6151">
                                            <p:txEl>
                                              <p:pRg st="0" end="0"/>
                                            </p:txEl>
                                          </p:spTgt>
                                        </p:tgtEl>
                                        <p:attrNameLst>
                                          <p:attrName>style.visibility</p:attrName>
                                        </p:attrNameLst>
                                      </p:cBhvr>
                                      <p:to>
                                        <p:strVal val="visible"/>
                                      </p:to>
                                    </p:set>
                                    <p:animEffect transition="in" filter="blinds(horizontal)">
                                      <p:cBhvr>
                                        <p:cTn id="58" dur="500"/>
                                        <p:tgtEl>
                                          <p:spTgt spid="6151">
                                            <p:txEl>
                                              <p:pRg st="0" end="0"/>
                                            </p:txEl>
                                          </p:spTgt>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3" presetClass="entr" presetSubtype="10" fill="hold" grpId="0" nodeType="clickEffect">
                                  <p:stCondLst>
                                    <p:cond delay="0"/>
                                  </p:stCondLst>
                                  <p:childTnLst>
                                    <p:set>
                                      <p:cBhvr>
                                        <p:cTn id="62" dur="1" fill="hold">
                                          <p:stCondLst>
                                            <p:cond delay="0"/>
                                          </p:stCondLst>
                                        </p:cTn>
                                        <p:tgtEl>
                                          <p:spTgt spid="6151">
                                            <p:txEl>
                                              <p:pRg st="1" end="1"/>
                                            </p:txEl>
                                          </p:spTgt>
                                        </p:tgtEl>
                                        <p:attrNameLst>
                                          <p:attrName>style.visibility</p:attrName>
                                        </p:attrNameLst>
                                      </p:cBhvr>
                                      <p:to>
                                        <p:strVal val="visible"/>
                                      </p:to>
                                    </p:set>
                                    <p:animEffect transition="in" filter="blinds(horizontal)">
                                      <p:cBhvr>
                                        <p:cTn id="63" dur="500"/>
                                        <p:tgtEl>
                                          <p:spTgt spid="6151">
                                            <p:txEl>
                                              <p:pRg st="1" end="1"/>
                                            </p:txEl>
                                          </p:spTgt>
                                        </p:tgtEl>
                                      </p:cBhvr>
                                    </p:animEffect>
                                  </p:childTnLst>
                                </p:cTn>
                              </p:par>
                              <p:par>
                                <p:cTn id="64" presetID="3" presetClass="entr" presetSubtype="10" fill="hold" grpId="0" nodeType="withEffect">
                                  <p:stCondLst>
                                    <p:cond delay="0"/>
                                  </p:stCondLst>
                                  <p:childTnLst>
                                    <p:set>
                                      <p:cBhvr>
                                        <p:cTn id="65" dur="1" fill="hold">
                                          <p:stCondLst>
                                            <p:cond delay="0"/>
                                          </p:stCondLst>
                                        </p:cTn>
                                        <p:tgtEl>
                                          <p:spTgt spid="6151">
                                            <p:txEl>
                                              <p:pRg st="2" end="2"/>
                                            </p:txEl>
                                          </p:spTgt>
                                        </p:tgtEl>
                                        <p:attrNameLst>
                                          <p:attrName>style.visibility</p:attrName>
                                        </p:attrNameLst>
                                      </p:cBhvr>
                                      <p:to>
                                        <p:strVal val="visible"/>
                                      </p:to>
                                    </p:set>
                                    <p:animEffect transition="in" filter="blinds(horizontal)">
                                      <p:cBhvr>
                                        <p:cTn id="66" dur="500"/>
                                        <p:tgtEl>
                                          <p:spTgt spid="6151">
                                            <p:txEl>
                                              <p:pRg st="2" end="2"/>
                                            </p:txEl>
                                          </p:spTgt>
                                        </p:tgtEl>
                                      </p:cBhvr>
                                    </p:animEffect>
                                  </p:childTnLst>
                                </p:cTn>
                              </p:par>
                              <p:par>
                                <p:cTn id="67" presetID="3" presetClass="entr" presetSubtype="10" fill="hold" grpId="0" nodeType="withEffect">
                                  <p:stCondLst>
                                    <p:cond delay="0"/>
                                  </p:stCondLst>
                                  <p:childTnLst>
                                    <p:set>
                                      <p:cBhvr>
                                        <p:cTn id="68" dur="1" fill="hold">
                                          <p:stCondLst>
                                            <p:cond delay="0"/>
                                          </p:stCondLst>
                                        </p:cTn>
                                        <p:tgtEl>
                                          <p:spTgt spid="6151">
                                            <p:txEl>
                                              <p:pRg st="3" end="3"/>
                                            </p:txEl>
                                          </p:spTgt>
                                        </p:tgtEl>
                                        <p:attrNameLst>
                                          <p:attrName>style.visibility</p:attrName>
                                        </p:attrNameLst>
                                      </p:cBhvr>
                                      <p:to>
                                        <p:strVal val="visible"/>
                                      </p:to>
                                    </p:set>
                                    <p:animEffect transition="in" filter="blinds(horizontal)">
                                      <p:cBhvr>
                                        <p:cTn id="69" dur="500"/>
                                        <p:tgtEl>
                                          <p:spTgt spid="6151">
                                            <p:txEl>
                                              <p:pRg st="3" end="3"/>
                                            </p:txEl>
                                          </p:spTgt>
                                        </p:tgtEl>
                                      </p:cBhvr>
                                    </p:animEffect>
                                  </p:childTnLst>
                                </p:cTn>
                              </p:par>
                              <p:par>
                                <p:cTn id="70" presetID="3" presetClass="entr" presetSubtype="10" fill="hold" grpId="0" nodeType="withEffect">
                                  <p:stCondLst>
                                    <p:cond delay="0"/>
                                  </p:stCondLst>
                                  <p:childTnLst>
                                    <p:set>
                                      <p:cBhvr>
                                        <p:cTn id="71" dur="1" fill="hold">
                                          <p:stCondLst>
                                            <p:cond delay="0"/>
                                          </p:stCondLst>
                                        </p:cTn>
                                        <p:tgtEl>
                                          <p:spTgt spid="6151">
                                            <p:txEl>
                                              <p:pRg st="4" end="4"/>
                                            </p:txEl>
                                          </p:spTgt>
                                        </p:tgtEl>
                                        <p:attrNameLst>
                                          <p:attrName>style.visibility</p:attrName>
                                        </p:attrNameLst>
                                      </p:cBhvr>
                                      <p:to>
                                        <p:strVal val="visible"/>
                                      </p:to>
                                    </p:set>
                                    <p:animEffect transition="in" filter="blinds(horizontal)">
                                      <p:cBhvr>
                                        <p:cTn id="72" dur="500"/>
                                        <p:tgtEl>
                                          <p:spTgt spid="6151">
                                            <p:txEl>
                                              <p:pRg st="4" end="4"/>
                                            </p:txEl>
                                          </p:spTgt>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6151">
                                            <p:txEl>
                                              <p:pRg st="5" end="5"/>
                                            </p:txEl>
                                          </p:spTgt>
                                        </p:tgtEl>
                                        <p:attrNameLst>
                                          <p:attrName>style.visibility</p:attrName>
                                        </p:attrNameLst>
                                      </p:cBhvr>
                                      <p:to>
                                        <p:strVal val="visible"/>
                                      </p:to>
                                    </p:set>
                                    <p:animEffect transition="in" filter="blinds(horizontal)">
                                      <p:cBhvr>
                                        <p:cTn id="77" dur="500"/>
                                        <p:tgtEl>
                                          <p:spTgt spid="6151">
                                            <p:txEl>
                                              <p:pRg st="5" end="5"/>
                                            </p:txEl>
                                          </p:spTgt>
                                        </p:tgtEl>
                                      </p:cBhvr>
                                    </p:animEffect>
                                  </p:childTnLst>
                                </p:cTn>
                              </p:par>
                              <p:par>
                                <p:cTn id="78" presetID="3" presetClass="entr" presetSubtype="10" fill="hold" grpId="0" nodeType="withEffect">
                                  <p:stCondLst>
                                    <p:cond delay="0"/>
                                  </p:stCondLst>
                                  <p:childTnLst>
                                    <p:set>
                                      <p:cBhvr>
                                        <p:cTn id="79" dur="1" fill="hold">
                                          <p:stCondLst>
                                            <p:cond delay="0"/>
                                          </p:stCondLst>
                                        </p:cTn>
                                        <p:tgtEl>
                                          <p:spTgt spid="6151">
                                            <p:txEl>
                                              <p:pRg st="6" end="6"/>
                                            </p:txEl>
                                          </p:spTgt>
                                        </p:tgtEl>
                                        <p:attrNameLst>
                                          <p:attrName>style.visibility</p:attrName>
                                        </p:attrNameLst>
                                      </p:cBhvr>
                                      <p:to>
                                        <p:strVal val="visible"/>
                                      </p:to>
                                    </p:set>
                                    <p:animEffect transition="in" filter="blinds(horizontal)">
                                      <p:cBhvr>
                                        <p:cTn id="80" dur="500"/>
                                        <p:tgtEl>
                                          <p:spTgt spid="6151">
                                            <p:txEl>
                                              <p:pRg st="6" end="6"/>
                                            </p:txEl>
                                          </p:spTgt>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3" presetClass="entr" presetSubtype="10" fill="hold" grpId="0" nodeType="clickEffect">
                                  <p:stCondLst>
                                    <p:cond delay="0"/>
                                  </p:stCondLst>
                                  <p:childTnLst>
                                    <p:set>
                                      <p:cBhvr>
                                        <p:cTn id="84" dur="1" fill="hold">
                                          <p:stCondLst>
                                            <p:cond delay="0"/>
                                          </p:stCondLst>
                                        </p:cTn>
                                        <p:tgtEl>
                                          <p:spTgt spid="6156"/>
                                        </p:tgtEl>
                                        <p:attrNameLst>
                                          <p:attrName>style.visibility</p:attrName>
                                        </p:attrNameLst>
                                      </p:cBhvr>
                                      <p:to>
                                        <p:strVal val="visible"/>
                                      </p:to>
                                    </p:set>
                                    <p:animEffect transition="in" filter="blinds(horizontal)">
                                      <p:cBhvr>
                                        <p:cTn id="85" dur="500"/>
                                        <p:tgtEl>
                                          <p:spTgt spid="6156"/>
                                        </p:tgtEl>
                                      </p:cBhvr>
                                    </p:animEffect>
                                  </p:childTnLst>
                                </p:cTn>
                              </p:par>
                              <p:par>
                                <p:cTn id="86" presetID="3" presetClass="entr" presetSubtype="10" fill="hold" grpId="0" nodeType="withEffect">
                                  <p:stCondLst>
                                    <p:cond delay="0"/>
                                  </p:stCondLst>
                                  <p:childTnLst>
                                    <p:set>
                                      <p:cBhvr>
                                        <p:cTn id="87" dur="1" fill="hold">
                                          <p:stCondLst>
                                            <p:cond delay="0"/>
                                          </p:stCondLst>
                                        </p:cTn>
                                        <p:tgtEl>
                                          <p:spTgt spid="6157"/>
                                        </p:tgtEl>
                                        <p:attrNameLst>
                                          <p:attrName>style.visibility</p:attrName>
                                        </p:attrNameLst>
                                      </p:cBhvr>
                                      <p:to>
                                        <p:strVal val="visible"/>
                                      </p:to>
                                    </p:set>
                                    <p:animEffect transition="in" filter="blinds(horizontal)">
                                      <p:cBhvr>
                                        <p:cTn id="88" dur="500"/>
                                        <p:tgtEl>
                                          <p:spTgt spid="6157"/>
                                        </p:tgtEl>
                                      </p:cBhvr>
                                    </p:animEffect>
                                  </p:childTnLst>
                                </p:cTn>
                              </p:par>
                              <p:par>
                                <p:cTn id="89" presetID="3" presetClass="entr" presetSubtype="10" fill="hold" grpId="0" nodeType="withEffect">
                                  <p:stCondLst>
                                    <p:cond delay="0"/>
                                  </p:stCondLst>
                                  <p:childTnLst>
                                    <p:set>
                                      <p:cBhvr>
                                        <p:cTn id="90" dur="1" fill="hold">
                                          <p:stCondLst>
                                            <p:cond delay="0"/>
                                          </p:stCondLst>
                                        </p:cTn>
                                        <p:tgtEl>
                                          <p:spTgt spid="6158"/>
                                        </p:tgtEl>
                                        <p:attrNameLst>
                                          <p:attrName>style.visibility</p:attrName>
                                        </p:attrNameLst>
                                      </p:cBhvr>
                                      <p:to>
                                        <p:strVal val="visible"/>
                                      </p:to>
                                    </p:set>
                                    <p:animEffect transition="in" filter="blinds(horizontal)">
                                      <p:cBhvr>
                                        <p:cTn id="91" dur="500"/>
                                        <p:tgtEl>
                                          <p:spTgt spid="6158"/>
                                        </p:tgtEl>
                                      </p:cBhvr>
                                    </p:animEffect>
                                  </p:childTnLst>
                                </p:cTn>
                              </p:par>
                              <p:par>
                                <p:cTn id="92" presetID="3" presetClass="entr" presetSubtype="10" fill="hold" grpId="0" nodeType="withEffect">
                                  <p:stCondLst>
                                    <p:cond delay="0"/>
                                  </p:stCondLst>
                                  <p:childTnLst>
                                    <p:set>
                                      <p:cBhvr>
                                        <p:cTn id="93" dur="1" fill="hold">
                                          <p:stCondLst>
                                            <p:cond delay="0"/>
                                          </p:stCondLst>
                                        </p:cTn>
                                        <p:tgtEl>
                                          <p:spTgt spid="6159"/>
                                        </p:tgtEl>
                                        <p:attrNameLst>
                                          <p:attrName>style.visibility</p:attrName>
                                        </p:attrNameLst>
                                      </p:cBhvr>
                                      <p:to>
                                        <p:strVal val="visible"/>
                                      </p:to>
                                    </p:set>
                                    <p:animEffect transition="in" filter="blinds(horizontal)">
                                      <p:cBhvr>
                                        <p:cTn id="94" dur="500"/>
                                        <p:tgtEl>
                                          <p:spTgt spid="6159"/>
                                        </p:tgtEl>
                                      </p:cBhvr>
                                    </p:animEffect>
                                  </p:childTnLst>
                                </p:cTn>
                              </p:par>
                              <p:par>
                                <p:cTn id="95" presetID="3" presetClass="entr" presetSubtype="10" fill="hold" grpId="0" nodeType="withEffect">
                                  <p:stCondLst>
                                    <p:cond delay="0"/>
                                  </p:stCondLst>
                                  <p:childTnLst>
                                    <p:set>
                                      <p:cBhvr>
                                        <p:cTn id="96" dur="1" fill="hold">
                                          <p:stCondLst>
                                            <p:cond delay="0"/>
                                          </p:stCondLst>
                                        </p:cTn>
                                        <p:tgtEl>
                                          <p:spTgt spid="6161"/>
                                        </p:tgtEl>
                                        <p:attrNameLst>
                                          <p:attrName>style.visibility</p:attrName>
                                        </p:attrNameLst>
                                      </p:cBhvr>
                                      <p:to>
                                        <p:strVal val="visible"/>
                                      </p:to>
                                    </p:set>
                                    <p:animEffect transition="in" filter="blinds(horizontal)">
                                      <p:cBhvr>
                                        <p:cTn id="97" dur="500"/>
                                        <p:tgtEl>
                                          <p:spTgt spid="6161"/>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3" presetClass="entr" presetSubtype="10" fill="hold" grpId="0" nodeType="clickEffect">
                                  <p:stCondLst>
                                    <p:cond delay="0"/>
                                  </p:stCondLst>
                                  <p:childTnLst>
                                    <p:set>
                                      <p:cBhvr>
                                        <p:cTn id="101" dur="1" fill="hold">
                                          <p:stCondLst>
                                            <p:cond delay="0"/>
                                          </p:stCondLst>
                                        </p:cTn>
                                        <p:tgtEl>
                                          <p:spTgt spid="6160">
                                            <p:bg/>
                                          </p:spTgt>
                                        </p:tgtEl>
                                        <p:attrNameLst>
                                          <p:attrName>style.visibility</p:attrName>
                                        </p:attrNameLst>
                                      </p:cBhvr>
                                      <p:to>
                                        <p:strVal val="visible"/>
                                      </p:to>
                                    </p:set>
                                    <p:animEffect transition="in" filter="blinds(horizontal)">
                                      <p:cBhvr>
                                        <p:cTn id="102" dur="500"/>
                                        <p:tgtEl>
                                          <p:spTgt spid="6160">
                                            <p:bg/>
                                          </p:spTgt>
                                        </p:tgtEl>
                                      </p:cBhvr>
                                    </p:animEffec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3" presetClass="entr" presetSubtype="10" fill="hold" grpId="0" nodeType="clickEffect">
                                  <p:stCondLst>
                                    <p:cond delay="0"/>
                                  </p:stCondLst>
                                  <p:childTnLst>
                                    <p:set>
                                      <p:cBhvr>
                                        <p:cTn id="106" dur="1" fill="hold">
                                          <p:stCondLst>
                                            <p:cond delay="0"/>
                                          </p:stCondLst>
                                        </p:cTn>
                                        <p:tgtEl>
                                          <p:spTgt spid="6160">
                                            <p:txEl>
                                              <p:pRg st="0" end="0"/>
                                            </p:txEl>
                                          </p:spTgt>
                                        </p:tgtEl>
                                        <p:attrNameLst>
                                          <p:attrName>style.visibility</p:attrName>
                                        </p:attrNameLst>
                                      </p:cBhvr>
                                      <p:to>
                                        <p:strVal val="visible"/>
                                      </p:to>
                                    </p:set>
                                    <p:animEffect transition="in" filter="blinds(horizontal)">
                                      <p:cBhvr>
                                        <p:cTn id="107" dur="500"/>
                                        <p:tgtEl>
                                          <p:spTgt spid="6160">
                                            <p:txEl>
                                              <p:pRg st="0" end="0"/>
                                            </p:txEl>
                                          </p:spTgt>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3" presetClass="entr" presetSubtype="10" fill="hold" grpId="0" nodeType="clickEffect">
                                  <p:stCondLst>
                                    <p:cond delay="0"/>
                                  </p:stCondLst>
                                  <p:childTnLst>
                                    <p:set>
                                      <p:cBhvr>
                                        <p:cTn id="111" dur="1" fill="hold">
                                          <p:stCondLst>
                                            <p:cond delay="0"/>
                                          </p:stCondLst>
                                        </p:cTn>
                                        <p:tgtEl>
                                          <p:spTgt spid="6160">
                                            <p:txEl>
                                              <p:pRg st="1" end="1"/>
                                            </p:txEl>
                                          </p:spTgt>
                                        </p:tgtEl>
                                        <p:attrNameLst>
                                          <p:attrName>style.visibility</p:attrName>
                                        </p:attrNameLst>
                                      </p:cBhvr>
                                      <p:to>
                                        <p:strVal val="visible"/>
                                      </p:to>
                                    </p:set>
                                    <p:animEffect transition="in" filter="blinds(horizontal)">
                                      <p:cBhvr>
                                        <p:cTn id="112" dur="500"/>
                                        <p:tgtEl>
                                          <p:spTgt spid="6160">
                                            <p:txEl>
                                              <p:pRg st="1" end="1"/>
                                            </p:txEl>
                                          </p:spTgt>
                                        </p:tgtEl>
                                      </p:cBhvr>
                                    </p:animEffect>
                                  </p:childTnLst>
                                </p:cTn>
                              </p:par>
                              <p:par>
                                <p:cTn id="113" presetID="3" presetClass="entr" presetSubtype="10" fill="hold" grpId="0" nodeType="withEffect">
                                  <p:stCondLst>
                                    <p:cond delay="0"/>
                                  </p:stCondLst>
                                  <p:childTnLst>
                                    <p:set>
                                      <p:cBhvr>
                                        <p:cTn id="114" dur="1" fill="hold">
                                          <p:stCondLst>
                                            <p:cond delay="0"/>
                                          </p:stCondLst>
                                        </p:cTn>
                                        <p:tgtEl>
                                          <p:spTgt spid="6160">
                                            <p:txEl>
                                              <p:pRg st="2" end="2"/>
                                            </p:txEl>
                                          </p:spTgt>
                                        </p:tgtEl>
                                        <p:attrNameLst>
                                          <p:attrName>style.visibility</p:attrName>
                                        </p:attrNameLst>
                                      </p:cBhvr>
                                      <p:to>
                                        <p:strVal val="visible"/>
                                      </p:to>
                                    </p:set>
                                    <p:animEffect transition="in" filter="blinds(horizontal)">
                                      <p:cBhvr>
                                        <p:cTn id="115" dur="500"/>
                                        <p:tgtEl>
                                          <p:spTgt spid="6160">
                                            <p:txEl>
                                              <p:pRg st="2" end="2"/>
                                            </p:txEl>
                                          </p:spTgt>
                                        </p:tgtEl>
                                      </p:cBhvr>
                                    </p:animEffect>
                                  </p:childTnLst>
                                </p:cTn>
                              </p:par>
                            </p:childTnLst>
                          </p:cTn>
                        </p:par>
                      </p:childTnLst>
                    </p:cTn>
                  </p:par>
                  <p:par>
                    <p:cTn id="116" fill="hold" nodeType="clickPar">
                      <p:stCondLst>
                        <p:cond delay="indefinite"/>
                      </p:stCondLst>
                      <p:childTnLst>
                        <p:par>
                          <p:cTn id="117" fill="hold" nodeType="withGroup">
                            <p:stCondLst>
                              <p:cond delay="0"/>
                            </p:stCondLst>
                            <p:childTnLst>
                              <p:par>
                                <p:cTn id="118" presetID="3" presetClass="entr" presetSubtype="10" fill="hold" grpId="0" nodeType="clickEffect">
                                  <p:stCondLst>
                                    <p:cond delay="0"/>
                                  </p:stCondLst>
                                  <p:childTnLst>
                                    <p:set>
                                      <p:cBhvr>
                                        <p:cTn id="119" dur="1" fill="hold">
                                          <p:stCondLst>
                                            <p:cond delay="0"/>
                                          </p:stCondLst>
                                        </p:cTn>
                                        <p:tgtEl>
                                          <p:spTgt spid="6160">
                                            <p:txEl>
                                              <p:pRg st="3" end="3"/>
                                            </p:txEl>
                                          </p:spTgt>
                                        </p:tgtEl>
                                        <p:attrNameLst>
                                          <p:attrName>style.visibility</p:attrName>
                                        </p:attrNameLst>
                                      </p:cBhvr>
                                      <p:to>
                                        <p:strVal val="visible"/>
                                      </p:to>
                                    </p:set>
                                    <p:animEffect transition="in" filter="blinds(horizontal)">
                                      <p:cBhvr>
                                        <p:cTn id="120" dur="500"/>
                                        <p:tgtEl>
                                          <p:spTgt spid="6160">
                                            <p:txEl>
                                              <p:pRg st="3" end="3"/>
                                            </p:txEl>
                                          </p:spTgt>
                                        </p:tgtEl>
                                      </p:cBhvr>
                                    </p:animEffect>
                                  </p:childTnLst>
                                </p:cTn>
                              </p:par>
                              <p:par>
                                <p:cTn id="121" presetID="3" presetClass="entr" presetSubtype="10" fill="hold" grpId="0" nodeType="withEffect">
                                  <p:stCondLst>
                                    <p:cond delay="0"/>
                                  </p:stCondLst>
                                  <p:childTnLst>
                                    <p:set>
                                      <p:cBhvr>
                                        <p:cTn id="122" dur="1" fill="hold">
                                          <p:stCondLst>
                                            <p:cond delay="0"/>
                                          </p:stCondLst>
                                        </p:cTn>
                                        <p:tgtEl>
                                          <p:spTgt spid="6160">
                                            <p:txEl>
                                              <p:pRg st="4" end="4"/>
                                            </p:txEl>
                                          </p:spTgt>
                                        </p:tgtEl>
                                        <p:attrNameLst>
                                          <p:attrName>style.visibility</p:attrName>
                                        </p:attrNameLst>
                                      </p:cBhvr>
                                      <p:to>
                                        <p:strVal val="visible"/>
                                      </p:to>
                                    </p:set>
                                    <p:animEffect transition="in" filter="blinds(horizontal)">
                                      <p:cBhvr>
                                        <p:cTn id="123" dur="500"/>
                                        <p:tgtEl>
                                          <p:spTgt spid="6160">
                                            <p:txEl>
                                              <p:pRg st="4" end="4"/>
                                            </p:txEl>
                                          </p:spTgt>
                                        </p:tgtEl>
                                      </p:cBhvr>
                                    </p:animEffect>
                                  </p:childTnLst>
                                </p:cTn>
                              </p:par>
                              <p:par>
                                <p:cTn id="124" presetID="3" presetClass="entr" presetSubtype="10" fill="hold" grpId="0" nodeType="withEffect">
                                  <p:stCondLst>
                                    <p:cond delay="0"/>
                                  </p:stCondLst>
                                  <p:childTnLst>
                                    <p:set>
                                      <p:cBhvr>
                                        <p:cTn id="125" dur="1" fill="hold">
                                          <p:stCondLst>
                                            <p:cond delay="0"/>
                                          </p:stCondLst>
                                        </p:cTn>
                                        <p:tgtEl>
                                          <p:spTgt spid="6160">
                                            <p:txEl>
                                              <p:pRg st="5" end="5"/>
                                            </p:txEl>
                                          </p:spTgt>
                                        </p:tgtEl>
                                        <p:attrNameLst>
                                          <p:attrName>style.visibility</p:attrName>
                                        </p:attrNameLst>
                                      </p:cBhvr>
                                      <p:to>
                                        <p:strVal val="visible"/>
                                      </p:to>
                                    </p:set>
                                    <p:animEffect transition="in" filter="blinds(horizontal)">
                                      <p:cBhvr>
                                        <p:cTn id="126" dur="500"/>
                                        <p:tgtEl>
                                          <p:spTgt spid="6160">
                                            <p:txEl>
                                              <p:pRg st="5" end="5"/>
                                            </p:txEl>
                                          </p:spTgt>
                                        </p:tgtEl>
                                      </p:cBhvr>
                                    </p:animEffect>
                                  </p:childTnLst>
                                </p:cTn>
                              </p:par>
                            </p:childTnLst>
                          </p:cTn>
                        </p:par>
                      </p:childTnLst>
                    </p:cTn>
                  </p:par>
                  <p:par>
                    <p:cTn id="127" fill="hold" nodeType="clickPar">
                      <p:stCondLst>
                        <p:cond delay="indefinite"/>
                      </p:stCondLst>
                      <p:childTnLst>
                        <p:par>
                          <p:cTn id="128" fill="hold" nodeType="withGroup">
                            <p:stCondLst>
                              <p:cond delay="0"/>
                            </p:stCondLst>
                            <p:childTnLst>
                              <p:par>
                                <p:cTn id="129" presetID="3" presetClass="entr" presetSubtype="10" fill="hold" grpId="0" nodeType="clickEffect">
                                  <p:stCondLst>
                                    <p:cond delay="0"/>
                                  </p:stCondLst>
                                  <p:childTnLst>
                                    <p:set>
                                      <p:cBhvr>
                                        <p:cTn id="130" dur="1" fill="hold">
                                          <p:stCondLst>
                                            <p:cond delay="0"/>
                                          </p:stCondLst>
                                        </p:cTn>
                                        <p:tgtEl>
                                          <p:spTgt spid="6160">
                                            <p:txEl>
                                              <p:pRg st="6" end="6"/>
                                            </p:txEl>
                                          </p:spTgt>
                                        </p:tgtEl>
                                        <p:attrNameLst>
                                          <p:attrName>style.visibility</p:attrName>
                                        </p:attrNameLst>
                                      </p:cBhvr>
                                      <p:to>
                                        <p:strVal val="visible"/>
                                      </p:to>
                                    </p:set>
                                    <p:animEffect transition="in" filter="blinds(horizontal)">
                                      <p:cBhvr>
                                        <p:cTn id="131" dur="500"/>
                                        <p:tgtEl>
                                          <p:spTgt spid="6160">
                                            <p:txEl>
                                              <p:pRg st="6" end="6"/>
                                            </p:txEl>
                                          </p:spTgt>
                                        </p:tgtEl>
                                      </p:cBhvr>
                                    </p:animEffect>
                                  </p:childTnLst>
                                </p:cTn>
                              </p:par>
                              <p:par>
                                <p:cTn id="132" presetID="3" presetClass="entr" presetSubtype="10" fill="hold" grpId="0" nodeType="withEffect">
                                  <p:stCondLst>
                                    <p:cond delay="0"/>
                                  </p:stCondLst>
                                  <p:childTnLst>
                                    <p:set>
                                      <p:cBhvr>
                                        <p:cTn id="133" dur="1" fill="hold">
                                          <p:stCondLst>
                                            <p:cond delay="0"/>
                                          </p:stCondLst>
                                        </p:cTn>
                                        <p:tgtEl>
                                          <p:spTgt spid="6160">
                                            <p:txEl>
                                              <p:pRg st="7" end="7"/>
                                            </p:txEl>
                                          </p:spTgt>
                                        </p:tgtEl>
                                        <p:attrNameLst>
                                          <p:attrName>style.visibility</p:attrName>
                                        </p:attrNameLst>
                                      </p:cBhvr>
                                      <p:to>
                                        <p:strVal val="visible"/>
                                      </p:to>
                                    </p:set>
                                    <p:animEffect transition="in" filter="blinds(horizontal)">
                                      <p:cBhvr>
                                        <p:cTn id="134" dur="500"/>
                                        <p:tgtEl>
                                          <p:spTgt spid="6160">
                                            <p:txEl>
                                              <p:pRg st="7" end="7"/>
                                            </p:txEl>
                                          </p:spTgt>
                                        </p:tgtEl>
                                      </p:cBhvr>
                                    </p:animEffect>
                                  </p:childTnLst>
                                </p:cTn>
                              </p:par>
                              <p:par>
                                <p:cTn id="135" presetID="3" presetClass="entr" presetSubtype="10" fill="hold" grpId="0" nodeType="withEffect">
                                  <p:stCondLst>
                                    <p:cond delay="0"/>
                                  </p:stCondLst>
                                  <p:childTnLst>
                                    <p:set>
                                      <p:cBhvr>
                                        <p:cTn id="136" dur="1" fill="hold">
                                          <p:stCondLst>
                                            <p:cond delay="0"/>
                                          </p:stCondLst>
                                        </p:cTn>
                                        <p:tgtEl>
                                          <p:spTgt spid="6160">
                                            <p:txEl>
                                              <p:pRg st="8" end="8"/>
                                            </p:txEl>
                                          </p:spTgt>
                                        </p:tgtEl>
                                        <p:attrNameLst>
                                          <p:attrName>style.visibility</p:attrName>
                                        </p:attrNameLst>
                                      </p:cBhvr>
                                      <p:to>
                                        <p:strVal val="visible"/>
                                      </p:to>
                                    </p:set>
                                    <p:animEffect transition="in" filter="blinds(horizontal)">
                                      <p:cBhvr>
                                        <p:cTn id="137" dur="500"/>
                                        <p:tgtEl>
                                          <p:spTgt spid="6160">
                                            <p:txEl>
                                              <p:pRg st="8" end="8"/>
                                            </p:txEl>
                                          </p:spTgt>
                                        </p:tgtEl>
                                      </p:cBhvr>
                                    </p:animEffect>
                                  </p:childTnLst>
                                </p:cTn>
                              </p:par>
                            </p:childTnLst>
                          </p:cTn>
                        </p:par>
                      </p:childTnLst>
                    </p:cTn>
                  </p:par>
                  <p:par>
                    <p:cTn id="138" fill="hold" nodeType="clickPar">
                      <p:stCondLst>
                        <p:cond delay="indefinite"/>
                      </p:stCondLst>
                      <p:childTnLst>
                        <p:par>
                          <p:cTn id="139" fill="hold" nodeType="withGroup">
                            <p:stCondLst>
                              <p:cond delay="0"/>
                            </p:stCondLst>
                            <p:childTnLst>
                              <p:par>
                                <p:cTn id="140" presetID="3" presetClass="entr" presetSubtype="10" fill="hold" grpId="0" nodeType="clickEffect">
                                  <p:stCondLst>
                                    <p:cond delay="0"/>
                                  </p:stCondLst>
                                  <p:childTnLst>
                                    <p:set>
                                      <p:cBhvr>
                                        <p:cTn id="141" dur="1" fill="hold">
                                          <p:stCondLst>
                                            <p:cond delay="0"/>
                                          </p:stCondLst>
                                        </p:cTn>
                                        <p:tgtEl>
                                          <p:spTgt spid="6160">
                                            <p:txEl>
                                              <p:pRg st="9" end="9"/>
                                            </p:txEl>
                                          </p:spTgt>
                                        </p:tgtEl>
                                        <p:attrNameLst>
                                          <p:attrName>style.visibility</p:attrName>
                                        </p:attrNameLst>
                                      </p:cBhvr>
                                      <p:to>
                                        <p:strVal val="visible"/>
                                      </p:to>
                                    </p:set>
                                    <p:animEffect transition="in" filter="blinds(horizontal)">
                                      <p:cBhvr>
                                        <p:cTn id="142" dur="500"/>
                                        <p:tgtEl>
                                          <p:spTgt spid="6160">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build="p" bldLvl="5" animBg="1"/>
      <p:bldP spid="6151" grpId="0" build="p" bldLvl="5" animBg="1"/>
      <p:bldP spid="6152" grpId="0" animBg="1"/>
      <p:bldP spid="6153" grpId="0" animBg="1"/>
      <p:bldP spid="6154" grpId="0" animBg="1"/>
      <p:bldP spid="6155" grpId="0" animBg="1"/>
      <p:bldP spid="6156" grpId="0" animBg="1"/>
      <p:bldP spid="6157" grpId="0" animBg="1"/>
      <p:bldP spid="6158" grpId="0" animBg="1"/>
      <p:bldP spid="6159" grpId="0" animBg="1"/>
      <p:bldP spid="6160" grpId="0" build="p" bldLvl="5" animBg="1"/>
      <p:bldP spid="616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idx="4294967295"/>
          </p:nvPr>
        </p:nvSpPr>
        <p:spPr>
          <a:xfrm>
            <a:off x="685800" y="25400"/>
            <a:ext cx="7772400" cy="838200"/>
          </a:xfrm>
        </p:spPr>
        <p:txBody>
          <a:bodyPr/>
          <a:lstStyle/>
          <a:p>
            <a:pPr eaLnBrk="1" hangingPunct="1"/>
            <a:r>
              <a:rPr lang="de-DE" altLang="de-DE" sz="4000" smtClean="0"/>
              <a:t>Fall 10</a:t>
            </a:r>
          </a:p>
        </p:txBody>
      </p:sp>
      <p:sp>
        <p:nvSpPr>
          <p:cNvPr id="50179" name="Rectangle 3"/>
          <p:cNvSpPr>
            <a:spLocks noGrp="1" noChangeArrowheads="1"/>
          </p:cNvSpPr>
          <p:nvPr>
            <p:ph type="body" idx="4294967295"/>
          </p:nvPr>
        </p:nvSpPr>
        <p:spPr>
          <a:xfrm>
            <a:off x="107950" y="1341438"/>
            <a:ext cx="8928100" cy="3743325"/>
          </a:xfrm>
        </p:spPr>
        <p:txBody>
          <a:bodyPr/>
          <a:lstStyle/>
          <a:p>
            <a:pPr marL="0" indent="0" algn="just" eaLnBrk="1" hangingPunct="1">
              <a:spcBef>
                <a:spcPct val="0"/>
              </a:spcBef>
              <a:buFontTx/>
              <a:buNone/>
            </a:pPr>
            <a:r>
              <a:rPr lang="de-DE" altLang="de-DE" sz="1800" u="sng" smtClean="0"/>
              <a:t>Ausgangsfall: </a:t>
            </a:r>
            <a:r>
              <a:rPr lang="de-DE" altLang="de-DE" sz="1800" smtClean="0"/>
              <a:t>A betreibt in Linz ein Reisebüro. Da ihm die Kunden ausbleiben, entschließt er sich im nahe gelegenen Passau während einer einwöchigen, nicht festgesetzten Reisemesse seine Produkte von einem Verkaufswagen aus  anzubieten. Um Kosten zu sparen, zeigt A seine Tätigkeit nicht nach § 56a GewO an; zudem verfügt er nicht über eine Reisegewerbekarte im Sinne des § 55 Abs. 2 GewO. Als die zuständige Behörde B davon erfährt, verbietet sie dem A seine Tätigkeit. A meint, er brauche das alles als Unionsbürger nicht. B entgegnet, dass das zwar grundsätzlich richtig sei, man aber zwischenzeitlich erfahren habe, dass A schon oft Reisen vertrieben habe, die dann nicht stattgefunden hätten und gleichwohl eine Bearbeitungs-gebühr einbehalten habe. Daher sei A seine Tätigkeit in Passau zu untersagen. Ist diese Maßnahme unionsrechtskonform?</a:t>
            </a:r>
          </a:p>
          <a:p>
            <a:pPr marL="0" indent="0" algn="just" eaLnBrk="1" hangingPunct="1">
              <a:spcBef>
                <a:spcPct val="0"/>
              </a:spcBef>
              <a:buFontTx/>
              <a:buNone/>
            </a:pPr>
            <a:endParaRPr lang="de-DE" altLang="de-DE" sz="1800" smtClean="0"/>
          </a:p>
          <a:p>
            <a:pPr marL="0" indent="0" algn="just" eaLnBrk="1" hangingPunct="1">
              <a:spcBef>
                <a:spcPct val="0"/>
              </a:spcBef>
              <a:buFontTx/>
              <a:buNone/>
            </a:pPr>
            <a:r>
              <a:rPr lang="de-DE" altLang="de-DE" sz="1800" u="sng" smtClean="0"/>
              <a:t>Abwandlung: </a:t>
            </a:r>
            <a:r>
              <a:rPr lang="de-DE" altLang="de-DE" sz="1800" smtClean="0"/>
              <a:t>A betreibt dieses Reisebüro in Passau und will in Linz wie im Ausgangsfall während einer Messe tätig werden. Das wird ihm nach entsprechender Anmeldung untersagt, obwohl A bereits seit drei Jahren in Deutschland seiner Tätigkeit nachgeht. Hintergrund der Untersagung ist, dass in Österreich nur derjenige selbstständig ein Reisebüro betreiben darf, der eine dreijährige Ausbildung zum Reisekaufmann abgeschlossen hat. Darüber verfügt A jedoch nicht. </a:t>
            </a:r>
          </a:p>
        </p:txBody>
      </p:sp>
      <p:pic>
        <p:nvPicPr>
          <p:cNvPr id="122884" name="Bild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92950" y="-315913"/>
            <a:ext cx="2328863" cy="152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Effect transition="in" filter="blinds(horizontal)">
                                      <p:cBhvr>
                                        <p:cTn id="7" dur="500"/>
                                        <p:tgtEl>
                                          <p:spTgt spid="501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50179">
                                            <p:txEl>
                                              <p:pRg st="2" end="2"/>
                                            </p:txEl>
                                          </p:spTgt>
                                        </p:tgtEl>
                                        <p:attrNameLst>
                                          <p:attrName>style.visibility</p:attrName>
                                        </p:attrNameLst>
                                      </p:cBhvr>
                                      <p:to>
                                        <p:strVal val="visible"/>
                                      </p:to>
                                    </p:set>
                                    <p:animEffect transition="in" filter="blinds(horizontal)">
                                      <p:cBhvr>
                                        <p:cTn id="12" dur="500"/>
                                        <p:tgtEl>
                                          <p:spTgt spid="5017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4"/>
          <p:cNvSpPr>
            <a:spLocks noChangeArrowheads="1"/>
          </p:cNvSpPr>
          <p:nvPr/>
        </p:nvSpPr>
        <p:spPr bwMode="auto">
          <a:xfrm>
            <a:off x="2484438" y="-30163"/>
            <a:ext cx="4535487"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de-DE" altLang="en-US" sz="2800">
                <a:solidFill>
                  <a:schemeClr val="tx2"/>
                </a:solidFill>
                <a:latin typeface="Arial" panose="020B0604020202020204" pitchFamily="34" charset="0"/>
                <a:cs typeface="Arial" panose="020B0604020202020204" pitchFamily="34" charset="0"/>
              </a:rPr>
              <a:t>Positive Integration</a:t>
            </a:r>
          </a:p>
          <a:p>
            <a:pPr algn="ctr" eaLnBrk="1" hangingPunct="1">
              <a:spcBef>
                <a:spcPct val="0"/>
              </a:spcBef>
              <a:buFontTx/>
              <a:buNone/>
            </a:pPr>
            <a:r>
              <a:rPr lang="de-DE" altLang="en-US" sz="2800">
                <a:solidFill>
                  <a:schemeClr val="tx2"/>
                </a:solidFill>
                <a:latin typeface="Arial" panose="020B0604020202020204" pitchFamily="34" charset="0"/>
                <a:cs typeface="Arial" panose="020B0604020202020204" pitchFamily="34" charset="0"/>
              </a:rPr>
              <a:t>Berufsqualifikations-RL</a:t>
            </a:r>
            <a:endParaRPr lang="de-DE" altLang="en-US" sz="1400">
              <a:cs typeface="Arial" panose="020B0604020202020204" pitchFamily="34" charset="0"/>
            </a:endParaRPr>
          </a:p>
        </p:txBody>
      </p:sp>
      <p:sp>
        <p:nvSpPr>
          <p:cNvPr id="124931" name="Text Box 7"/>
          <p:cNvSpPr txBox="1">
            <a:spLocks noChangeArrowheads="1"/>
          </p:cNvSpPr>
          <p:nvPr/>
        </p:nvSpPr>
        <p:spPr bwMode="auto">
          <a:xfrm>
            <a:off x="250825" y="404813"/>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de-DE" altLang="de-DE" sz="1800">
              <a:latin typeface="Arial" panose="020B0604020202020204" pitchFamily="34" charset="0"/>
              <a:cs typeface="Arial" panose="020B0604020202020204" pitchFamily="34" charset="0"/>
            </a:endParaRPr>
          </a:p>
        </p:txBody>
      </p:sp>
      <p:sp>
        <p:nvSpPr>
          <p:cNvPr id="7172" name="Rectangle 16"/>
          <p:cNvSpPr>
            <a:spLocks noChangeArrowheads="1"/>
          </p:cNvSpPr>
          <p:nvPr/>
        </p:nvSpPr>
        <p:spPr bwMode="auto">
          <a:xfrm>
            <a:off x="107950" y="3644900"/>
            <a:ext cx="4391025" cy="309721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pPr>
            <a:r>
              <a:rPr lang="de-DE" altLang="en-US" sz="1600" b="1">
                <a:latin typeface="Arial" panose="020B0604020202020204" pitchFamily="34" charset="0"/>
                <a:cs typeface="Arial" panose="020B0604020202020204" pitchFamily="34" charset="0"/>
              </a:rPr>
              <a:t>spezifisch niederlassungsbezogen</a:t>
            </a:r>
          </a:p>
          <a:p>
            <a:pPr eaLnBrk="1" hangingPunct="1">
              <a:buFontTx/>
              <a:buNone/>
            </a:pPr>
            <a:r>
              <a:rPr lang="de-DE" altLang="en-US" sz="1400">
                <a:latin typeface="Arial" panose="020B0604020202020204" pitchFamily="34" charset="0"/>
                <a:cs typeface="Arial" panose="020B0604020202020204" pitchFamily="34" charset="0"/>
              </a:rPr>
              <a:t>- iFd Niederlassungsgründung im Zielstaat</a:t>
            </a:r>
          </a:p>
          <a:p>
            <a:pPr eaLnBrk="1" hangingPunct="1">
              <a:buFontTx/>
              <a:buNone/>
            </a:pPr>
            <a:r>
              <a:rPr lang="de-DE" altLang="en-US" sz="1400">
                <a:latin typeface="Arial" panose="020B0604020202020204" pitchFamily="34" charset="0"/>
                <a:cs typeface="Arial" panose="020B0604020202020204" pitchFamily="34" charset="0"/>
              </a:rPr>
              <a:t>- Marktzugang</a:t>
            </a:r>
          </a:p>
          <a:p>
            <a:pPr eaLnBrk="1" hangingPunct="1">
              <a:buFontTx/>
              <a:buNone/>
            </a:pPr>
            <a:r>
              <a:rPr lang="de-DE" altLang="en-US" sz="1400">
                <a:latin typeface="Arial" panose="020B0604020202020204" pitchFamily="34" charset="0"/>
                <a:cs typeface="Arial" panose="020B0604020202020204" pitchFamily="34" charset="0"/>
              </a:rPr>
              <a:t>  - Automatische Anerkennung z.B. für Ärzte</a:t>
            </a:r>
          </a:p>
          <a:p>
            <a:pPr eaLnBrk="1" hangingPunct="1">
              <a:buFontTx/>
              <a:buNone/>
            </a:pPr>
            <a:r>
              <a:rPr lang="de-DE" altLang="en-US" sz="1400">
                <a:latin typeface="Arial" panose="020B0604020202020204" pitchFamily="34" charset="0"/>
                <a:cs typeface="Arial" panose="020B0604020202020204" pitchFamily="34" charset="0"/>
              </a:rPr>
              <a:t>  - Antrags- und verfahrensbezogene Anerkennung</a:t>
            </a:r>
          </a:p>
          <a:p>
            <a:pPr eaLnBrk="1" hangingPunct="1">
              <a:buFontTx/>
              <a:buNone/>
            </a:pPr>
            <a:r>
              <a:rPr lang="de-DE" altLang="en-US" sz="1400">
                <a:latin typeface="Arial" panose="020B0604020202020204" pitchFamily="34" charset="0"/>
                <a:cs typeface="Arial" panose="020B0604020202020204" pitchFamily="34" charset="0"/>
              </a:rPr>
              <a:t>    1. Anerkennung von Ausbildung über Stufen</a:t>
            </a:r>
          </a:p>
          <a:p>
            <a:pPr eaLnBrk="1" hangingPunct="1">
              <a:buFontTx/>
              <a:buNone/>
            </a:pPr>
            <a:r>
              <a:rPr lang="de-DE" altLang="en-US" sz="1400">
                <a:latin typeface="Arial" panose="020B0604020202020204" pitchFamily="34" charset="0"/>
                <a:cs typeface="Arial" panose="020B0604020202020204" pitchFamily="34" charset="0"/>
              </a:rPr>
              <a:t>       ZS stuft ein und ordnet zu</a:t>
            </a:r>
          </a:p>
          <a:p>
            <a:pPr eaLnBrk="1" hangingPunct="1">
              <a:buFontTx/>
              <a:buNone/>
            </a:pPr>
            <a:r>
              <a:rPr lang="de-DE" altLang="en-US" sz="1400">
                <a:latin typeface="Arial" panose="020B0604020202020204" pitchFamily="34" charset="0"/>
                <a:cs typeface="Arial" panose="020B0604020202020204" pitchFamily="34" charset="0"/>
              </a:rPr>
              <a:t>    2. Anerkennung von Erfahrung über Kategorien</a:t>
            </a:r>
          </a:p>
          <a:p>
            <a:pPr eaLnBrk="1" hangingPunct="1">
              <a:buFontTx/>
              <a:buNone/>
            </a:pPr>
            <a:r>
              <a:rPr lang="de-DE" altLang="en-US" sz="1400">
                <a:latin typeface="Arial" panose="020B0604020202020204" pitchFamily="34" charset="0"/>
                <a:cs typeface="Arial" panose="020B0604020202020204" pitchFamily="34" charset="0"/>
              </a:rPr>
              <a:t>       ersetzt ggf. fachl. / kaufm. Fertigkeit je nach Zeit</a:t>
            </a:r>
          </a:p>
          <a:p>
            <a:pPr eaLnBrk="1" hangingPunct="1">
              <a:buFontTx/>
              <a:buNone/>
            </a:pPr>
            <a:r>
              <a:rPr lang="de-DE" altLang="en-US" sz="1400">
                <a:latin typeface="Arial" panose="020B0604020202020204" pitchFamily="34" charset="0"/>
                <a:cs typeface="Arial" panose="020B0604020202020204" pitchFamily="34" charset="0"/>
              </a:rPr>
              <a:t>       Bezugspunkt: selbständige Berufsausübung</a:t>
            </a:r>
          </a:p>
          <a:p>
            <a:pPr eaLnBrk="1" hangingPunct="1">
              <a:buFontTx/>
              <a:buNone/>
            </a:pPr>
            <a:r>
              <a:rPr lang="de-DE" altLang="en-US" sz="1400">
                <a:latin typeface="Arial" panose="020B0604020202020204" pitchFamily="34" charset="0"/>
                <a:cs typeface="Arial" panose="020B0604020202020204" pitchFamily="34" charset="0"/>
              </a:rPr>
              <a:t>- Marktverhalten </a:t>
            </a:r>
          </a:p>
          <a:p>
            <a:pPr eaLnBrk="1" hangingPunct="1">
              <a:buFontTx/>
              <a:buNone/>
            </a:pPr>
            <a:r>
              <a:rPr lang="de-DE" altLang="en-US" sz="1400">
                <a:latin typeface="Arial" panose="020B0604020202020204" pitchFamily="34" charset="0"/>
                <a:cs typeface="Arial" panose="020B0604020202020204" pitchFamily="34" charset="0"/>
              </a:rPr>
              <a:t>  Zielstaatprinzip (Ausübungskontrolle Sache des ZS)</a:t>
            </a:r>
          </a:p>
        </p:txBody>
      </p:sp>
      <p:sp>
        <p:nvSpPr>
          <p:cNvPr id="7175" name="Rectangle 16"/>
          <p:cNvSpPr>
            <a:spLocks noChangeArrowheads="1"/>
          </p:cNvSpPr>
          <p:nvPr/>
        </p:nvSpPr>
        <p:spPr bwMode="auto">
          <a:xfrm>
            <a:off x="4716463" y="3644900"/>
            <a:ext cx="4319587" cy="309721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pPr>
            <a:r>
              <a:rPr lang="de-DE" altLang="en-US" sz="1600" b="1">
                <a:latin typeface="Arial" panose="020B0604020202020204" pitchFamily="34" charset="0"/>
                <a:cs typeface="Arial" panose="020B0604020202020204" pitchFamily="34" charset="0"/>
              </a:rPr>
              <a:t>spezifisch dienstleistungsbezogen</a:t>
            </a:r>
          </a:p>
          <a:p>
            <a:pPr eaLnBrk="1" hangingPunct="1">
              <a:buFontTx/>
              <a:buNone/>
            </a:pPr>
            <a:r>
              <a:rPr lang="de-DE" altLang="en-US" sz="1400">
                <a:latin typeface="Arial" panose="020B0604020202020204" pitchFamily="34" charset="0"/>
                <a:cs typeface="Arial" panose="020B0604020202020204" pitchFamily="34" charset="0"/>
              </a:rPr>
              <a:t>- iF vorübergehender Tätigkeiten (nicht Warenvertr.)</a:t>
            </a:r>
          </a:p>
          <a:p>
            <a:pPr eaLnBrk="1" hangingPunct="1">
              <a:buFontTx/>
              <a:buNone/>
            </a:pPr>
            <a:r>
              <a:rPr lang="de-DE" altLang="en-US" sz="1400">
                <a:latin typeface="Arial" panose="020B0604020202020204" pitchFamily="34" charset="0"/>
                <a:cs typeface="Arial" panose="020B0604020202020204" pitchFamily="34" charset="0"/>
              </a:rPr>
              <a:t>- Marktzugang</a:t>
            </a:r>
          </a:p>
          <a:p>
            <a:pPr eaLnBrk="1" hangingPunct="1">
              <a:buFontTx/>
              <a:buNone/>
            </a:pPr>
            <a:r>
              <a:rPr lang="de-DE" altLang="en-US" sz="1400">
                <a:latin typeface="Arial" panose="020B0604020202020204" pitchFamily="34" charset="0"/>
                <a:cs typeface="Arial" panose="020B0604020202020204" pitchFamily="34" charset="0"/>
              </a:rPr>
              <a:t>  rechtmäßige Niederlassung in einem Mitgliedstaat</a:t>
            </a:r>
          </a:p>
          <a:p>
            <a:pPr eaLnBrk="1" hangingPunct="1">
              <a:buFontTx/>
              <a:buNone/>
            </a:pPr>
            <a:r>
              <a:rPr lang="de-DE" altLang="en-US" sz="1400">
                <a:latin typeface="Arial" panose="020B0604020202020204" pitchFamily="34" charset="0"/>
                <a:cs typeface="Arial" panose="020B0604020202020204" pitchFamily="34" charset="0"/>
              </a:rPr>
              <a:t>  in letzten 10 Jahren 1 Jahr selbstständig tätig</a:t>
            </a:r>
          </a:p>
          <a:p>
            <a:pPr eaLnBrk="1" hangingPunct="1">
              <a:buFontTx/>
              <a:buNone/>
            </a:pPr>
            <a:r>
              <a:rPr lang="de-DE" altLang="en-US" sz="1400">
                <a:latin typeface="Arial" panose="020B0604020202020204" pitchFamily="34" charset="0"/>
                <a:cs typeface="Arial" panose="020B0604020202020204" pitchFamily="34" charset="0"/>
              </a:rPr>
              <a:t>  </a:t>
            </a:r>
            <a:r>
              <a:rPr lang="de-DE" altLang="en-US" sz="1400" b="1">
                <a:latin typeface="Arial" panose="020B0604020202020204" pitchFamily="34" charset="0"/>
                <a:cs typeface="Arial" panose="020B0604020202020204" pitchFamily="34" charset="0"/>
              </a:rPr>
              <a:t>oder</a:t>
            </a:r>
            <a:r>
              <a:rPr lang="de-DE" altLang="en-US" sz="1400">
                <a:latin typeface="Arial" panose="020B0604020202020204" pitchFamily="34" charset="0"/>
                <a:cs typeface="Arial" panose="020B0604020202020204" pitchFamily="34" charset="0"/>
              </a:rPr>
              <a:t> reglementierte Tätigkeit im H-Staat und NL</a:t>
            </a:r>
          </a:p>
          <a:p>
            <a:pPr eaLnBrk="1" hangingPunct="1">
              <a:buFontTx/>
              <a:buNone/>
            </a:pPr>
            <a:r>
              <a:rPr lang="de-DE" altLang="en-US" sz="1400">
                <a:latin typeface="Arial" panose="020B0604020202020204" pitchFamily="34" charset="0"/>
                <a:cs typeface="Arial" panose="020B0604020202020204" pitchFamily="34" charset="0"/>
              </a:rPr>
              <a:t>  dann: keine weitere Qualifikation nötig </a:t>
            </a:r>
          </a:p>
          <a:p>
            <a:pPr eaLnBrk="1" hangingPunct="1">
              <a:buFontTx/>
              <a:buNone/>
            </a:pPr>
            <a:r>
              <a:rPr lang="de-DE" altLang="en-US" sz="1400">
                <a:latin typeface="Arial" panose="020B0604020202020204" pitchFamily="34" charset="0"/>
                <a:cs typeface="Arial" panose="020B0604020202020204" pitchFamily="34" charset="0"/>
              </a:rPr>
              <a:t>  (aber Anmeldung der Tätigkeit im Zielstaat nötig)</a:t>
            </a:r>
          </a:p>
          <a:p>
            <a:pPr eaLnBrk="1" hangingPunct="1">
              <a:buFontTx/>
              <a:buNone/>
            </a:pPr>
            <a:r>
              <a:rPr lang="de-DE" altLang="en-US" sz="1400">
                <a:latin typeface="Arial" panose="020B0604020202020204" pitchFamily="34" charset="0"/>
                <a:cs typeface="Arial" panose="020B0604020202020204" pitchFamily="34" charset="0"/>
              </a:rPr>
              <a:t>- Marktverhalten</a:t>
            </a:r>
          </a:p>
          <a:p>
            <a:pPr eaLnBrk="1" hangingPunct="1">
              <a:buFontTx/>
              <a:buNone/>
            </a:pPr>
            <a:r>
              <a:rPr lang="de-DE" altLang="en-US" sz="1400">
                <a:latin typeface="Arial" panose="020B0604020202020204" pitchFamily="34" charset="0"/>
                <a:cs typeface="Arial" panose="020B0604020202020204" pitchFamily="34" charset="0"/>
              </a:rPr>
              <a:t>  modifiziertes Bestimmungslandprinzip in dem</a:t>
            </a:r>
          </a:p>
          <a:p>
            <a:pPr eaLnBrk="1" hangingPunct="1">
              <a:buFontTx/>
              <a:buNone/>
            </a:pPr>
            <a:r>
              <a:rPr lang="de-DE" altLang="en-US" sz="1400">
                <a:latin typeface="Arial" panose="020B0604020202020204" pitchFamily="34" charset="0"/>
                <a:cs typeface="Arial" panose="020B0604020202020204" pitchFamily="34" charset="0"/>
              </a:rPr>
              <a:t>  Sinne, dass Ausnahmen für die üblichen Verdäch-</a:t>
            </a:r>
          </a:p>
          <a:p>
            <a:pPr eaLnBrk="1" hangingPunct="1">
              <a:buFontTx/>
              <a:buNone/>
            </a:pPr>
            <a:r>
              <a:rPr lang="de-DE" altLang="en-US" sz="1400">
                <a:latin typeface="Arial" panose="020B0604020202020204" pitchFamily="34" charset="0"/>
                <a:cs typeface="Arial" panose="020B0604020202020204" pitchFamily="34" charset="0"/>
              </a:rPr>
              <a:t>  tigen bestehen (Pflichtmitgliedschaft etc.)</a:t>
            </a:r>
          </a:p>
          <a:p>
            <a:pPr eaLnBrk="1" hangingPunct="1">
              <a:buFontTx/>
              <a:buNone/>
            </a:pPr>
            <a:endParaRPr lang="de-DE" altLang="en-US" sz="1400">
              <a:latin typeface="Arial" panose="020B0604020202020204" pitchFamily="34" charset="0"/>
              <a:cs typeface="Arial" panose="020B0604020202020204" pitchFamily="34" charset="0"/>
            </a:endParaRPr>
          </a:p>
        </p:txBody>
      </p:sp>
      <p:sp>
        <p:nvSpPr>
          <p:cNvPr id="7176" name="Line 8"/>
          <p:cNvSpPr>
            <a:spLocks noChangeShapeType="1"/>
          </p:cNvSpPr>
          <p:nvPr/>
        </p:nvSpPr>
        <p:spPr bwMode="auto">
          <a:xfrm>
            <a:off x="2195513" y="3284538"/>
            <a:ext cx="4824412" cy="158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7177" name="Line 9"/>
          <p:cNvSpPr>
            <a:spLocks noChangeShapeType="1"/>
          </p:cNvSpPr>
          <p:nvPr/>
        </p:nvSpPr>
        <p:spPr bwMode="auto">
          <a:xfrm>
            <a:off x="2195513" y="3284538"/>
            <a:ext cx="1587" cy="36036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7178" name="Line 10"/>
          <p:cNvSpPr>
            <a:spLocks noChangeShapeType="1"/>
          </p:cNvSpPr>
          <p:nvPr/>
        </p:nvSpPr>
        <p:spPr bwMode="auto">
          <a:xfrm>
            <a:off x="7019925" y="3284538"/>
            <a:ext cx="1588" cy="36036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24937" name="Line 11"/>
          <p:cNvSpPr>
            <a:spLocks noChangeShapeType="1"/>
          </p:cNvSpPr>
          <p:nvPr/>
        </p:nvSpPr>
        <p:spPr bwMode="auto">
          <a:xfrm flipV="1">
            <a:off x="4645025" y="836613"/>
            <a:ext cx="0" cy="14446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7180" name="Text Box 12"/>
          <p:cNvSpPr txBox="1">
            <a:spLocks noChangeArrowheads="1"/>
          </p:cNvSpPr>
          <p:nvPr/>
        </p:nvSpPr>
        <p:spPr bwMode="auto">
          <a:xfrm>
            <a:off x="2411413" y="981075"/>
            <a:ext cx="4452937" cy="2084388"/>
          </a:xfrm>
          <a:prstGeom prst="rect">
            <a:avLst/>
          </a:prstGeom>
          <a:solidFill>
            <a:schemeClr val="bg1"/>
          </a:solidFill>
          <a:ln w="9525">
            <a:solidFill>
              <a:schemeClr val="tx1"/>
            </a:solidFill>
            <a:miter lim="800000"/>
            <a:headEnd/>
            <a:tailEnd/>
          </a:ln>
        </p:spPr>
        <p:txBody>
          <a:bodyPr wrap="none" lIns="90170" tIns="46990" rIns="90170" bIns="4699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0"/>
              </a:spcBef>
              <a:buFontTx/>
              <a:buNone/>
            </a:pPr>
            <a:r>
              <a:rPr lang="de-DE" altLang="en-US" sz="1600" b="1">
                <a:latin typeface="Arial" panose="020B0604020202020204" pitchFamily="34" charset="0"/>
                <a:cs typeface="Arial" panose="020B0604020202020204" pitchFamily="34" charset="0"/>
              </a:rPr>
              <a:t>                      Anwendungsbereich</a:t>
            </a:r>
          </a:p>
          <a:p>
            <a:pPr algn="just" eaLnBrk="1" hangingPunct="1">
              <a:spcBef>
                <a:spcPct val="0"/>
              </a:spcBef>
              <a:buFontTx/>
              <a:buNone/>
            </a:pPr>
            <a:r>
              <a:rPr lang="de-DE" altLang="en-US" sz="1400">
                <a:latin typeface="Arial" panose="020B0604020202020204" pitchFamily="34" charset="0"/>
                <a:cs typeface="Arial" panose="020B0604020202020204" pitchFamily="34" charset="0"/>
              </a:rPr>
              <a:t>speziellere Ma</a:t>
            </a:r>
            <a:r>
              <a:rPr lang="de-DE" altLang="en-US" sz="1400">
                <a:cs typeface="Arial" panose="020B0604020202020204" pitchFamily="34" charset="0"/>
              </a:rPr>
              <a:t>ß</a:t>
            </a:r>
            <a:r>
              <a:rPr lang="de-DE" altLang="en-US" sz="1400">
                <a:latin typeface="Arial" panose="020B0604020202020204" pitchFamily="34" charset="0"/>
                <a:cs typeface="Arial" panose="020B0604020202020204" pitchFamily="34" charset="0"/>
              </a:rPr>
              <a:t>nahmen sind vorrangig</a:t>
            </a:r>
          </a:p>
          <a:p>
            <a:pPr algn="just" eaLnBrk="1" hangingPunct="1">
              <a:spcBef>
                <a:spcPct val="0"/>
              </a:spcBef>
              <a:buFontTx/>
              <a:buNone/>
            </a:pPr>
            <a:r>
              <a:rPr lang="de-DE" altLang="en-US" sz="1400">
                <a:latin typeface="Arial" panose="020B0604020202020204" pitchFamily="34" charset="0"/>
                <a:cs typeface="Arial" panose="020B0604020202020204" pitchFamily="34" charset="0"/>
              </a:rPr>
              <a:t>BQ: Ausbildungsnachweise und Berufserfahrung</a:t>
            </a:r>
          </a:p>
          <a:p>
            <a:pPr algn="just" eaLnBrk="1" hangingPunct="1">
              <a:spcBef>
                <a:spcPct val="0"/>
              </a:spcBef>
              <a:buFontTx/>
              <a:buNone/>
            </a:pPr>
            <a:r>
              <a:rPr lang="de-DE" altLang="en-US" sz="1400">
                <a:latin typeface="Arial" panose="020B0604020202020204" pitchFamily="34" charset="0"/>
                <a:cs typeface="Arial" panose="020B0604020202020204" pitchFamily="34" charset="0"/>
              </a:rPr>
              <a:t>       Qualifikations-, nicht verhaltensbezogen</a:t>
            </a:r>
          </a:p>
          <a:p>
            <a:pPr algn="just" eaLnBrk="1" hangingPunct="1">
              <a:spcBef>
                <a:spcPct val="0"/>
              </a:spcBef>
              <a:buFontTx/>
              <a:buNone/>
            </a:pPr>
            <a:r>
              <a:rPr lang="de-DE" altLang="en-US" sz="1400">
                <a:latin typeface="Arial" panose="020B0604020202020204" pitchFamily="34" charset="0"/>
                <a:cs typeface="Arial" panose="020B0604020202020204" pitchFamily="34" charset="0"/>
              </a:rPr>
              <a:t>Regelungsgegenstand: dadurch reglementierte Berufe</a:t>
            </a:r>
          </a:p>
          <a:p>
            <a:pPr algn="just" eaLnBrk="1" hangingPunct="1">
              <a:spcBef>
                <a:spcPct val="0"/>
              </a:spcBef>
              <a:buFontTx/>
              <a:buNone/>
            </a:pPr>
            <a:endParaRPr lang="de-DE" altLang="en-US" sz="1400">
              <a:latin typeface="Arial" panose="020B0604020202020204" pitchFamily="34" charset="0"/>
              <a:cs typeface="Arial" panose="020B0604020202020204" pitchFamily="34" charset="0"/>
            </a:endParaRPr>
          </a:p>
          <a:p>
            <a:pPr algn="just" eaLnBrk="1" hangingPunct="1">
              <a:spcBef>
                <a:spcPct val="0"/>
              </a:spcBef>
              <a:buFontTx/>
              <a:buNone/>
            </a:pPr>
            <a:r>
              <a:rPr lang="de-DE" altLang="en-US" sz="1600" b="1">
                <a:latin typeface="Arial" panose="020B0604020202020204" pitchFamily="34" charset="0"/>
                <a:cs typeface="Arial" panose="020B0604020202020204" pitchFamily="34" charset="0"/>
              </a:rPr>
              <a:t>                                 Inhalt</a:t>
            </a:r>
          </a:p>
          <a:p>
            <a:pPr algn="just" eaLnBrk="1" hangingPunct="1">
              <a:spcBef>
                <a:spcPct val="0"/>
              </a:spcBef>
              <a:buFontTx/>
              <a:buNone/>
            </a:pPr>
            <a:r>
              <a:rPr lang="de-DE" altLang="en-US" sz="1400">
                <a:latin typeface="Arial" panose="020B0604020202020204" pitchFamily="34" charset="0"/>
                <a:cs typeface="Arial" panose="020B0604020202020204" pitchFamily="34" charset="0"/>
              </a:rPr>
              <a:t>verfahrensbezogene Regelungen</a:t>
            </a:r>
          </a:p>
          <a:p>
            <a:pPr algn="just" eaLnBrk="1" hangingPunct="1">
              <a:spcBef>
                <a:spcPct val="0"/>
              </a:spcBef>
              <a:buFontTx/>
              <a:buNone/>
            </a:pPr>
            <a:r>
              <a:rPr lang="de-DE" altLang="en-US" sz="1400">
                <a:latin typeface="Arial" panose="020B0604020202020204" pitchFamily="34" charset="0"/>
                <a:cs typeface="Arial" panose="020B0604020202020204" pitchFamily="34" charset="0"/>
              </a:rPr>
              <a:t>materiell-rechtliche Regeln wie folgt:</a:t>
            </a:r>
          </a:p>
        </p:txBody>
      </p:sp>
      <p:sp>
        <p:nvSpPr>
          <p:cNvPr id="7181" name="Line 13"/>
          <p:cNvSpPr>
            <a:spLocks noChangeShapeType="1"/>
          </p:cNvSpPr>
          <p:nvPr/>
        </p:nvSpPr>
        <p:spPr bwMode="auto">
          <a:xfrm flipV="1">
            <a:off x="4645025" y="3067050"/>
            <a:ext cx="0" cy="217488"/>
          </a:xfrm>
          <a:prstGeom prst="line">
            <a:avLst/>
          </a:prstGeom>
          <a:noFill/>
          <a:ln w="9525">
            <a:solidFill>
              <a:srgbClr val="000000"/>
            </a:solidFill>
            <a:bevel/>
            <a:headEnd/>
            <a:tailEnd/>
          </a:ln>
          <a:extLst>
            <a:ext uri="{909E8E84-426E-40DD-AFC4-6F175D3DCCD1}">
              <a14:hiddenFill xmlns:a14="http://schemas.microsoft.com/office/drawing/2010/main">
                <a:noFill/>
              </a14:hiddenFill>
            </a:ext>
          </a:extLst>
        </p:spPr>
        <p:txBody>
          <a:bodyPr/>
          <a:lstStyle/>
          <a:p>
            <a:endParaRPr lang="de-DE"/>
          </a:p>
        </p:txBody>
      </p:sp>
      <p:pic>
        <p:nvPicPr>
          <p:cNvPr id="124940" name="Bild 14"/>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950" y="-315913"/>
            <a:ext cx="2328863" cy="152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withEffect">
                                  <p:stCondLst>
                                    <p:cond delay="0"/>
                                  </p:stCondLst>
                                  <p:childTnLst>
                                    <p:set>
                                      <p:cBhvr>
                                        <p:cTn id="6" dur="1" fill="hold">
                                          <p:stCondLst>
                                            <p:cond delay="0"/>
                                          </p:stCondLst>
                                        </p:cTn>
                                        <p:tgtEl>
                                          <p:spTgt spid="7180">
                                            <p:bg/>
                                          </p:spTgt>
                                        </p:tgtEl>
                                        <p:attrNameLst>
                                          <p:attrName>style.visibility</p:attrName>
                                        </p:attrNameLst>
                                      </p:cBhvr>
                                      <p:to>
                                        <p:strVal val="visible"/>
                                      </p:to>
                                    </p:set>
                                    <p:animEffect transition="in" filter="blinds(horizontal)">
                                      <p:cBhvr>
                                        <p:cTn id="7" dur="500"/>
                                        <p:tgtEl>
                                          <p:spTgt spid="7180">
                                            <p:bg/>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180">
                                            <p:txEl>
                                              <p:pRg st="0" end="0"/>
                                            </p:txEl>
                                          </p:spTgt>
                                        </p:tgtEl>
                                        <p:attrNameLst>
                                          <p:attrName>style.visibility</p:attrName>
                                        </p:attrNameLst>
                                      </p:cBhvr>
                                      <p:to>
                                        <p:strVal val="visible"/>
                                      </p:to>
                                    </p:set>
                                    <p:animEffect transition="in" filter="blinds(horizontal)">
                                      <p:cBhvr>
                                        <p:cTn id="12" dur="500"/>
                                        <p:tgtEl>
                                          <p:spTgt spid="7180">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180">
                                            <p:txEl>
                                              <p:pRg st="1" end="1"/>
                                            </p:txEl>
                                          </p:spTgt>
                                        </p:tgtEl>
                                        <p:attrNameLst>
                                          <p:attrName>style.visibility</p:attrName>
                                        </p:attrNameLst>
                                      </p:cBhvr>
                                      <p:to>
                                        <p:strVal val="visible"/>
                                      </p:to>
                                    </p:set>
                                    <p:animEffect transition="in" filter="blinds(horizontal)">
                                      <p:cBhvr>
                                        <p:cTn id="17" dur="500"/>
                                        <p:tgtEl>
                                          <p:spTgt spid="7180">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180">
                                            <p:txEl>
                                              <p:pRg st="2" end="2"/>
                                            </p:txEl>
                                          </p:spTgt>
                                        </p:tgtEl>
                                        <p:attrNameLst>
                                          <p:attrName>style.visibility</p:attrName>
                                        </p:attrNameLst>
                                      </p:cBhvr>
                                      <p:to>
                                        <p:strVal val="visible"/>
                                      </p:to>
                                    </p:set>
                                    <p:animEffect transition="in" filter="blinds(horizontal)">
                                      <p:cBhvr>
                                        <p:cTn id="22" dur="500"/>
                                        <p:tgtEl>
                                          <p:spTgt spid="7180">
                                            <p:txEl>
                                              <p:pRg st="2" end="2"/>
                                            </p:txEl>
                                          </p:spTgt>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7180">
                                            <p:txEl>
                                              <p:pRg st="3" end="3"/>
                                            </p:txEl>
                                          </p:spTgt>
                                        </p:tgtEl>
                                        <p:attrNameLst>
                                          <p:attrName>style.visibility</p:attrName>
                                        </p:attrNameLst>
                                      </p:cBhvr>
                                      <p:to>
                                        <p:strVal val="visible"/>
                                      </p:to>
                                    </p:set>
                                    <p:animEffect transition="in" filter="blinds(horizontal)">
                                      <p:cBhvr>
                                        <p:cTn id="25" dur="500"/>
                                        <p:tgtEl>
                                          <p:spTgt spid="7180">
                                            <p:txEl>
                                              <p:pRg st="3" end="3"/>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7180">
                                            <p:txEl>
                                              <p:pRg st="4" end="4"/>
                                            </p:txEl>
                                          </p:spTgt>
                                        </p:tgtEl>
                                        <p:attrNameLst>
                                          <p:attrName>style.visibility</p:attrName>
                                        </p:attrNameLst>
                                      </p:cBhvr>
                                      <p:to>
                                        <p:strVal val="visible"/>
                                      </p:to>
                                    </p:set>
                                    <p:animEffect transition="in" filter="blinds(horizontal)">
                                      <p:cBhvr>
                                        <p:cTn id="30" dur="500"/>
                                        <p:tgtEl>
                                          <p:spTgt spid="7180">
                                            <p:txEl>
                                              <p:pRg st="4" end="4"/>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7180">
                                            <p:txEl>
                                              <p:pRg st="6" end="6"/>
                                            </p:txEl>
                                          </p:spTgt>
                                        </p:tgtEl>
                                        <p:attrNameLst>
                                          <p:attrName>style.visibility</p:attrName>
                                        </p:attrNameLst>
                                      </p:cBhvr>
                                      <p:to>
                                        <p:strVal val="visible"/>
                                      </p:to>
                                    </p:set>
                                    <p:animEffect transition="in" filter="blinds(horizontal)">
                                      <p:cBhvr>
                                        <p:cTn id="35" dur="500"/>
                                        <p:tgtEl>
                                          <p:spTgt spid="7180">
                                            <p:txEl>
                                              <p:pRg st="6" end="6"/>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7180">
                                            <p:txEl>
                                              <p:pRg st="7" end="7"/>
                                            </p:txEl>
                                          </p:spTgt>
                                        </p:tgtEl>
                                        <p:attrNameLst>
                                          <p:attrName>style.visibility</p:attrName>
                                        </p:attrNameLst>
                                      </p:cBhvr>
                                      <p:to>
                                        <p:strVal val="visible"/>
                                      </p:to>
                                    </p:set>
                                    <p:animEffect transition="in" filter="blinds(horizontal)">
                                      <p:cBhvr>
                                        <p:cTn id="40" dur="500"/>
                                        <p:tgtEl>
                                          <p:spTgt spid="7180">
                                            <p:txEl>
                                              <p:pRg st="7" end="7"/>
                                            </p:txEl>
                                          </p:spTgt>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7180">
                                            <p:txEl>
                                              <p:pRg st="8" end="8"/>
                                            </p:txEl>
                                          </p:spTgt>
                                        </p:tgtEl>
                                        <p:attrNameLst>
                                          <p:attrName>style.visibility</p:attrName>
                                        </p:attrNameLst>
                                      </p:cBhvr>
                                      <p:to>
                                        <p:strVal val="visible"/>
                                      </p:to>
                                    </p:set>
                                    <p:animEffect transition="in" filter="blinds(horizontal)">
                                      <p:cBhvr>
                                        <p:cTn id="45" dur="500"/>
                                        <p:tgtEl>
                                          <p:spTgt spid="7180">
                                            <p:txEl>
                                              <p:pRg st="8" end="8"/>
                                            </p:txEl>
                                          </p:spTgt>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3" presetClass="entr" presetSubtype="10" fill="hold" grpId="0" nodeType="clickEffect">
                                  <p:stCondLst>
                                    <p:cond delay="0"/>
                                  </p:stCondLst>
                                  <p:childTnLst>
                                    <p:set>
                                      <p:cBhvr>
                                        <p:cTn id="49" dur="1" fill="hold">
                                          <p:stCondLst>
                                            <p:cond delay="0"/>
                                          </p:stCondLst>
                                        </p:cTn>
                                        <p:tgtEl>
                                          <p:spTgt spid="7176"/>
                                        </p:tgtEl>
                                        <p:attrNameLst>
                                          <p:attrName>style.visibility</p:attrName>
                                        </p:attrNameLst>
                                      </p:cBhvr>
                                      <p:to>
                                        <p:strVal val="visible"/>
                                      </p:to>
                                    </p:set>
                                    <p:animEffect transition="in" filter="blinds(horizontal)">
                                      <p:cBhvr>
                                        <p:cTn id="50" dur="500"/>
                                        <p:tgtEl>
                                          <p:spTgt spid="7176"/>
                                        </p:tgtEl>
                                      </p:cBhvr>
                                    </p:animEffect>
                                  </p:childTnLst>
                                </p:cTn>
                              </p:par>
                              <p:par>
                                <p:cTn id="51" presetID="3" presetClass="entr" presetSubtype="10" fill="hold" grpId="0" nodeType="withEffect">
                                  <p:stCondLst>
                                    <p:cond delay="0"/>
                                  </p:stCondLst>
                                  <p:childTnLst>
                                    <p:set>
                                      <p:cBhvr>
                                        <p:cTn id="52" dur="1" fill="hold">
                                          <p:stCondLst>
                                            <p:cond delay="0"/>
                                          </p:stCondLst>
                                        </p:cTn>
                                        <p:tgtEl>
                                          <p:spTgt spid="7177"/>
                                        </p:tgtEl>
                                        <p:attrNameLst>
                                          <p:attrName>style.visibility</p:attrName>
                                        </p:attrNameLst>
                                      </p:cBhvr>
                                      <p:to>
                                        <p:strVal val="visible"/>
                                      </p:to>
                                    </p:set>
                                    <p:animEffect transition="in" filter="blinds(horizontal)">
                                      <p:cBhvr>
                                        <p:cTn id="53" dur="500"/>
                                        <p:tgtEl>
                                          <p:spTgt spid="7177"/>
                                        </p:tgtEl>
                                      </p:cBhvr>
                                    </p:animEffect>
                                  </p:childTnLst>
                                </p:cTn>
                              </p:par>
                              <p:par>
                                <p:cTn id="54" presetID="3" presetClass="entr" presetSubtype="10" fill="hold" grpId="0" nodeType="withEffect">
                                  <p:stCondLst>
                                    <p:cond delay="0"/>
                                  </p:stCondLst>
                                  <p:childTnLst>
                                    <p:set>
                                      <p:cBhvr>
                                        <p:cTn id="55" dur="1" fill="hold">
                                          <p:stCondLst>
                                            <p:cond delay="0"/>
                                          </p:stCondLst>
                                        </p:cTn>
                                        <p:tgtEl>
                                          <p:spTgt spid="7178"/>
                                        </p:tgtEl>
                                        <p:attrNameLst>
                                          <p:attrName>style.visibility</p:attrName>
                                        </p:attrNameLst>
                                      </p:cBhvr>
                                      <p:to>
                                        <p:strVal val="visible"/>
                                      </p:to>
                                    </p:set>
                                    <p:animEffect transition="in" filter="blinds(horizontal)">
                                      <p:cBhvr>
                                        <p:cTn id="56" dur="500"/>
                                        <p:tgtEl>
                                          <p:spTgt spid="7178"/>
                                        </p:tgtEl>
                                      </p:cBhvr>
                                    </p:animEffect>
                                  </p:childTnLst>
                                </p:cTn>
                              </p:par>
                              <p:par>
                                <p:cTn id="57" presetID="3" presetClass="entr" presetSubtype="10" fill="hold" grpId="0" nodeType="withEffect">
                                  <p:stCondLst>
                                    <p:cond delay="0"/>
                                  </p:stCondLst>
                                  <p:childTnLst>
                                    <p:set>
                                      <p:cBhvr>
                                        <p:cTn id="58" dur="1" fill="hold">
                                          <p:stCondLst>
                                            <p:cond delay="0"/>
                                          </p:stCondLst>
                                        </p:cTn>
                                        <p:tgtEl>
                                          <p:spTgt spid="7181"/>
                                        </p:tgtEl>
                                        <p:attrNameLst>
                                          <p:attrName>style.visibility</p:attrName>
                                        </p:attrNameLst>
                                      </p:cBhvr>
                                      <p:to>
                                        <p:strVal val="visible"/>
                                      </p:to>
                                    </p:set>
                                    <p:animEffect transition="in" filter="blinds(horizontal)">
                                      <p:cBhvr>
                                        <p:cTn id="59" dur="500"/>
                                        <p:tgtEl>
                                          <p:spTgt spid="7181"/>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3" presetClass="entr" presetSubtype="10" fill="hold" grpId="0" nodeType="clickEffect">
                                  <p:stCondLst>
                                    <p:cond delay="0"/>
                                  </p:stCondLst>
                                  <p:childTnLst>
                                    <p:set>
                                      <p:cBhvr>
                                        <p:cTn id="63" dur="1" fill="hold">
                                          <p:stCondLst>
                                            <p:cond delay="0"/>
                                          </p:stCondLst>
                                        </p:cTn>
                                        <p:tgtEl>
                                          <p:spTgt spid="7172">
                                            <p:bg/>
                                          </p:spTgt>
                                        </p:tgtEl>
                                        <p:attrNameLst>
                                          <p:attrName>style.visibility</p:attrName>
                                        </p:attrNameLst>
                                      </p:cBhvr>
                                      <p:to>
                                        <p:strVal val="visible"/>
                                      </p:to>
                                    </p:set>
                                    <p:animEffect transition="in" filter="blinds(horizontal)">
                                      <p:cBhvr>
                                        <p:cTn id="64" dur="500"/>
                                        <p:tgtEl>
                                          <p:spTgt spid="7172">
                                            <p:bg/>
                                          </p:spTgt>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3" presetClass="entr" presetSubtype="10" fill="hold" grpId="0" nodeType="clickEffect">
                                  <p:stCondLst>
                                    <p:cond delay="0"/>
                                  </p:stCondLst>
                                  <p:childTnLst>
                                    <p:set>
                                      <p:cBhvr>
                                        <p:cTn id="68" dur="1" fill="hold">
                                          <p:stCondLst>
                                            <p:cond delay="0"/>
                                          </p:stCondLst>
                                        </p:cTn>
                                        <p:tgtEl>
                                          <p:spTgt spid="7172">
                                            <p:txEl>
                                              <p:pRg st="0" end="0"/>
                                            </p:txEl>
                                          </p:spTgt>
                                        </p:tgtEl>
                                        <p:attrNameLst>
                                          <p:attrName>style.visibility</p:attrName>
                                        </p:attrNameLst>
                                      </p:cBhvr>
                                      <p:to>
                                        <p:strVal val="visible"/>
                                      </p:to>
                                    </p:set>
                                    <p:animEffect transition="in" filter="blinds(horizontal)">
                                      <p:cBhvr>
                                        <p:cTn id="69" dur="500"/>
                                        <p:tgtEl>
                                          <p:spTgt spid="7172">
                                            <p:txEl>
                                              <p:pRg st="0" end="0"/>
                                            </p:txEl>
                                          </p:spTgt>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3" presetClass="entr" presetSubtype="10" fill="hold" grpId="0" nodeType="clickEffect">
                                  <p:stCondLst>
                                    <p:cond delay="0"/>
                                  </p:stCondLst>
                                  <p:childTnLst>
                                    <p:set>
                                      <p:cBhvr>
                                        <p:cTn id="73" dur="1" fill="hold">
                                          <p:stCondLst>
                                            <p:cond delay="0"/>
                                          </p:stCondLst>
                                        </p:cTn>
                                        <p:tgtEl>
                                          <p:spTgt spid="7172">
                                            <p:txEl>
                                              <p:pRg st="1" end="1"/>
                                            </p:txEl>
                                          </p:spTgt>
                                        </p:tgtEl>
                                        <p:attrNameLst>
                                          <p:attrName>style.visibility</p:attrName>
                                        </p:attrNameLst>
                                      </p:cBhvr>
                                      <p:to>
                                        <p:strVal val="visible"/>
                                      </p:to>
                                    </p:set>
                                    <p:animEffect transition="in" filter="blinds(horizontal)">
                                      <p:cBhvr>
                                        <p:cTn id="74" dur="500"/>
                                        <p:tgtEl>
                                          <p:spTgt spid="7172">
                                            <p:txEl>
                                              <p:pRg st="1" end="1"/>
                                            </p:txEl>
                                          </p:spTgt>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3" presetClass="entr" presetSubtype="10" fill="hold" grpId="0" nodeType="clickEffect">
                                  <p:stCondLst>
                                    <p:cond delay="0"/>
                                  </p:stCondLst>
                                  <p:childTnLst>
                                    <p:set>
                                      <p:cBhvr>
                                        <p:cTn id="78" dur="1" fill="hold">
                                          <p:stCondLst>
                                            <p:cond delay="0"/>
                                          </p:stCondLst>
                                        </p:cTn>
                                        <p:tgtEl>
                                          <p:spTgt spid="7172">
                                            <p:txEl>
                                              <p:pRg st="2" end="2"/>
                                            </p:txEl>
                                          </p:spTgt>
                                        </p:tgtEl>
                                        <p:attrNameLst>
                                          <p:attrName>style.visibility</p:attrName>
                                        </p:attrNameLst>
                                      </p:cBhvr>
                                      <p:to>
                                        <p:strVal val="visible"/>
                                      </p:to>
                                    </p:set>
                                    <p:animEffect transition="in" filter="blinds(horizontal)">
                                      <p:cBhvr>
                                        <p:cTn id="79" dur="500"/>
                                        <p:tgtEl>
                                          <p:spTgt spid="7172">
                                            <p:txEl>
                                              <p:pRg st="2" end="2"/>
                                            </p:txEl>
                                          </p:spTgt>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3" presetClass="entr" presetSubtype="10" fill="hold" grpId="0" nodeType="clickEffect">
                                  <p:stCondLst>
                                    <p:cond delay="0"/>
                                  </p:stCondLst>
                                  <p:childTnLst>
                                    <p:set>
                                      <p:cBhvr>
                                        <p:cTn id="83" dur="1" fill="hold">
                                          <p:stCondLst>
                                            <p:cond delay="0"/>
                                          </p:stCondLst>
                                        </p:cTn>
                                        <p:tgtEl>
                                          <p:spTgt spid="7172">
                                            <p:txEl>
                                              <p:pRg st="3" end="3"/>
                                            </p:txEl>
                                          </p:spTgt>
                                        </p:tgtEl>
                                        <p:attrNameLst>
                                          <p:attrName>style.visibility</p:attrName>
                                        </p:attrNameLst>
                                      </p:cBhvr>
                                      <p:to>
                                        <p:strVal val="visible"/>
                                      </p:to>
                                    </p:set>
                                    <p:animEffect transition="in" filter="blinds(horizontal)">
                                      <p:cBhvr>
                                        <p:cTn id="84" dur="500"/>
                                        <p:tgtEl>
                                          <p:spTgt spid="7172">
                                            <p:txEl>
                                              <p:pRg st="3" end="3"/>
                                            </p:txEl>
                                          </p:spTgt>
                                        </p:tgtEl>
                                      </p:cBhvr>
                                    </p:animEffect>
                                  </p:childTnLst>
                                </p:cTn>
                              </p:par>
                            </p:childTnLst>
                          </p:cTn>
                        </p:par>
                      </p:childTnLst>
                    </p:cTn>
                  </p:par>
                  <p:par>
                    <p:cTn id="85" fill="hold" nodeType="clickPar">
                      <p:stCondLst>
                        <p:cond delay="indefinite"/>
                      </p:stCondLst>
                      <p:childTnLst>
                        <p:par>
                          <p:cTn id="86" fill="hold" nodeType="withGroup">
                            <p:stCondLst>
                              <p:cond delay="0"/>
                            </p:stCondLst>
                            <p:childTnLst>
                              <p:par>
                                <p:cTn id="87" presetID="3" presetClass="entr" presetSubtype="10" fill="hold" grpId="0" nodeType="clickEffect">
                                  <p:stCondLst>
                                    <p:cond delay="0"/>
                                  </p:stCondLst>
                                  <p:childTnLst>
                                    <p:set>
                                      <p:cBhvr>
                                        <p:cTn id="88" dur="1" fill="hold">
                                          <p:stCondLst>
                                            <p:cond delay="0"/>
                                          </p:stCondLst>
                                        </p:cTn>
                                        <p:tgtEl>
                                          <p:spTgt spid="7172">
                                            <p:txEl>
                                              <p:pRg st="4" end="4"/>
                                            </p:txEl>
                                          </p:spTgt>
                                        </p:tgtEl>
                                        <p:attrNameLst>
                                          <p:attrName>style.visibility</p:attrName>
                                        </p:attrNameLst>
                                      </p:cBhvr>
                                      <p:to>
                                        <p:strVal val="visible"/>
                                      </p:to>
                                    </p:set>
                                    <p:animEffect transition="in" filter="blinds(horizontal)">
                                      <p:cBhvr>
                                        <p:cTn id="89" dur="500"/>
                                        <p:tgtEl>
                                          <p:spTgt spid="7172">
                                            <p:txEl>
                                              <p:pRg st="4" end="4"/>
                                            </p:txEl>
                                          </p:spTgt>
                                        </p:tgtEl>
                                      </p:cBhvr>
                                    </p:animEffect>
                                  </p:childTnLst>
                                </p:cTn>
                              </p:par>
                            </p:childTnLst>
                          </p:cTn>
                        </p:par>
                      </p:childTnLst>
                    </p:cTn>
                  </p:par>
                  <p:par>
                    <p:cTn id="90" fill="hold" nodeType="clickPar">
                      <p:stCondLst>
                        <p:cond delay="indefinite"/>
                      </p:stCondLst>
                      <p:childTnLst>
                        <p:par>
                          <p:cTn id="91" fill="hold" nodeType="withGroup">
                            <p:stCondLst>
                              <p:cond delay="0"/>
                            </p:stCondLst>
                            <p:childTnLst>
                              <p:par>
                                <p:cTn id="92" presetID="3" presetClass="entr" presetSubtype="10" fill="hold" grpId="0" nodeType="clickEffect">
                                  <p:stCondLst>
                                    <p:cond delay="0"/>
                                  </p:stCondLst>
                                  <p:childTnLst>
                                    <p:set>
                                      <p:cBhvr>
                                        <p:cTn id="93" dur="1" fill="hold">
                                          <p:stCondLst>
                                            <p:cond delay="0"/>
                                          </p:stCondLst>
                                        </p:cTn>
                                        <p:tgtEl>
                                          <p:spTgt spid="7172">
                                            <p:txEl>
                                              <p:pRg st="5" end="5"/>
                                            </p:txEl>
                                          </p:spTgt>
                                        </p:tgtEl>
                                        <p:attrNameLst>
                                          <p:attrName>style.visibility</p:attrName>
                                        </p:attrNameLst>
                                      </p:cBhvr>
                                      <p:to>
                                        <p:strVal val="visible"/>
                                      </p:to>
                                    </p:set>
                                    <p:animEffect transition="in" filter="blinds(horizontal)">
                                      <p:cBhvr>
                                        <p:cTn id="94" dur="500"/>
                                        <p:tgtEl>
                                          <p:spTgt spid="7172">
                                            <p:txEl>
                                              <p:pRg st="5" end="5"/>
                                            </p:txEl>
                                          </p:spTgt>
                                        </p:tgtEl>
                                      </p:cBhvr>
                                    </p:animEffect>
                                  </p:childTnLst>
                                </p:cTn>
                              </p:par>
                              <p:par>
                                <p:cTn id="95" presetID="3" presetClass="entr" presetSubtype="10" fill="hold" grpId="0" nodeType="withEffect">
                                  <p:stCondLst>
                                    <p:cond delay="0"/>
                                  </p:stCondLst>
                                  <p:childTnLst>
                                    <p:set>
                                      <p:cBhvr>
                                        <p:cTn id="96" dur="1" fill="hold">
                                          <p:stCondLst>
                                            <p:cond delay="0"/>
                                          </p:stCondLst>
                                        </p:cTn>
                                        <p:tgtEl>
                                          <p:spTgt spid="7172">
                                            <p:txEl>
                                              <p:pRg st="6" end="6"/>
                                            </p:txEl>
                                          </p:spTgt>
                                        </p:tgtEl>
                                        <p:attrNameLst>
                                          <p:attrName>style.visibility</p:attrName>
                                        </p:attrNameLst>
                                      </p:cBhvr>
                                      <p:to>
                                        <p:strVal val="visible"/>
                                      </p:to>
                                    </p:set>
                                    <p:animEffect transition="in" filter="blinds(horizontal)">
                                      <p:cBhvr>
                                        <p:cTn id="97" dur="500"/>
                                        <p:tgtEl>
                                          <p:spTgt spid="7172">
                                            <p:txEl>
                                              <p:pRg st="6" end="6"/>
                                            </p:txEl>
                                          </p:spTgt>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3" presetClass="entr" presetSubtype="10" fill="hold" grpId="0" nodeType="clickEffect">
                                  <p:stCondLst>
                                    <p:cond delay="0"/>
                                  </p:stCondLst>
                                  <p:childTnLst>
                                    <p:set>
                                      <p:cBhvr>
                                        <p:cTn id="101" dur="1" fill="hold">
                                          <p:stCondLst>
                                            <p:cond delay="0"/>
                                          </p:stCondLst>
                                        </p:cTn>
                                        <p:tgtEl>
                                          <p:spTgt spid="7172">
                                            <p:txEl>
                                              <p:pRg st="7" end="7"/>
                                            </p:txEl>
                                          </p:spTgt>
                                        </p:tgtEl>
                                        <p:attrNameLst>
                                          <p:attrName>style.visibility</p:attrName>
                                        </p:attrNameLst>
                                      </p:cBhvr>
                                      <p:to>
                                        <p:strVal val="visible"/>
                                      </p:to>
                                    </p:set>
                                    <p:animEffect transition="in" filter="blinds(horizontal)">
                                      <p:cBhvr>
                                        <p:cTn id="102" dur="500"/>
                                        <p:tgtEl>
                                          <p:spTgt spid="7172">
                                            <p:txEl>
                                              <p:pRg st="7" end="7"/>
                                            </p:txEl>
                                          </p:spTgt>
                                        </p:tgtEl>
                                      </p:cBhvr>
                                    </p:animEffect>
                                  </p:childTnLst>
                                </p:cTn>
                              </p:par>
                              <p:par>
                                <p:cTn id="103" presetID="3" presetClass="entr" presetSubtype="10" fill="hold" grpId="0" nodeType="withEffect">
                                  <p:stCondLst>
                                    <p:cond delay="0"/>
                                  </p:stCondLst>
                                  <p:childTnLst>
                                    <p:set>
                                      <p:cBhvr>
                                        <p:cTn id="104" dur="1" fill="hold">
                                          <p:stCondLst>
                                            <p:cond delay="0"/>
                                          </p:stCondLst>
                                        </p:cTn>
                                        <p:tgtEl>
                                          <p:spTgt spid="7172">
                                            <p:txEl>
                                              <p:pRg st="8" end="8"/>
                                            </p:txEl>
                                          </p:spTgt>
                                        </p:tgtEl>
                                        <p:attrNameLst>
                                          <p:attrName>style.visibility</p:attrName>
                                        </p:attrNameLst>
                                      </p:cBhvr>
                                      <p:to>
                                        <p:strVal val="visible"/>
                                      </p:to>
                                    </p:set>
                                    <p:animEffect transition="in" filter="blinds(horizontal)">
                                      <p:cBhvr>
                                        <p:cTn id="105" dur="500"/>
                                        <p:tgtEl>
                                          <p:spTgt spid="7172">
                                            <p:txEl>
                                              <p:pRg st="8" end="8"/>
                                            </p:txEl>
                                          </p:spTgt>
                                        </p:tgtEl>
                                      </p:cBhvr>
                                    </p:animEffect>
                                  </p:childTnLst>
                                </p:cTn>
                              </p:par>
                              <p:par>
                                <p:cTn id="106" presetID="3" presetClass="entr" presetSubtype="10" fill="hold" grpId="0" nodeType="withEffect">
                                  <p:stCondLst>
                                    <p:cond delay="0"/>
                                  </p:stCondLst>
                                  <p:childTnLst>
                                    <p:set>
                                      <p:cBhvr>
                                        <p:cTn id="107" dur="1" fill="hold">
                                          <p:stCondLst>
                                            <p:cond delay="0"/>
                                          </p:stCondLst>
                                        </p:cTn>
                                        <p:tgtEl>
                                          <p:spTgt spid="7172">
                                            <p:txEl>
                                              <p:pRg st="9" end="9"/>
                                            </p:txEl>
                                          </p:spTgt>
                                        </p:tgtEl>
                                        <p:attrNameLst>
                                          <p:attrName>style.visibility</p:attrName>
                                        </p:attrNameLst>
                                      </p:cBhvr>
                                      <p:to>
                                        <p:strVal val="visible"/>
                                      </p:to>
                                    </p:set>
                                    <p:animEffect transition="in" filter="blinds(horizontal)">
                                      <p:cBhvr>
                                        <p:cTn id="108" dur="500"/>
                                        <p:tgtEl>
                                          <p:spTgt spid="7172">
                                            <p:txEl>
                                              <p:pRg st="9" end="9"/>
                                            </p:txEl>
                                          </p:spTgt>
                                        </p:tgtEl>
                                      </p:cBhvr>
                                    </p:animEffect>
                                  </p:childTnLst>
                                </p:cTn>
                              </p:par>
                            </p:childTnLst>
                          </p:cTn>
                        </p:par>
                      </p:childTnLst>
                    </p:cTn>
                  </p:par>
                  <p:par>
                    <p:cTn id="109" fill="hold" nodeType="clickPar">
                      <p:stCondLst>
                        <p:cond delay="indefinite"/>
                      </p:stCondLst>
                      <p:childTnLst>
                        <p:par>
                          <p:cTn id="110" fill="hold" nodeType="withGroup">
                            <p:stCondLst>
                              <p:cond delay="0"/>
                            </p:stCondLst>
                            <p:childTnLst>
                              <p:par>
                                <p:cTn id="111" presetID="3" presetClass="entr" presetSubtype="10" fill="hold" grpId="0" nodeType="clickEffect">
                                  <p:stCondLst>
                                    <p:cond delay="0"/>
                                  </p:stCondLst>
                                  <p:childTnLst>
                                    <p:set>
                                      <p:cBhvr>
                                        <p:cTn id="112" dur="1" fill="hold">
                                          <p:stCondLst>
                                            <p:cond delay="0"/>
                                          </p:stCondLst>
                                        </p:cTn>
                                        <p:tgtEl>
                                          <p:spTgt spid="7172">
                                            <p:txEl>
                                              <p:pRg st="10" end="10"/>
                                            </p:txEl>
                                          </p:spTgt>
                                        </p:tgtEl>
                                        <p:attrNameLst>
                                          <p:attrName>style.visibility</p:attrName>
                                        </p:attrNameLst>
                                      </p:cBhvr>
                                      <p:to>
                                        <p:strVal val="visible"/>
                                      </p:to>
                                    </p:set>
                                    <p:animEffect transition="in" filter="blinds(horizontal)">
                                      <p:cBhvr>
                                        <p:cTn id="113" dur="500"/>
                                        <p:tgtEl>
                                          <p:spTgt spid="7172">
                                            <p:txEl>
                                              <p:pRg st="10" end="10"/>
                                            </p:txEl>
                                          </p:spTgt>
                                        </p:tgtEl>
                                      </p:cBhvr>
                                    </p:animEffect>
                                  </p:childTnLst>
                                </p:cTn>
                              </p:par>
                              <p:par>
                                <p:cTn id="114" presetID="3" presetClass="entr" presetSubtype="10" fill="hold" grpId="0" nodeType="withEffect">
                                  <p:stCondLst>
                                    <p:cond delay="0"/>
                                  </p:stCondLst>
                                  <p:childTnLst>
                                    <p:set>
                                      <p:cBhvr>
                                        <p:cTn id="115" dur="1" fill="hold">
                                          <p:stCondLst>
                                            <p:cond delay="0"/>
                                          </p:stCondLst>
                                        </p:cTn>
                                        <p:tgtEl>
                                          <p:spTgt spid="7172">
                                            <p:txEl>
                                              <p:pRg st="11" end="11"/>
                                            </p:txEl>
                                          </p:spTgt>
                                        </p:tgtEl>
                                        <p:attrNameLst>
                                          <p:attrName>style.visibility</p:attrName>
                                        </p:attrNameLst>
                                      </p:cBhvr>
                                      <p:to>
                                        <p:strVal val="visible"/>
                                      </p:to>
                                    </p:set>
                                    <p:animEffect transition="in" filter="blinds(horizontal)">
                                      <p:cBhvr>
                                        <p:cTn id="116" dur="500"/>
                                        <p:tgtEl>
                                          <p:spTgt spid="7172">
                                            <p:txEl>
                                              <p:pRg st="11" end="11"/>
                                            </p:txEl>
                                          </p:spTgt>
                                        </p:tgtEl>
                                      </p:cBhvr>
                                    </p:animEffect>
                                  </p:childTnLst>
                                </p:cTn>
                              </p:par>
                            </p:childTnLst>
                          </p:cTn>
                        </p:par>
                      </p:childTnLst>
                    </p:cTn>
                  </p:par>
                  <p:par>
                    <p:cTn id="117" fill="hold" nodeType="clickPar">
                      <p:stCondLst>
                        <p:cond delay="indefinite"/>
                      </p:stCondLst>
                      <p:childTnLst>
                        <p:par>
                          <p:cTn id="118" fill="hold" nodeType="withGroup">
                            <p:stCondLst>
                              <p:cond delay="0"/>
                            </p:stCondLst>
                            <p:childTnLst>
                              <p:par>
                                <p:cTn id="119" presetID="3" presetClass="entr" presetSubtype="10" fill="hold" grpId="0" nodeType="clickEffect">
                                  <p:stCondLst>
                                    <p:cond delay="0"/>
                                  </p:stCondLst>
                                  <p:childTnLst>
                                    <p:set>
                                      <p:cBhvr>
                                        <p:cTn id="120" dur="1" fill="hold">
                                          <p:stCondLst>
                                            <p:cond delay="0"/>
                                          </p:stCondLst>
                                        </p:cTn>
                                        <p:tgtEl>
                                          <p:spTgt spid="7175">
                                            <p:bg/>
                                          </p:spTgt>
                                        </p:tgtEl>
                                        <p:attrNameLst>
                                          <p:attrName>style.visibility</p:attrName>
                                        </p:attrNameLst>
                                      </p:cBhvr>
                                      <p:to>
                                        <p:strVal val="visible"/>
                                      </p:to>
                                    </p:set>
                                    <p:animEffect transition="in" filter="blinds(horizontal)">
                                      <p:cBhvr>
                                        <p:cTn id="121" dur="500"/>
                                        <p:tgtEl>
                                          <p:spTgt spid="7175">
                                            <p:bg/>
                                          </p:spTgt>
                                        </p:tgtEl>
                                      </p:cBhvr>
                                    </p:animEffect>
                                  </p:childTnLst>
                                </p:cTn>
                              </p:par>
                            </p:childTnLst>
                          </p:cTn>
                        </p:par>
                      </p:childTnLst>
                    </p:cTn>
                  </p:par>
                  <p:par>
                    <p:cTn id="122" fill="hold" nodeType="clickPar">
                      <p:stCondLst>
                        <p:cond delay="indefinite"/>
                      </p:stCondLst>
                      <p:childTnLst>
                        <p:par>
                          <p:cTn id="123" fill="hold" nodeType="withGroup">
                            <p:stCondLst>
                              <p:cond delay="0"/>
                            </p:stCondLst>
                            <p:childTnLst>
                              <p:par>
                                <p:cTn id="124" presetID="3" presetClass="entr" presetSubtype="10" fill="hold" grpId="0" nodeType="clickEffect">
                                  <p:stCondLst>
                                    <p:cond delay="0"/>
                                  </p:stCondLst>
                                  <p:childTnLst>
                                    <p:set>
                                      <p:cBhvr>
                                        <p:cTn id="125" dur="1" fill="hold">
                                          <p:stCondLst>
                                            <p:cond delay="0"/>
                                          </p:stCondLst>
                                        </p:cTn>
                                        <p:tgtEl>
                                          <p:spTgt spid="7175">
                                            <p:txEl>
                                              <p:pRg st="0" end="0"/>
                                            </p:txEl>
                                          </p:spTgt>
                                        </p:tgtEl>
                                        <p:attrNameLst>
                                          <p:attrName>style.visibility</p:attrName>
                                        </p:attrNameLst>
                                      </p:cBhvr>
                                      <p:to>
                                        <p:strVal val="visible"/>
                                      </p:to>
                                    </p:set>
                                    <p:animEffect transition="in" filter="blinds(horizontal)">
                                      <p:cBhvr>
                                        <p:cTn id="126" dur="500"/>
                                        <p:tgtEl>
                                          <p:spTgt spid="7175">
                                            <p:txEl>
                                              <p:pRg st="0" end="0"/>
                                            </p:txEl>
                                          </p:spTgt>
                                        </p:tgtEl>
                                      </p:cBhvr>
                                    </p:animEffect>
                                  </p:childTnLst>
                                </p:cTn>
                              </p:par>
                            </p:childTnLst>
                          </p:cTn>
                        </p:par>
                      </p:childTnLst>
                    </p:cTn>
                  </p:par>
                  <p:par>
                    <p:cTn id="127" fill="hold" nodeType="clickPar">
                      <p:stCondLst>
                        <p:cond delay="indefinite"/>
                      </p:stCondLst>
                      <p:childTnLst>
                        <p:par>
                          <p:cTn id="128" fill="hold" nodeType="withGroup">
                            <p:stCondLst>
                              <p:cond delay="0"/>
                            </p:stCondLst>
                            <p:childTnLst>
                              <p:par>
                                <p:cTn id="129" presetID="3" presetClass="entr" presetSubtype="10" fill="hold" grpId="0" nodeType="clickEffect">
                                  <p:stCondLst>
                                    <p:cond delay="0"/>
                                  </p:stCondLst>
                                  <p:childTnLst>
                                    <p:set>
                                      <p:cBhvr>
                                        <p:cTn id="130" dur="1" fill="hold">
                                          <p:stCondLst>
                                            <p:cond delay="0"/>
                                          </p:stCondLst>
                                        </p:cTn>
                                        <p:tgtEl>
                                          <p:spTgt spid="7175">
                                            <p:txEl>
                                              <p:pRg st="1" end="1"/>
                                            </p:txEl>
                                          </p:spTgt>
                                        </p:tgtEl>
                                        <p:attrNameLst>
                                          <p:attrName>style.visibility</p:attrName>
                                        </p:attrNameLst>
                                      </p:cBhvr>
                                      <p:to>
                                        <p:strVal val="visible"/>
                                      </p:to>
                                    </p:set>
                                    <p:animEffect transition="in" filter="blinds(horizontal)">
                                      <p:cBhvr>
                                        <p:cTn id="131" dur="500"/>
                                        <p:tgtEl>
                                          <p:spTgt spid="7175">
                                            <p:txEl>
                                              <p:pRg st="1" end="1"/>
                                            </p:txEl>
                                          </p:spTgt>
                                        </p:tgtEl>
                                      </p:cBhvr>
                                    </p:animEffect>
                                  </p:childTnLst>
                                </p:cTn>
                              </p:par>
                            </p:childTnLst>
                          </p:cTn>
                        </p:par>
                      </p:childTnLst>
                    </p:cTn>
                  </p:par>
                  <p:par>
                    <p:cTn id="132" fill="hold" nodeType="clickPar">
                      <p:stCondLst>
                        <p:cond delay="indefinite"/>
                      </p:stCondLst>
                      <p:childTnLst>
                        <p:par>
                          <p:cTn id="133" fill="hold" nodeType="withGroup">
                            <p:stCondLst>
                              <p:cond delay="0"/>
                            </p:stCondLst>
                            <p:childTnLst>
                              <p:par>
                                <p:cTn id="134" presetID="3" presetClass="entr" presetSubtype="10" fill="hold" grpId="0" nodeType="clickEffect">
                                  <p:stCondLst>
                                    <p:cond delay="0"/>
                                  </p:stCondLst>
                                  <p:childTnLst>
                                    <p:set>
                                      <p:cBhvr>
                                        <p:cTn id="135" dur="1" fill="hold">
                                          <p:stCondLst>
                                            <p:cond delay="0"/>
                                          </p:stCondLst>
                                        </p:cTn>
                                        <p:tgtEl>
                                          <p:spTgt spid="7175">
                                            <p:txEl>
                                              <p:pRg st="2" end="2"/>
                                            </p:txEl>
                                          </p:spTgt>
                                        </p:tgtEl>
                                        <p:attrNameLst>
                                          <p:attrName>style.visibility</p:attrName>
                                        </p:attrNameLst>
                                      </p:cBhvr>
                                      <p:to>
                                        <p:strVal val="visible"/>
                                      </p:to>
                                    </p:set>
                                    <p:animEffect transition="in" filter="blinds(horizontal)">
                                      <p:cBhvr>
                                        <p:cTn id="136" dur="500"/>
                                        <p:tgtEl>
                                          <p:spTgt spid="7175">
                                            <p:txEl>
                                              <p:pRg st="2" end="2"/>
                                            </p:txEl>
                                          </p:spTgt>
                                        </p:tgtEl>
                                      </p:cBhvr>
                                    </p:animEffect>
                                  </p:childTnLst>
                                </p:cTn>
                              </p:par>
                              <p:par>
                                <p:cTn id="137" presetID="3" presetClass="entr" presetSubtype="10" fill="hold" grpId="0" nodeType="withEffect">
                                  <p:stCondLst>
                                    <p:cond delay="0"/>
                                  </p:stCondLst>
                                  <p:childTnLst>
                                    <p:set>
                                      <p:cBhvr>
                                        <p:cTn id="138" dur="1" fill="hold">
                                          <p:stCondLst>
                                            <p:cond delay="0"/>
                                          </p:stCondLst>
                                        </p:cTn>
                                        <p:tgtEl>
                                          <p:spTgt spid="7175">
                                            <p:txEl>
                                              <p:pRg st="3" end="3"/>
                                            </p:txEl>
                                          </p:spTgt>
                                        </p:tgtEl>
                                        <p:attrNameLst>
                                          <p:attrName>style.visibility</p:attrName>
                                        </p:attrNameLst>
                                      </p:cBhvr>
                                      <p:to>
                                        <p:strVal val="visible"/>
                                      </p:to>
                                    </p:set>
                                    <p:animEffect transition="in" filter="blinds(horizontal)">
                                      <p:cBhvr>
                                        <p:cTn id="139" dur="500"/>
                                        <p:tgtEl>
                                          <p:spTgt spid="7175">
                                            <p:txEl>
                                              <p:pRg st="3" end="3"/>
                                            </p:txEl>
                                          </p:spTgt>
                                        </p:tgtEl>
                                      </p:cBhvr>
                                    </p:animEffect>
                                  </p:childTnLst>
                                </p:cTn>
                              </p:par>
                              <p:par>
                                <p:cTn id="140" presetID="3" presetClass="entr" presetSubtype="10" fill="hold" grpId="0" nodeType="withEffect">
                                  <p:stCondLst>
                                    <p:cond delay="0"/>
                                  </p:stCondLst>
                                  <p:childTnLst>
                                    <p:set>
                                      <p:cBhvr>
                                        <p:cTn id="141" dur="1" fill="hold">
                                          <p:stCondLst>
                                            <p:cond delay="0"/>
                                          </p:stCondLst>
                                        </p:cTn>
                                        <p:tgtEl>
                                          <p:spTgt spid="7175">
                                            <p:txEl>
                                              <p:pRg st="4" end="4"/>
                                            </p:txEl>
                                          </p:spTgt>
                                        </p:tgtEl>
                                        <p:attrNameLst>
                                          <p:attrName>style.visibility</p:attrName>
                                        </p:attrNameLst>
                                      </p:cBhvr>
                                      <p:to>
                                        <p:strVal val="visible"/>
                                      </p:to>
                                    </p:set>
                                    <p:animEffect transition="in" filter="blinds(horizontal)">
                                      <p:cBhvr>
                                        <p:cTn id="142" dur="500"/>
                                        <p:tgtEl>
                                          <p:spTgt spid="7175">
                                            <p:txEl>
                                              <p:pRg st="4" end="4"/>
                                            </p:txEl>
                                          </p:spTgt>
                                        </p:tgtEl>
                                      </p:cBhvr>
                                    </p:animEffect>
                                  </p:childTnLst>
                                </p:cTn>
                              </p:par>
                              <p:par>
                                <p:cTn id="143" presetID="3" presetClass="entr" presetSubtype="10" fill="hold" grpId="0" nodeType="withEffect">
                                  <p:stCondLst>
                                    <p:cond delay="0"/>
                                  </p:stCondLst>
                                  <p:childTnLst>
                                    <p:set>
                                      <p:cBhvr>
                                        <p:cTn id="144" dur="1" fill="hold">
                                          <p:stCondLst>
                                            <p:cond delay="0"/>
                                          </p:stCondLst>
                                        </p:cTn>
                                        <p:tgtEl>
                                          <p:spTgt spid="7175">
                                            <p:txEl>
                                              <p:pRg st="5" end="5"/>
                                            </p:txEl>
                                          </p:spTgt>
                                        </p:tgtEl>
                                        <p:attrNameLst>
                                          <p:attrName>style.visibility</p:attrName>
                                        </p:attrNameLst>
                                      </p:cBhvr>
                                      <p:to>
                                        <p:strVal val="visible"/>
                                      </p:to>
                                    </p:set>
                                    <p:animEffect transition="in" filter="blinds(horizontal)">
                                      <p:cBhvr>
                                        <p:cTn id="145" dur="500"/>
                                        <p:tgtEl>
                                          <p:spTgt spid="7175">
                                            <p:txEl>
                                              <p:pRg st="5" end="5"/>
                                            </p:txEl>
                                          </p:spTgt>
                                        </p:tgtEl>
                                      </p:cBhvr>
                                    </p:animEffect>
                                  </p:childTnLst>
                                </p:cTn>
                              </p:par>
                              <p:par>
                                <p:cTn id="146" presetID="3" presetClass="entr" presetSubtype="10" fill="hold" grpId="0" nodeType="withEffect">
                                  <p:stCondLst>
                                    <p:cond delay="0"/>
                                  </p:stCondLst>
                                  <p:childTnLst>
                                    <p:set>
                                      <p:cBhvr>
                                        <p:cTn id="147" dur="1" fill="hold">
                                          <p:stCondLst>
                                            <p:cond delay="0"/>
                                          </p:stCondLst>
                                        </p:cTn>
                                        <p:tgtEl>
                                          <p:spTgt spid="7175">
                                            <p:txEl>
                                              <p:pRg st="6" end="6"/>
                                            </p:txEl>
                                          </p:spTgt>
                                        </p:tgtEl>
                                        <p:attrNameLst>
                                          <p:attrName>style.visibility</p:attrName>
                                        </p:attrNameLst>
                                      </p:cBhvr>
                                      <p:to>
                                        <p:strVal val="visible"/>
                                      </p:to>
                                    </p:set>
                                    <p:animEffect transition="in" filter="blinds(horizontal)">
                                      <p:cBhvr>
                                        <p:cTn id="148" dur="500"/>
                                        <p:tgtEl>
                                          <p:spTgt spid="7175">
                                            <p:txEl>
                                              <p:pRg st="6" end="6"/>
                                            </p:txEl>
                                          </p:spTgt>
                                        </p:tgtEl>
                                      </p:cBhvr>
                                    </p:animEffect>
                                  </p:childTnLst>
                                </p:cTn>
                              </p:par>
                              <p:par>
                                <p:cTn id="149" presetID="3" presetClass="entr" presetSubtype="10" fill="hold" grpId="0" nodeType="withEffect">
                                  <p:stCondLst>
                                    <p:cond delay="0"/>
                                  </p:stCondLst>
                                  <p:childTnLst>
                                    <p:set>
                                      <p:cBhvr>
                                        <p:cTn id="150" dur="1" fill="hold">
                                          <p:stCondLst>
                                            <p:cond delay="0"/>
                                          </p:stCondLst>
                                        </p:cTn>
                                        <p:tgtEl>
                                          <p:spTgt spid="7175">
                                            <p:txEl>
                                              <p:pRg st="7" end="7"/>
                                            </p:txEl>
                                          </p:spTgt>
                                        </p:tgtEl>
                                        <p:attrNameLst>
                                          <p:attrName>style.visibility</p:attrName>
                                        </p:attrNameLst>
                                      </p:cBhvr>
                                      <p:to>
                                        <p:strVal val="visible"/>
                                      </p:to>
                                    </p:set>
                                    <p:animEffect transition="in" filter="blinds(horizontal)">
                                      <p:cBhvr>
                                        <p:cTn id="151" dur="500"/>
                                        <p:tgtEl>
                                          <p:spTgt spid="7175">
                                            <p:txEl>
                                              <p:pRg st="7" end="7"/>
                                            </p:txEl>
                                          </p:spTgt>
                                        </p:tgtEl>
                                      </p:cBhvr>
                                    </p:animEffect>
                                  </p:childTnLst>
                                </p:cTn>
                              </p:par>
                            </p:childTnLst>
                          </p:cTn>
                        </p:par>
                      </p:childTnLst>
                    </p:cTn>
                  </p:par>
                  <p:par>
                    <p:cTn id="152" fill="hold" nodeType="clickPar">
                      <p:stCondLst>
                        <p:cond delay="indefinite"/>
                      </p:stCondLst>
                      <p:childTnLst>
                        <p:par>
                          <p:cTn id="153" fill="hold" nodeType="withGroup">
                            <p:stCondLst>
                              <p:cond delay="0"/>
                            </p:stCondLst>
                            <p:childTnLst>
                              <p:par>
                                <p:cTn id="154" presetID="3" presetClass="entr" presetSubtype="10" fill="hold" grpId="0" nodeType="clickEffect">
                                  <p:stCondLst>
                                    <p:cond delay="0"/>
                                  </p:stCondLst>
                                  <p:childTnLst>
                                    <p:set>
                                      <p:cBhvr>
                                        <p:cTn id="155" dur="1" fill="hold">
                                          <p:stCondLst>
                                            <p:cond delay="0"/>
                                          </p:stCondLst>
                                        </p:cTn>
                                        <p:tgtEl>
                                          <p:spTgt spid="7175">
                                            <p:txEl>
                                              <p:pRg st="8" end="8"/>
                                            </p:txEl>
                                          </p:spTgt>
                                        </p:tgtEl>
                                        <p:attrNameLst>
                                          <p:attrName>style.visibility</p:attrName>
                                        </p:attrNameLst>
                                      </p:cBhvr>
                                      <p:to>
                                        <p:strVal val="visible"/>
                                      </p:to>
                                    </p:set>
                                    <p:animEffect transition="in" filter="blinds(horizontal)">
                                      <p:cBhvr>
                                        <p:cTn id="156" dur="500"/>
                                        <p:tgtEl>
                                          <p:spTgt spid="7175">
                                            <p:txEl>
                                              <p:pRg st="8" end="8"/>
                                            </p:txEl>
                                          </p:spTgt>
                                        </p:tgtEl>
                                      </p:cBhvr>
                                    </p:animEffect>
                                  </p:childTnLst>
                                </p:cTn>
                              </p:par>
                              <p:par>
                                <p:cTn id="157" presetID="3" presetClass="entr" presetSubtype="10" fill="hold" grpId="0" nodeType="withEffect">
                                  <p:stCondLst>
                                    <p:cond delay="0"/>
                                  </p:stCondLst>
                                  <p:childTnLst>
                                    <p:set>
                                      <p:cBhvr>
                                        <p:cTn id="158" dur="1" fill="hold">
                                          <p:stCondLst>
                                            <p:cond delay="0"/>
                                          </p:stCondLst>
                                        </p:cTn>
                                        <p:tgtEl>
                                          <p:spTgt spid="7175">
                                            <p:txEl>
                                              <p:pRg st="9" end="9"/>
                                            </p:txEl>
                                          </p:spTgt>
                                        </p:tgtEl>
                                        <p:attrNameLst>
                                          <p:attrName>style.visibility</p:attrName>
                                        </p:attrNameLst>
                                      </p:cBhvr>
                                      <p:to>
                                        <p:strVal val="visible"/>
                                      </p:to>
                                    </p:set>
                                    <p:animEffect transition="in" filter="blinds(horizontal)">
                                      <p:cBhvr>
                                        <p:cTn id="159" dur="500"/>
                                        <p:tgtEl>
                                          <p:spTgt spid="7175">
                                            <p:txEl>
                                              <p:pRg st="9" end="9"/>
                                            </p:txEl>
                                          </p:spTgt>
                                        </p:tgtEl>
                                      </p:cBhvr>
                                    </p:animEffect>
                                  </p:childTnLst>
                                </p:cTn>
                              </p:par>
                              <p:par>
                                <p:cTn id="160" presetID="3" presetClass="entr" presetSubtype="10" fill="hold" grpId="0" nodeType="withEffect">
                                  <p:stCondLst>
                                    <p:cond delay="0"/>
                                  </p:stCondLst>
                                  <p:childTnLst>
                                    <p:set>
                                      <p:cBhvr>
                                        <p:cTn id="161" dur="1" fill="hold">
                                          <p:stCondLst>
                                            <p:cond delay="0"/>
                                          </p:stCondLst>
                                        </p:cTn>
                                        <p:tgtEl>
                                          <p:spTgt spid="7175">
                                            <p:txEl>
                                              <p:pRg st="10" end="10"/>
                                            </p:txEl>
                                          </p:spTgt>
                                        </p:tgtEl>
                                        <p:attrNameLst>
                                          <p:attrName>style.visibility</p:attrName>
                                        </p:attrNameLst>
                                      </p:cBhvr>
                                      <p:to>
                                        <p:strVal val="visible"/>
                                      </p:to>
                                    </p:set>
                                    <p:animEffect transition="in" filter="blinds(horizontal)">
                                      <p:cBhvr>
                                        <p:cTn id="162" dur="500"/>
                                        <p:tgtEl>
                                          <p:spTgt spid="7175">
                                            <p:txEl>
                                              <p:pRg st="10" end="10"/>
                                            </p:txEl>
                                          </p:spTgt>
                                        </p:tgtEl>
                                      </p:cBhvr>
                                    </p:animEffect>
                                  </p:childTnLst>
                                </p:cTn>
                              </p:par>
                              <p:par>
                                <p:cTn id="163" presetID="3" presetClass="entr" presetSubtype="10" fill="hold" grpId="0" nodeType="withEffect">
                                  <p:stCondLst>
                                    <p:cond delay="0"/>
                                  </p:stCondLst>
                                  <p:childTnLst>
                                    <p:set>
                                      <p:cBhvr>
                                        <p:cTn id="164" dur="1" fill="hold">
                                          <p:stCondLst>
                                            <p:cond delay="0"/>
                                          </p:stCondLst>
                                        </p:cTn>
                                        <p:tgtEl>
                                          <p:spTgt spid="7175">
                                            <p:txEl>
                                              <p:pRg st="11" end="11"/>
                                            </p:txEl>
                                          </p:spTgt>
                                        </p:tgtEl>
                                        <p:attrNameLst>
                                          <p:attrName>style.visibility</p:attrName>
                                        </p:attrNameLst>
                                      </p:cBhvr>
                                      <p:to>
                                        <p:strVal val="visible"/>
                                      </p:to>
                                    </p:set>
                                    <p:animEffect transition="in" filter="blinds(horizontal)">
                                      <p:cBhvr>
                                        <p:cTn id="165" dur="500"/>
                                        <p:tgtEl>
                                          <p:spTgt spid="717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 grpId="0" build="p" bldLvl="5" animBg="1"/>
      <p:bldP spid="7175" grpId="0" build="p" bldLvl="5" animBg="1"/>
      <p:bldP spid="7176" grpId="0" animBg="1"/>
      <p:bldP spid="7177" grpId="0" animBg="1"/>
      <p:bldP spid="7178" grpId="0" animBg="1"/>
      <p:bldP spid="7180" grpId="0" build="p" bldLvl="5" animBg="1"/>
      <p:bldP spid="7181" grpId="0" animBg="1"/>
    </p:bldLst>
  </p:timing>
</p:sld>
</file>

<file path=ppt/theme/theme1.xml><?xml version="1.0" encoding="utf-8"?>
<a:theme xmlns:a="http://schemas.openxmlformats.org/drawingml/2006/main" name="2_Standarddesign">
  <a:themeElements>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rddesign">
      <a:majorFont>
        <a:latin typeface="Times New Roman"/>
        <a:ea typeface=""/>
        <a:cs typeface=""/>
      </a:majorFont>
      <a:minorFont>
        <a:latin typeface="Times New Roman"/>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2447</Words>
  <Application>Microsoft Office PowerPoint</Application>
  <PresentationFormat>Bildschirmpräsentation (4:3)</PresentationFormat>
  <Paragraphs>415</Paragraphs>
  <Slides>24</Slides>
  <Notes>17</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24</vt:i4>
      </vt:variant>
    </vt:vector>
  </HeadingPairs>
  <TitlesOfParts>
    <vt:vector size="29" baseType="lpstr">
      <vt:lpstr>Arial</vt:lpstr>
      <vt:lpstr>Calibri</vt:lpstr>
      <vt:lpstr>Times New Roman</vt:lpstr>
      <vt:lpstr>Wingdings</vt:lpstr>
      <vt:lpstr>2_Standarddesign</vt:lpstr>
      <vt:lpstr>Vorlesung XI</vt:lpstr>
      <vt:lpstr>Negative Integration Niederlassungsfreiheit</vt:lpstr>
      <vt:lpstr>Fall 9</vt:lpstr>
      <vt:lpstr>PowerPoint-Präsentation</vt:lpstr>
      <vt:lpstr>Wiederholung</vt:lpstr>
      <vt:lpstr>Vorlesung XII</vt:lpstr>
      <vt:lpstr>PowerPoint-Präsentation</vt:lpstr>
      <vt:lpstr>Fall 10</vt:lpstr>
      <vt:lpstr>PowerPoint-Präsentation</vt:lpstr>
      <vt:lpstr>PowerPoint-Präsentation</vt:lpstr>
      <vt:lpstr>Wiederholung</vt:lpstr>
      <vt:lpstr>Vorlesung XIII</vt:lpstr>
      <vt:lpstr>Fall 11</vt:lpstr>
      <vt:lpstr>PowerPoint-Präsentation</vt:lpstr>
      <vt:lpstr>PowerPoint-Präsentation</vt:lpstr>
      <vt:lpstr>Abgrenzung der GF</vt:lpstr>
      <vt:lpstr>Wiederholung</vt:lpstr>
      <vt:lpstr>Vorlesung XIV</vt:lpstr>
      <vt:lpstr>Fragenteil</vt:lpstr>
      <vt:lpstr>Fragenteil</vt:lpstr>
      <vt:lpstr>Sachverhalt</vt:lpstr>
      <vt:lpstr>Lösung</vt:lpstr>
      <vt:lpstr>Lösung</vt:lpstr>
      <vt:lpstr>Lösung</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Agenda</dc:title>
  <dc:creator>ms783615</dc:creator>
  <cp:lastModifiedBy>Korte</cp:lastModifiedBy>
  <cp:revision>154</cp:revision>
  <cp:lastPrinted>2016-01-21T08:42:57Z</cp:lastPrinted>
  <dcterms:created xsi:type="dcterms:W3CDTF">2016-01-21T08:16:02Z</dcterms:created>
  <dcterms:modified xsi:type="dcterms:W3CDTF">2022-03-31T09:18:13Z</dcterms:modified>
</cp:coreProperties>
</file>