
<file path=[Content_Types].xml><?xml version="1.0" encoding="utf-8"?>
<Types xmlns="http://schemas.openxmlformats.org/package/2006/content-types">
  <Default Extension="png" ContentType="image/png"/>
  <Default Extension="wmf" ContentType="image/x-wmf"/>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9" r:id="rId1"/>
  </p:sldMasterIdLst>
  <p:notesMasterIdLst>
    <p:notesMasterId r:id="rId30"/>
  </p:notesMasterIdLst>
  <p:handoutMasterIdLst>
    <p:handoutMasterId r:id="rId31"/>
  </p:handoutMasterIdLst>
  <p:sldIdLst>
    <p:sldId id="429" r:id="rId2"/>
    <p:sldId id="322" r:id="rId3"/>
    <p:sldId id="468" r:id="rId4"/>
    <p:sldId id="323" r:id="rId5"/>
    <p:sldId id="324" r:id="rId6"/>
    <p:sldId id="449" r:id="rId7"/>
    <p:sldId id="448" r:id="rId8"/>
    <p:sldId id="330" r:id="rId9"/>
    <p:sldId id="331" r:id="rId10"/>
    <p:sldId id="332" r:id="rId11"/>
    <p:sldId id="333" r:id="rId12"/>
    <p:sldId id="334" r:id="rId13"/>
    <p:sldId id="342" r:id="rId14"/>
    <p:sldId id="343" r:id="rId15"/>
    <p:sldId id="457" r:id="rId16"/>
    <p:sldId id="469" r:id="rId17"/>
    <p:sldId id="458" r:id="rId18"/>
    <p:sldId id="348" r:id="rId19"/>
    <p:sldId id="470" r:id="rId20"/>
    <p:sldId id="345" r:id="rId21"/>
    <p:sldId id="471" r:id="rId22"/>
    <p:sldId id="346" r:id="rId23"/>
    <p:sldId id="432" r:id="rId24"/>
    <p:sldId id="481" r:id="rId25"/>
    <p:sldId id="476" r:id="rId26"/>
    <p:sldId id="400" r:id="rId27"/>
    <p:sldId id="477" r:id="rId28"/>
    <p:sldId id="434" r:id="rId29"/>
  </p:sldIdLst>
  <p:sldSz cx="9144000" cy="6858000" type="screen4x3"/>
  <p:notesSz cx="6797675" cy="9928225"/>
  <p:defaultTextStyle>
    <a:defPPr>
      <a:defRPr lang="de-DE"/>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712" autoAdjust="0"/>
  </p:normalViewPr>
  <p:slideViewPr>
    <p:cSldViewPr>
      <p:cViewPr varScale="1">
        <p:scale>
          <a:sx n="69" d="100"/>
          <a:sy n="69" d="100"/>
        </p:scale>
        <p:origin x="1224" y="6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41" d="100"/>
          <a:sy n="41" d="100"/>
        </p:scale>
        <p:origin x="-1392" y="-90"/>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auto">
          <a:xfrm>
            <a:off x="0" y="0"/>
            <a:ext cx="2944813" cy="496888"/>
          </a:xfrm>
          <a:prstGeom prst="rect">
            <a:avLst/>
          </a:prstGeom>
          <a:noFill/>
          <a:ln>
            <a:noFill/>
          </a:ln>
        </p:spPr>
        <p:txBody>
          <a:bodyPr vert="horz" wrap="square" lIns="91434" tIns="45717" rIns="91434" bIns="45717" numCol="1" anchor="t" anchorCtr="0" compatLnSpc="1">
            <a:prstTxWarp prst="textNoShape">
              <a:avLst/>
            </a:prstTxWarp>
          </a:bodyPr>
          <a:lstStyle>
            <a:lvl1pPr defTabSz="914867" eaLnBrk="1" hangingPunct="1">
              <a:defRPr sz="1200">
                <a:effectLst/>
                <a:latin typeface="Times New Roman" pitchFamily="18" charset="0"/>
              </a:defRPr>
            </a:lvl1pPr>
          </a:lstStyle>
          <a:p>
            <a:pPr>
              <a:defRPr/>
            </a:pPr>
            <a:endParaRPr lang="de-DE" altLang="de-DE"/>
          </a:p>
        </p:txBody>
      </p:sp>
      <p:sp>
        <p:nvSpPr>
          <p:cNvPr id="3" name="Datumsplatzhalter 2"/>
          <p:cNvSpPr>
            <a:spLocks noGrp="1"/>
          </p:cNvSpPr>
          <p:nvPr>
            <p:ph type="dt" sz="quarter" idx="1"/>
          </p:nvPr>
        </p:nvSpPr>
        <p:spPr bwMode="auto">
          <a:xfrm>
            <a:off x="3851275" y="0"/>
            <a:ext cx="2944813" cy="496888"/>
          </a:xfrm>
          <a:prstGeom prst="rect">
            <a:avLst/>
          </a:prstGeom>
          <a:noFill/>
          <a:ln>
            <a:noFill/>
          </a:ln>
        </p:spPr>
        <p:txBody>
          <a:bodyPr vert="horz" wrap="square" lIns="91434" tIns="45717" rIns="91434" bIns="45717" numCol="1" anchor="t" anchorCtr="0" compatLnSpc="1">
            <a:prstTxWarp prst="textNoShape">
              <a:avLst/>
            </a:prstTxWarp>
          </a:bodyPr>
          <a:lstStyle>
            <a:lvl1pPr algn="r" defTabSz="914867" eaLnBrk="1" hangingPunct="1">
              <a:defRPr sz="1200">
                <a:effectLst/>
                <a:latin typeface="Times New Roman" pitchFamily="18" charset="0"/>
              </a:defRPr>
            </a:lvl1pPr>
          </a:lstStyle>
          <a:p>
            <a:pPr>
              <a:defRPr/>
            </a:pPr>
            <a:fld id="{2C8573E2-F860-40FD-8D0B-D0910F7EAD7A}" type="datetimeFigureOut">
              <a:rPr lang="de-DE" altLang="de-DE"/>
              <a:pPr>
                <a:defRPr/>
              </a:pPr>
              <a:t>31.03.2022</a:t>
            </a:fld>
            <a:endParaRPr lang="de-DE" altLang="de-DE"/>
          </a:p>
        </p:txBody>
      </p:sp>
      <p:sp>
        <p:nvSpPr>
          <p:cNvPr id="4" name="Fußzeilenplatzhalter 3"/>
          <p:cNvSpPr>
            <a:spLocks noGrp="1"/>
          </p:cNvSpPr>
          <p:nvPr>
            <p:ph type="ftr" sz="quarter" idx="2"/>
          </p:nvPr>
        </p:nvSpPr>
        <p:spPr bwMode="auto">
          <a:xfrm>
            <a:off x="0" y="9429750"/>
            <a:ext cx="2944813" cy="496888"/>
          </a:xfrm>
          <a:prstGeom prst="rect">
            <a:avLst/>
          </a:prstGeom>
          <a:noFill/>
          <a:ln>
            <a:noFill/>
          </a:ln>
        </p:spPr>
        <p:txBody>
          <a:bodyPr vert="horz" wrap="square" lIns="91434" tIns="45717" rIns="91434" bIns="45717" numCol="1" anchor="b" anchorCtr="0" compatLnSpc="1">
            <a:prstTxWarp prst="textNoShape">
              <a:avLst/>
            </a:prstTxWarp>
          </a:bodyPr>
          <a:lstStyle>
            <a:lvl1pPr defTabSz="914867" eaLnBrk="1" hangingPunct="1">
              <a:defRPr sz="1200">
                <a:effectLst/>
                <a:latin typeface="Times New Roman" pitchFamily="18" charset="0"/>
              </a:defRPr>
            </a:lvl1pPr>
          </a:lstStyle>
          <a:p>
            <a:pPr>
              <a:defRPr/>
            </a:pPr>
            <a:endParaRPr lang="de-DE" altLang="de-DE"/>
          </a:p>
        </p:txBody>
      </p:sp>
      <p:sp>
        <p:nvSpPr>
          <p:cNvPr id="5" name="Foliennummernplatzhalter 4"/>
          <p:cNvSpPr>
            <a:spLocks noGrp="1"/>
          </p:cNvSpPr>
          <p:nvPr>
            <p:ph type="sldNum" sz="quarter" idx="3"/>
          </p:nvPr>
        </p:nvSpPr>
        <p:spPr bwMode="auto">
          <a:xfrm>
            <a:off x="3851275" y="9429750"/>
            <a:ext cx="2944813" cy="496888"/>
          </a:xfrm>
          <a:prstGeom prst="rect">
            <a:avLst/>
          </a:prstGeom>
          <a:noFill/>
          <a:ln>
            <a:noFill/>
          </a:ln>
        </p:spPr>
        <p:txBody>
          <a:bodyPr vert="horz" wrap="square" lIns="91434" tIns="45717" rIns="91434" bIns="45717" numCol="1" anchor="b" anchorCtr="0" compatLnSpc="1">
            <a:prstTxWarp prst="textNoShape">
              <a:avLst/>
            </a:prstTxWarp>
          </a:bodyPr>
          <a:lstStyle>
            <a:lvl1pPr algn="r" eaLnBrk="1" hangingPunct="1">
              <a:defRPr sz="1200"/>
            </a:lvl1pPr>
          </a:lstStyle>
          <a:p>
            <a:fld id="{255BE1D5-600B-4B6A-9568-2930ED66A33B}" type="slidenum">
              <a:rPr lang="de-DE" altLang="de-DE"/>
              <a:pPr/>
              <a:t>‹Nr.›</a:t>
            </a:fld>
            <a:endParaRPr lang="de-DE" altLang="de-DE"/>
          </a:p>
        </p:txBody>
      </p:sp>
    </p:spTree>
    <p:extLst>
      <p:ext uri="{BB962C8B-B14F-4D97-AF65-F5344CB8AC3E}">
        <p14:creationId xmlns:p14="http://schemas.microsoft.com/office/powerpoint/2010/main" val="4152379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44813" cy="496888"/>
          </a:xfrm>
          <a:prstGeom prst="rect">
            <a:avLst/>
          </a:prstGeom>
          <a:noFill/>
          <a:ln>
            <a:noFill/>
          </a:ln>
        </p:spPr>
        <p:txBody>
          <a:bodyPr vert="horz" wrap="square" lIns="91434" tIns="45717" rIns="91434" bIns="45717" numCol="1" anchor="t" anchorCtr="0" compatLnSpc="1">
            <a:prstTxWarp prst="textNoShape">
              <a:avLst/>
            </a:prstTxWarp>
          </a:bodyPr>
          <a:lstStyle>
            <a:lvl1pPr defTabSz="914867" eaLnBrk="1" hangingPunct="1">
              <a:defRPr sz="1200">
                <a:effectLst/>
                <a:latin typeface="Times New Roman" pitchFamily="18" charset="0"/>
              </a:defRPr>
            </a:lvl1pPr>
          </a:lstStyle>
          <a:p>
            <a:pPr>
              <a:defRPr/>
            </a:pPr>
            <a:endParaRPr lang="de-DE" altLang="de-DE"/>
          </a:p>
        </p:txBody>
      </p:sp>
      <p:sp>
        <p:nvSpPr>
          <p:cNvPr id="84995" name="Rectangle 3"/>
          <p:cNvSpPr>
            <a:spLocks noGrp="1" noChangeArrowheads="1"/>
          </p:cNvSpPr>
          <p:nvPr>
            <p:ph type="dt" idx="1"/>
          </p:nvPr>
        </p:nvSpPr>
        <p:spPr bwMode="auto">
          <a:xfrm>
            <a:off x="3852863" y="0"/>
            <a:ext cx="2944812" cy="496888"/>
          </a:xfrm>
          <a:prstGeom prst="rect">
            <a:avLst/>
          </a:prstGeom>
          <a:noFill/>
          <a:ln>
            <a:noFill/>
          </a:ln>
        </p:spPr>
        <p:txBody>
          <a:bodyPr vert="horz" wrap="square" lIns="91434" tIns="45717" rIns="91434" bIns="45717" numCol="1" anchor="t" anchorCtr="0" compatLnSpc="1">
            <a:prstTxWarp prst="textNoShape">
              <a:avLst/>
            </a:prstTxWarp>
          </a:bodyPr>
          <a:lstStyle>
            <a:lvl1pPr algn="r" defTabSz="914867" eaLnBrk="1" hangingPunct="1">
              <a:defRPr sz="1200">
                <a:effectLst/>
                <a:latin typeface="Times New Roman" pitchFamily="18" charset="0"/>
              </a:defRPr>
            </a:lvl1pPr>
          </a:lstStyle>
          <a:p>
            <a:pPr>
              <a:defRPr/>
            </a:pPr>
            <a:endParaRPr lang="de-DE" altLang="de-DE"/>
          </a:p>
        </p:txBody>
      </p:sp>
      <p:sp>
        <p:nvSpPr>
          <p:cNvPr id="5124" name="Rectangle 4"/>
          <p:cNvSpPr>
            <a:spLocks noGrp="1" noRot="1" noChangeAspect="1" noChangeArrowheads="1" noTextEdit="1"/>
          </p:cNvSpPr>
          <p:nvPr>
            <p:ph type="sldImg" idx="2"/>
          </p:nvPr>
        </p:nvSpPr>
        <p:spPr bwMode="auto">
          <a:xfrm>
            <a:off x="917575" y="744538"/>
            <a:ext cx="4964113"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7" name="Rectangle 5"/>
          <p:cNvSpPr>
            <a:spLocks noGrp="1" noChangeArrowheads="1"/>
          </p:cNvSpPr>
          <p:nvPr>
            <p:ph type="body" sz="quarter" idx="3"/>
          </p:nvPr>
        </p:nvSpPr>
        <p:spPr bwMode="auto">
          <a:xfrm>
            <a:off x="906463" y="4718050"/>
            <a:ext cx="4984750" cy="4465638"/>
          </a:xfrm>
          <a:prstGeom prst="rect">
            <a:avLst/>
          </a:prstGeom>
          <a:noFill/>
          <a:ln>
            <a:noFill/>
          </a:ln>
        </p:spPr>
        <p:txBody>
          <a:bodyPr vert="horz" wrap="square" lIns="91434" tIns="45717" rIns="91434" bIns="45717"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84998" name="Rectangle 6"/>
          <p:cNvSpPr>
            <a:spLocks noGrp="1" noChangeArrowheads="1"/>
          </p:cNvSpPr>
          <p:nvPr>
            <p:ph type="ftr" sz="quarter" idx="4"/>
          </p:nvPr>
        </p:nvSpPr>
        <p:spPr bwMode="auto">
          <a:xfrm>
            <a:off x="0" y="9431338"/>
            <a:ext cx="2944813" cy="496887"/>
          </a:xfrm>
          <a:prstGeom prst="rect">
            <a:avLst/>
          </a:prstGeom>
          <a:noFill/>
          <a:ln>
            <a:noFill/>
          </a:ln>
        </p:spPr>
        <p:txBody>
          <a:bodyPr vert="horz" wrap="square" lIns="91434" tIns="45717" rIns="91434" bIns="45717" numCol="1" anchor="b" anchorCtr="0" compatLnSpc="1">
            <a:prstTxWarp prst="textNoShape">
              <a:avLst/>
            </a:prstTxWarp>
          </a:bodyPr>
          <a:lstStyle>
            <a:lvl1pPr defTabSz="914867" eaLnBrk="1" hangingPunct="1">
              <a:defRPr sz="1200">
                <a:effectLst/>
                <a:latin typeface="Times New Roman" pitchFamily="18" charset="0"/>
              </a:defRPr>
            </a:lvl1pPr>
          </a:lstStyle>
          <a:p>
            <a:pPr>
              <a:defRPr/>
            </a:pPr>
            <a:endParaRPr lang="de-DE" altLang="de-DE"/>
          </a:p>
        </p:txBody>
      </p:sp>
      <p:sp>
        <p:nvSpPr>
          <p:cNvPr id="84999" name="Rectangle 7"/>
          <p:cNvSpPr>
            <a:spLocks noGrp="1" noChangeArrowheads="1"/>
          </p:cNvSpPr>
          <p:nvPr>
            <p:ph type="sldNum" sz="quarter" idx="5"/>
          </p:nvPr>
        </p:nvSpPr>
        <p:spPr bwMode="auto">
          <a:xfrm>
            <a:off x="3852863" y="9431338"/>
            <a:ext cx="2944812" cy="496887"/>
          </a:xfrm>
          <a:prstGeom prst="rect">
            <a:avLst/>
          </a:prstGeom>
          <a:noFill/>
          <a:ln>
            <a:noFill/>
          </a:ln>
        </p:spPr>
        <p:txBody>
          <a:bodyPr vert="horz" wrap="square" lIns="91434" tIns="45717" rIns="91434" bIns="45717" numCol="1" anchor="b" anchorCtr="0" compatLnSpc="1">
            <a:prstTxWarp prst="textNoShape">
              <a:avLst/>
            </a:prstTxWarp>
          </a:bodyPr>
          <a:lstStyle>
            <a:lvl1pPr algn="r" eaLnBrk="1" hangingPunct="1">
              <a:defRPr sz="1200"/>
            </a:lvl1pPr>
          </a:lstStyle>
          <a:p>
            <a:fld id="{514B84E2-2C2A-4B50-9BE3-CC3AE961A331}" type="slidenum">
              <a:rPr lang="de-DE" altLang="de-DE"/>
              <a:pPr/>
              <a:t>‹Nr.›</a:t>
            </a:fld>
            <a:endParaRPr lang="de-DE" altLang="de-DE"/>
          </a:p>
        </p:txBody>
      </p:sp>
    </p:spTree>
    <p:extLst>
      <p:ext uri="{BB962C8B-B14F-4D97-AF65-F5344CB8AC3E}">
        <p14:creationId xmlns:p14="http://schemas.microsoft.com/office/powerpoint/2010/main" val="17031311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8F84BEDF-E4B2-4740-92D4-969441F771A3}" type="slidenum">
              <a:rPr lang="de-DE" altLang="de-DE" sz="1200"/>
              <a:pPr algn="r" eaLnBrk="1" hangingPunct="1"/>
              <a:t>1</a:t>
            </a:fld>
            <a:endParaRPr lang="de-DE" altLang="de-DE"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9040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926EA858-56EB-4A6A-ACCD-AEEC1200D868}" type="slidenum">
              <a:rPr lang="de-DE" altLang="de-DE" sz="1200"/>
              <a:pPr algn="r" eaLnBrk="1" hangingPunct="1"/>
              <a:t>19</a:t>
            </a:fld>
            <a:endParaRPr lang="de-DE" altLang="de-DE" sz="12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266052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A52AC720-C35D-4933-ABCB-340FB6C15CE4}" type="slidenum">
              <a:rPr lang="de-DE" altLang="de-DE" sz="1200"/>
              <a:pPr algn="r" eaLnBrk="1" hangingPunct="1"/>
              <a:t>21</a:t>
            </a:fld>
            <a:endParaRPr lang="de-DE" altLang="de-DE" sz="12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852812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0E53082B-E86D-4B6F-9DC9-3C9E99BE01F5}" type="slidenum">
              <a:rPr lang="de-DE" altLang="de-DE" sz="1200"/>
              <a:pPr algn="r" eaLnBrk="1" hangingPunct="1"/>
              <a:t>23</a:t>
            </a:fld>
            <a:endParaRPr lang="de-DE" altLang="de-DE" sz="120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3368951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1F7A52AE-0682-457E-A4B4-378A0A4B447B}" type="slidenum">
              <a:rPr lang="de-DE" altLang="de-DE" sz="1200"/>
              <a:pPr algn="r" eaLnBrk="1" hangingPunct="1"/>
              <a:t>24</a:t>
            </a:fld>
            <a:endParaRPr lang="de-DE" altLang="de-DE" sz="12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1261025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68A1992C-E5D9-41CC-B416-6B684C12D282}" type="slidenum">
              <a:rPr lang="de-DE" altLang="de-DE" sz="1200"/>
              <a:pPr algn="r" eaLnBrk="1" hangingPunct="1"/>
              <a:t>25</a:t>
            </a:fld>
            <a:endParaRPr lang="de-DE" altLang="de-DE" sz="120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3981855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646FFA05-E8D3-4B3C-A3C4-DC67CFB4390C}" type="slidenum">
              <a:rPr lang="de-DE" altLang="de-DE" sz="1200"/>
              <a:pPr algn="r" eaLnBrk="1" hangingPunct="1"/>
              <a:t>28</a:t>
            </a:fld>
            <a:endParaRPr lang="de-DE" altLang="de-DE"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2743239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BC8ECB35-038A-4D77-AB6D-4E2A304469C2}" type="slidenum">
              <a:rPr lang="de-DE" altLang="de-DE" sz="1200"/>
              <a:pPr algn="r" eaLnBrk="1" hangingPunct="1"/>
              <a:t>2</a:t>
            </a:fld>
            <a:endParaRPr lang="de-DE" altLang="de-DE"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4029752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FEFF85C6-1C51-4DC0-8AE5-59209A10B197}" type="slidenum">
              <a:rPr lang="de-DE" altLang="de-DE" sz="1200"/>
              <a:pPr algn="r" eaLnBrk="1" hangingPunct="1"/>
              <a:t>3</a:t>
            </a:fld>
            <a:endParaRPr lang="de-DE" altLang="de-DE"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1112899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CE602CBB-31B1-49D3-B3D9-36D6D3D49EC8}" type="slidenum">
              <a:rPr lang="de-DE" altLang="de-DE" sz="1200"/>
              <a:pPr algn="r" eaLnBrk="1" hangingPunct="1"/>
              <a:t>4</a:t>
            </a:fld>
            <a:endParaRPr lang="de-DE" altLang="de-DE"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397750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19738CE9-E23C-4409-995B-1D39DE108670}" type="slidenum">
              <a:rPr lang="de-DE" altLang="de-DE" sz="1200"/>
              <a:pPr algn="r" eaLnBrk="1" hangingPunct="1"/>
              <a:t>5</a:t>
            </a:fld>
            <a:endParaRPr lang="de-DE" altLang="de-DE"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3033841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AC595BCF-7443-414E-8E65-FF88E8410BFC}" type="slidenum">
              <a:rPr lang="de-DE" altLang="de-DE" sz="1200"/>
              <a:pPr algn="r" eaLnBrk="1" hangingPunct="1"/>
              <a:t>6</a:t>
            </a:fld>
            <a:endParaRPr lang="de-DE" altLang="de-DE"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2760894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B9731F30-3B89-4346-A7AD-32ECEE4F854D}" type="slidenum">
              <a:rPr lang="de-DE" altLang="de-DE" sz="1200"/>
              <a:pPr algn="r" eaLnBrk="1" hangingPunct="1"/>
              <a:t>7</a:t>
            </a:fld>
            <a:endParaRPr lang="de-DE" altLang="de-DE"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3803816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3440D490-C9A8-4121-829E-E16B355309F2}" type="slidenum">
              <a:rPr lang="de-DE" altLang="de-DE" sz="1200"/>
              <a:pPr algn="r" eaLnBrk="1" hangingPunct="1"/>
              <a:t>16</a:t>
            </a:fld>
            <a:endParaRPr lang="de-DE" altLang="de-DE"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3495897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52863" y="9431338"/>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fld id="{7DD5310A-6EFB-4B38-9DB1-B4C2748EAD2C}" type="slidenum">
              <a:rPr lang="de-DE" altLang="de-DE" sz="1200">
                <a:ea typeface="ＭＳ Ｐゴシック" panose="020B0600070205080204" pitchFamily="34" charset="-128"/>
              </a:rPr>
              <a:pPr algn="r" eaLnBrk="1" hangingPunct="1"/>
              <a:t>17</a:t>
            </a:fld>
            <a:endParaRPr lang="de-DE" altLang="de-DE" sz="1200">
              <a:ea typeface="ＭＳ Ｐゴシック" panose="020B0600070205080204" pitchFamily="34" charset="-128"/>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ea typeface="ＭＳ Ｐゴシック" panose="020B0600070205080204" pitchFamily="34" charset="-128"/>
            </a:endParaRPr>
          </a:p>
        </p:txBody>
      </p:sp>
    </p:spTree>
    <p:extLst>
      <p:ext uri="{BB962C8B-B14F-4D97-AF65-F5344CB8AC3E}">
        <p14:creationId xmlns:p14="http://schemas.microsoft.com/office/powerpoint/2010/main" val="448015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Line 12"/>
          <p:cNvSpPr>
            <a:spLocks noChangeShapeType="1"/>
          </p:cNvSpPr>
          <p:nvPr userDrawn="1"/>
        </p:nvSpPr>
        <p:spPr bwMode="auto">
          <a:xfrm>
            <a:off x="152400" y="990600"/>
            <a:ext cx="876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 name="Rectangle 13"/>
          <p:cNvSpPr>
            <a:spLocks noChangeArrowheads="1"/>
          </p:cNvSpPr>
          <p:nvPr userDrawn="1"/>
        </p:nvSpPr>
        <p:spPr bwMode="auto">
          <a:xfrm>
            <a:off x="914400" y="685800"/>
            <a:ext cx="1981200" cy="228600"/>
          </a:xfrm>
          <a:prstGeom prst="rect">
            <a:avLst/>
          </a:prstGeom>
          <a:solidFill>
            <a:srgbClr val="FFFFFF"/>
          </a:solidFill>
          <a:ln>
            <a:noFill/>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defRPr/>
            </a:pPr>
            <a:endParaRPr lang="de-DE" altLang="de-DE"/>
          </a:p>
        </p:txBody>
      </p:sp>
      <p:pic>
        <p:nvPicPr>
          <p:cNvPr id="6"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625" y="2755900"/>
            <a:ext cx="777875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9"/>
          <p:cNvSpPr>
            <a:spLocks noGrp="1" noChangeArrowheads="1"/>
          </p:cNvSpPr>
          <p:nvPr>
            <p:ph type="sldNum" sz="quarter" idx="10"/>
          </p:nvPr>
        </p:nvSpPr>
        <p:spPr/>
        <p:txBody>
          <a:bodyPr/>
          <a:lstStyle>
            <a:lvl1pPr>
              <a:defRPr/>
            </a:lvl1pPr>
          </a:lstStyle>
          <a:p>
            <a:fld id="{93266C81-D4A2-4F47-93DA-420532904051}" type="slidenum">
              <a:rPr lang="de-DE" altLang="de-DE"/>
              <a:pPr/>
              <a:t>‹Nr.›</a:t>
            </a:fld>
            <a:endParaRPr lang="de-DE" altLang="de-DE"/>
          </a:p>
        </p:txBody>
      </p:sp>
    </p:spTree>
    <p:extLst>
      <p:ext uri="{BB962C8B-B14F-4D97-AF65-F5344CB8AC3E}">
        <p14:creationId xmlns:p14="http://schemas.microsoft.com/office/powerpoint/2010/main" val="3580319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imes New Roman" pitchFamily="18" charset="0"/>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atin typeface="Times New Roman" pitchFamily="18"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vl1pPr>
          </a:lstStyle>
          <a:p>
            <a:fld id="{59470EBA-9646-4A9F-8258-2B94F76E6E60}" type="slidenum">
              <a:rPr lang="de-DE" altLang="de-DE"/>
              <a:pPr/>
              <a:t>‹Nr.›</a:t>
            </a:fld>
            <a:endParaRPr lang="de-DE" altLang="de-DE"/>
          </a:p>
        </p:txBody>
      </p:sp>
    </p:spTree>
    <p:extLst>
      <p:ext uri="{BB962C8B-B14F-4D97-AF65-F5344CB8AC3E}">
        <p14:creationId xmlns:p14="http://schemas.microsoft.com/office/powerpoint/2010/main" val="2132355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imes New Roman" pitchFamily="18" charset="0"/>
              </a:defRPr>
            </a:lvl1pPr>
          </a:lstStyle>
          <a:p>
            <a:pPr>
              <a:defRPr/>
            </a:pPr>
            <a:endParaRPr lang="de-DE"/>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atin typeface="Times New Roman" pitchFamily="18" charset="0"/>
              </a:defRPr>
            </a:lvl1pPr>
          </a:lstStyle>
          <a:p>
            <a:pPr>
              <a:defRPr/>
            </a:pPr>
            <a:endParaRPr lang="de-DE"/>
          </a:p>
        </p:txBody>
      </p:sp>
      <p:sp>
        <p:nvSpPr>
          <p:cNvPr id="4" name="Rectangle 6"/>
          <p:cNvSpPr>
            <a:spLocks noGrp="1" noChangeArrowheads="1"/>
          </p:cNvSpPr>
          <p:nvPr>
            <p:ph type="sldNum" sz="quarter" idx="12"/>
          </p:nvPr>
        </p:nvSpPr>
        <p:spPr/>
        <p:txBody>
          <a:bodyPr/>
          <a:lstStyle>
            <a:lvl1pPr>
              <a:defRPr/>
            </a:lvl1pPr>
          </a:lstStyle>
          <a:p>
            <a:fld id="{35035BBB-173E-4556-9291-A66D3FD3688F}" type="slidenum">
              <a:rPr lang="de-DE" altLang="de-DE"/>
              <a:pPr/>
              <a:t>‹Nr.›</a:t>
            </a:fld>
            <a:endParaRPr lang="de-DE" altLang="de-DE"/>
          </a:p>
        </p:txBody>
      </p:sp>
    </p:spTree>
    <p:extLst>
      <p:ext uri="{BB962C8B-B14F-4D97-AF65-F5344CB8AC3E}">
        <p14:creationId xmlns:p14="http://schemas.microsoft.com/office/powerpoint/2010/main" val="13062726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body" idx="1"/>
          </p:nvPr>
        </p:nvSpPr>
        <p:spPr bwMode="auto">
          <a:xfrm>
            <a:off x="685800" y="2286000"/>
            <a:ext cx="7772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Klicken Sie, um die Formate des Vorlagentextes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7" name="Rectangle 7"/>
          <p:cNvSpPr>
            <a:spLocks noGrp="1" noChangeArrowheads="1"/>
          </p:cNvSpPr>
          <p:nvPr>
            <p:ph type="title"/>
          </p:nvPr>
        </p:nvSpPr>
        <p:spPr bwMode="auto">
          <a:xfrm>
            <a:off x="684213" y="26035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hhh</a:t>
            </a:r>
          </a:p>
        </p:txBody>
      </p:sp>
      <p:sp>
        <p:nvSpPr>
          <p:cNvPr id="9" name="Rectangle 9"/>
          <p:cNvSpPr>
            <a:spLocks noGrp="1" noChangeArrowheads="1"/>
          </p:cNvSpPr>
          <p:nvPr>
            <p:ph type="sldNum" sz="quarter" idx="4"/>
          </p:nvPr>
        </p:nvSpPr>
        <p:spPr bwMode="auto">
          <a:xfrm>
            <a:off x="7162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vl1pPr>
          </a:lstStyle>
          <a:p>
            <a:fld id="{1160651B-4DB2-4D79-9AEF-03EB94860583}" type="slidenum">
              <a:rPr lang="de-DE" altLang="de-DE"/>
              <a:pPr/>
              <a:t>‹Nr.›</a:t>
            </a:fld>
            <a:endParaRPr lang="de-DE" altLang="de-DE"/>
          </a:p>
        </p:txBody>
      </p:sp>
      <p:sp>
        <p:nvSpPr>
          <p:cNvPr id="5" name="Rectangle 8"/>
          <p:cNvSpPr>
            <a:spLocks noChangeArrowheads="1"/>
          </p:cNvSpPr>
          <p:nvPr userDrawn="1"/>
        </p:nvSpPr>
        <p:spPr bwMode="auto">
          <a:xfrm>
            <a:off x="0" y="-4763"/>
            <a:ext cx="2409825" cy="831851"/>
          </a:xfrm>
          <a:prstGeom prst="rect">
            <a:avLst/>
          </a:prstGeom>
          <a:noFill/>
          <a:ln>
            <a:noFill/>
          </a:ln>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e-DE" altLang="de-DE" sz="1200" dirty="0">
                <a:latin typeface="Arial" panose="020B0604020202020204" pitchFamily="34" charset="0"/>
                <a:ea typeface="Calibri" panose="020F0502020204030204" pitchFamily="34" charset="0"/>
                <a:cs typeface="Times New Roman" panose="02020603050405020304" pitchFamily="18" charset="0"/>
              </a:rPr>
              <a:t>Internationales Wirtschaftsrecht I</a:t>
            </a:r>
          </a:p>
          <a:p>
            <a:pPr>
              <a:spcBef>
                <a:spcPct val="0"/>
              </a:spcBef>
              <a:buFontTx/>
              <a:buNone/>
              <a:defRPr/>
            </a:pPr>
            <a:r>
              <a:rPr lang="de-DE" altLang="de-DE" sz="1200" dirty="0">
                <a:latin typeface="Arial" panose="020B0604020202020204" pitchFamily="34" charset="0"/>
                <a:ea typeface="Calibri" panose="020F0502020204030204" pitchFamily="34" charset="0"/>
                <a:cs typeface="Times New Roman" panose="02020603050405020304" pitchFamily="18" charset="0"/>
              </a:rPr>
              <a:t>TU Chemnitz</a:t>
            </a:r>
          </a:p>
          <a:p>
            <a:pPr>
              <a:spcBef>
                <a:spcPct val="0"/>
              </a:spcBef>
              <a:buFontTx/>
              <a:buNone/>
              <a:defRPr/>
            </a:pPr>
            <a:r>
              <a:rPr lang="de-DE" altLang="de-DE" sz="1200" dirty="0">
                <a:latin typeface="Arial" panose="020B0604020202020204" pitchFamily="34" charset="0"/>
                <a:ea typeface="Calibri" panose="020F0502020204030204" pitchFamily="34" charset="0"/>
                <a:cs typeface="Times New Roman" panose="02020603050405020304" pitchFamily="18" charset="0"/>
              </a:rPr>
              <a:t>Prof. Dr. </a:t>
            </a:r>
            <a:r>
              <a:rPr lang="de-DE" altLang="de-DE" sz="1200" i="1" dirty="0">
                <a:latin typeface="Arial" panose="020B0604020202020204" pitchFamily="34" charset="0"/>
                <a:ea typeface="Calibri" panose="020F0502020204030204" pitchFamily="34" charset="0"/>
                <a:cs typeface="Times New Roman" panose="02020603050405020304" pitchFamily="18" charset="0"/>
              </a:rPr>
              <a:t>Stefan Korte</a:t>
            </a:r>
            <a:r>
              <a:rPr lang="de-DE" altLang="de-DE" sz="1200" dirty="0">
                <a:latin typeface="Arial" panose="020B0604020202020204" pitchFamily="34" charset="0"/>
                <a:ea typeface="Calibri" panose="020F0502020204030204" pitchFamily="34" charset="0"/>
                <a:cs typeface="Times New Roman" panose="02020603050405020304" pitchFamily="18" charset="0"/>
              </a:rPr>
              <a:t>, Dipl.-Kfm.</a:t>
            </a:r>
          </a:p>
          <a:p>
            <a:pPr>
              <a:spcBef>
                <a:spcPct val="0"/>
              </a:spcBef>
              <a:buFontTx/>
              <a:buNone/>
              <a:defRPr/>
            </a:pPr>
            <a:r>
              <a:rPr lang="de-DE" altLang="de-DE" sz="1200" dirty="0" err="1">
                <a:latin typeface="Arial" panose="020B0604020202020204" pitchFamily="34" charset="0"/>
                <a:ea typeface="Calibri" panose="020F0502020204030204" pitchFamily="34" charset="0"/>
                <a:cs typeface="Times New Roman" panose="02020603050405020304" pitchFamily="18" charset="0"/>
              </a:rPr>
              <a:t>SoSe</a:t>
            </a:r>
            <a:r>
              <a:rPr lang="de-DE" altLang="de-DE" sz="1200" dirty="0">
                <a:latin typeface="Arial" panose="020B0604020202020204" pitchFamily="34" charset="0"/>
                <a:ea typeface="Calibri" panose="020F0502020204030204" pitchFamily="34" charset="0"/>
                <a:cs typeface="Times New Roman" panose="02020603050405020304" pitchFamily="18" charset="0"/>
              </a:rPr>
              <a:t> 2020</a:t>
            </a:r>
          </a:p>
        </p:txBody>
      </p:sp>
    </p:spTree>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685800" y="25400"/>
            <a:ext cx="7772400" cy="838200"/>
          </a:xfrm>
        </p:spPr>
        <p:txBody>
          <a:bodyPr/>
          <a:lstStyle/>
          <a:p>
            <a:pPr eaLnBrk="1" hangingPunct="1"/>
            <a:r>
              <a:rPr lang="de-DE" altLang="de-DE" sz="4000" smtClean="0"/>
              <a:t>Vorlesung VI</a:t>
            </a:r>
          </a:p>
        </p:txBody>
      </p:sp>
      <p:sp>
        <p:nvSpPr>
          <p:cNvPr id="50179" name="Rectangle 3"/>
          <p:cNvSpPr>
            <a:spLocks noGrp="1" noChangeArrowheads="1"/>
          </p:cNvSpPr>
          <p:nvPr>
            <p:ph type="body" idx="4294967295"/>
          </p:nvPr>
        </p:nvSpPr>
        <p:spPr>
          <a:xfrm>
            <a:off x="141288" y="838200"/>
            <a:ext cx="8569325" cy="3743325"/>
          </a:xfrm>
        </p:spPr>
        <p:txBody>
          <a:bodyPr/>
          <a:lstStyle/>
          <a:p>
            <a:pPr eaLnBrk="1" hangingPunct="1">
              <a:lnSpc>
                <a:spcPct val="150000"/>
              </a:lnSpc>
            </a:pPr>
            <a:r>
              <a:rPr lang="de-DE" altLang="de-DE" smtClean="0"/>
              <a:t>Freier Warenverkehr I</a:t>
            </a:r>
          </a:p>
          <a:p>
            <a:pPr lvl="1" eaLnBrk="1" hangingPunct="1">
              <a:lnSpc>
                <a:spcPct val="150000"/>
              </a:lnSpc>
            </a:pPr>
            <a:r>
              <a:rPr lang="de-DE" altLang="de-DE" sz="2400" smtClean="0"/>
              <a:t>Zölle und andere warenbezogene Abgaben</a:t>
            </a:r>
          </a:p>
          <a:p>
            <a:pPr lvl="1" eaLnBrk="1" hangingPunct="1">
              <a:lnSpc>
                <a:spcPct val="150000"/>
              </a:lnSpc>
            </a:pPr>
            <a:r>
              <a:rPr lang="de-DE" altLang="de-DE" sz="2400" smtClean="0"/>
              <a:t>Schutzbereich der Warenverkehrsfreiheit</a:t>
            </a:r>
          </a:p>
        </p:txBody>
      </p:sp>
      <p:pic>
        <p:nvPicPr>
          <p:cNvPr id="67588"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Rechteck 1"/>
          <p:cNvSpPr>
            <a:spLocks noChangeArrowheads="1"/>
          </p:cNvSpPr>
          <p:nvPr/>
        </p:nvSpPr>
        <p:spPr bwMode="auto">
          <a:xfrm>
            <a:off x="1736725" y="5665788"/>
            <a:ext cx="5670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de-DE" altLang="de-DE">
                <a:sym typeface="Wingdings" panose="05000000000000000000" pitchFamily="2" charset="2"/>
              </a:rPr>
              <a:t> </a:t>
            </a:r>
            <a:r>
              <a:rPr lang="de-DE" altLang="de-DE"/>
              <a:t>Stober/Korte: Öffentliches Wirtschaftsrecht I, </a:t>
            </a:r>
          </a:p>
          <a:p>
            <a:r>
              <a:rPr lang="de-DE" altLang="de-DE" b="1"/>
              <a:t>     Rn. 448-452</a:t>
            </a:r>
          </a:p>
        </p:txBody>
      </p:sp>
      <p:pic>
        <p:nvPicPr>
          <p:cNvPr id="67590" name="Grafik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7488" y="3760788"/>
            <a:ext cx="1089025"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blinds(horizontal)">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blinds(horizontal)">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blinds(horizontal)">
                                      <p:cBhvr>
                                        <p:cTn id="17" dur="500"/>
                                        <p:tgtEl>
                                          <p:spTgt spid="50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ctrTitle" idx="4294967295"/>
          </p:nvPr>
        </p:nvSpPr>
        <p:spPr>
          <a:xfrm>
            <a:off x="2303463" y="157163"/>
            <a:ext cx="4535487" cy="863600"/>
          </a:xfrm>
        </p:spPr>
        <p:txBody>
          <a:bodyPr/>
          <a:lstStyle/>
          <a:p>
            <a:pPr eaLnBrk="1" hangingPunct="1"/>
            <a:r>
              <a:rPr lang="de-DE" altLang="de-DE" sz="2800" smtClean="0"/>
              <a:t>Nichttarifäre Hemmnisse</a:t>
            </a:r>
            <a:br>
              <a:rPr lang="de-DE" altLang="de-DE" sz="2800" smtClean="0"/>
            </a:br>
            <a:r>
              <a:rPr lang="de-DE" altLang="de-DE" sz="2800" smtClean="0"/>
              <a:t>Keck-Formel</a:t>
            </a:r>
          </a:p>
        </p:txBody>
      </p:sp>
      <p:sp>
        <p:nvSpPr>
          <p:cNvPr id="82947" name="Text Box 4"/>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800">
              <a:latin typeface="Arial" panose="020B0604020202020204" pitchFamily="34" charset="0"/>
              <a:cs typeface="Arial" panose="020B0604020202020204" pitchFamily="34" charset="0"/>
            </a:endParaRPr>
          </a:p>
        </p:txBody>
      </p:sp>
      <p:sp>
        <p:nvSpPr>
          <p:cNvPr id="29702" name="Text Box 6"/>
          <p:cNvSpPr txBox="1">
            <a:spLocks noChangeArrowheads="1"/>
          </p:cNvSpPr>
          <p:nvPr/>
        </p:nvSpPr>
        <p:spPr bwMode="auto">
          <a:xfrm>
            <a:off x="179388" y="1341438"/>
            <a:ext cx="8785225" cy="5319712"/>
          </a:xfrm>
          <a:prstGeom prst="rect">
            <a:avLst/>
          </a:prstGeom>
          <a:solidFill>
            <a:schemeClr val="bg1"/>
          </a:solidFill>
          <a:ln w="9525" algn="ctr">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de-DE" altLang="de-DE" sz="1800" b="1">
                <a:cs typeface="Arial" panose="020B0604020202020204" pitchFamily="34" charset="0"/>
              </a:rPr>
              <a:t>Sachverhalt: </a:t>
            </a:r>
            <a:r>
              <a:rPr lang="de-DE" altLang="de-DE" sz="1800">
                <a:cs typeface="Arial" panose="020B0604020202020204" pitchFamily="34" charset="0"/>
              </a:rPr>
              <a:t>In Frankreich ist im Einzelhandel der Verkauf von Waren unter dem Einstandspreis untersagt. Zwei Kaufleute, die diese Vorschrift missachteten und deshalb strafrechtlich belangt wurden, beriefen sich darauf, dass Billigangebote den Umsatz förderten und das Verbot zum Verkauf von Waren unter dem Einstandspreis deshalb den grenzüberschreitenden Warenhandel tangiere. Beeinträchtigung des Art. 34 AEUV? </a:t>
            </a:r>
          </a:p>
          <a:p>
            <a:pPr>
              <a:spcBef>
                <a:spcPct val="0"/>
              </a:spcBef>
              <a:buFontTx/>
              <a:buNone/>
              <a:defRPr/>
            </a:pPr>
            <a:endParaRPr lang="de-DE" altLang="de-DE" sz="1800">
              <a:cs typeface="Arial" panose="020B0604020202020204" pitchFamily="34" charset="0"/>
            </a:endParaRPr>
          </a:p>
          <a:p>
            <a:pPr>
              <a:spcBef>
                <a:spcPct val="0"/>
              </a:spcBef>
              <a:buFontTx/>
              <a:buNone/>
              <a:defRPr/>
            </a:pPr>
            <a:r>
              <a:rPr lang="de-DE" altLang="de-DE" sz="1800" b="1">
                <a:cs typeface="Arial" panose="020B0604020202020204" pitchFamily="34" charset="0"/>
              </a:rPr>
              <a:t>Lösung:</a:t>
            </a:r>
            <a:r>
              <a:rPr lang="de-DE" altLang="de-DE" sz="1800">
                <a:cs typeface="Arial" panose="020B0604020202020204" pitchFamily="34" charset="0"/>
              </a:rPr>
              <a:t> </a:t>
            </a:r>
            <a:r>
              <a:rPr lang="de-DE" altLang="de-DE" sz="1800">
                <a:effectLst>
                  <a:outerShdw blurRad="38100" dist="38100" dir="2700000" algn="tl">
                    <a:srgbClr val="C0C0C0"/>
                  </a:outerShdw>
                </a:effectLst>
                <a:cs typeface="Arial" panose="020B0604020202020204" pitchFamily="34" charset="0"/>
              </a:rPr>
              <a:t>16</a:t>
            </a:r>
            <a:r>
              <a:rPr lang="de-DE" altLang="de-DE" sz="1800">
                <a:cs typeface="Arial" panose="020B0604020202020204" pitchFamily="34" charset="0"/>
              </a:rPr>
              <a:t> Demgegenüber ist entgegen der bisherigen Rechtsprechung die Anwendung na-tionaler Bestimmungen, die bestimmte Verkaufsmodalitäten beschränken oder verbieten, auf Erzeugnisse aus anderen Mitgliedstaaten nicht geeignet, den Handel zwischen den Mitglied-staaten im Sinne des Urteils Dassonville (Urteil vom 11. Juli 1974 in der Rechtssache 8/74, Slg. 1974, 837) unmittelbar oder mittelbar, tatsächlich oder potentiell zu behindern, sofern diese Bestimmungen für alle betroffenen Wirtschaftsteilnehmer gelten, die ihre Tätigkeit im Inland ausüben, und sofern sie den Absatz der inländischen Erzeugnisse und der Erzeugnisse aus anderen Mitgliedstaaten rechtlich wie tatsächlich in der gleichen Weise berühren. </a:t>
            </a:r>
          </a:p>
          <a:p>
            <a:pPr>
              <a:spcBef>
                <a:spcPct val="0"/>
              </a:spcBef>
              <a:buFontTx/>
              <a:buNone/>
              <a:defRPr/>
            </a:pPr>
            <a:r>
              <a:rPr lang="de-DE" altLang="de-DE" sz="1800">
                <a:effectLst>
                  <a:outerShdw blurRad="38100" dist="38100" dir="2700000" algn="tl">
                    <a:srgbClr val="C0C0C0"/>
                  </a:outerShdw>
                </a:effectLst>
                <a:cs typeface="Arial" panose="020B0604020202020204" pitchFamily="34" charset="0"/>
              </a:rPr>
              <a:t>17</a:t>
            </a:r>
            <a:r>
              <a:rPr lang="de-DE" altLang="de-DE" sz="1800">
                <a:cs typeface="Arial" panose="020B0604020202020204" pitchFamily="34" charset="0"/>
              </a:rPr>
              <a:t> Sind diese Voraussetzungen nämlich erfuellt, so ist die Anwendung derartiger Regelungen auf den Verkauf von Erzeugnissen aus einem anderen Mitgliedstaat, die den von diesem Staat aufgestellten Bestimmungen entsprechen, nicht geeignet, den Marktzugang für diese Erzeug-nisse zu versperren oder stärker zu behindern, als sie dies für inländische Erzeugnisse tut. Diese Regeln fallen daher nicht in den Anwendungsbereich von Artikel 30 EWG-Vertrag. </a:t>
            </a:r>
          </a:p>
        </p:txBody>
      </p:sp>
      <p:pic>
        <p:nvPicPr>
          <p:cNvPr id="82949" name="Bild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blinds(horizontal)">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02">
                                            <p:txEl>
                                              <p:pRg st="2" end="2"/>
                                            </p:txEl>
                                          </p:spTgt>
                                        </p:tgtEl>
                                        <p:attrNameLst>
                                          <p:attrName>style.visibility</p:attrName>
                                        </p:attrNameLst>
                                      </p:cBhvr>
                                      <p:to>
                                        <p:strVal val="visible"/>
                                      </p:to>
                                    </p:set>
                                    <p:animEffect transition="in" filter="blinds(horizontal)">
                                      <p:cBhvr>
                                        <p:cTn id="12" dur="500"/>
                                        <p:tgtEl>
                                          <p:spTgt spid="29702">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9702">
                                            <p:txEl>
                                              <p:pRg st="3" end="3"/>
                                            </p:txEl>
                                          </p:spTgt>
                                        </p:tgtEl>
                                        <p:attrNameLst>
                                          <p:attrName>style.visibility</p:attrName>
                                        </p:attrNameLst>
                                      </p:cBhvr>
                                      <p:to>
                                        <p:strVal val="visible"/>
                                      </p:to>
                                    </p:set>
                                    <p:animEffect transition="in" filter="blinds(horizontal)">
                                      <p:cBhvr>
                                        <p:cTn id="15" dur="500"/>
                                        <p:tgtEl>
                                          <p:spTgt spid="297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2509837" y="168276"/>
            <a:ext cx="4535487" cy="863600"/>
          </a:xfrm>
        </p:spPr>
        <p:txBody>
          <a:bodyPr/>
          <a:lstStyle/>
          <a:p>
            <a:pPr eaLnBrk="1" hangingPunct="1"/>
            <a:r>
              <a:rPr lang="de-DE" altLang="de-DE" sz="2400" dirty="0" smtClean="0"/>
              <a:t>Nichttarifäre Hemmnisse</a:t>
            </a:r>
            <a:br>
              <a:rPr lang="de-DE" altLang="de-DE" sz="2400" dirty="0" smtClean="0"/>
            </a:br>
            <a:r>
              <a:rPr lang="de-DE" altLang="de-DE" sz="2400" dirty="0" smtClean="0"/>
              <a:t>Beeinträchtigung (Prüfungsfolge)</a:t>
            </a:r>
          </a:p>
        </p:txBody>
      </p:sp>
      <p:sp>
        <p:nvSpPr>
          <p:cNvPr id="84995" name="Text Box 4"/>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800">
              <a:latin typeface="Arial" panose="020B0604020202020204" pitchFamily="34" charset="0"/>
              <a:cs typeface="Arial" panose="020B0604020202020204" pitchFamily="34" charset="0"/>
            </a:endParaRPr>
          </a:p>
        </p:txBody>
      </p:sp>
      <p:sp>
        <p:nvSpPr>
          <p:cNvPr id="26630" name="Text Box 6"/>
          <p:cNvSpPr txBox="1">
            <a:spLocks noChangeArrowheads="1"/>
          </p:cNvSpPr>
          <p:nvPr/>
        </p:nvSpPr>
        <p:spPr bwMode="auto">
          <a:xfrm>
            <a:off x="179388" y="1341438"/>
            <a:ext cx="8785225" cy="132397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80000"/>
              </a:lnSpc>
              <a:spcBef>
                <a:spcPct val="0"/>
              </a:spcBef>
              <a:buFontTx/>
              <a:buNone/>
            </a:pPr>
            <a:r>
              <a:rPr lang="de-DE" altLang="de-DE" sz="2000" b="1" dirty="0" err="1">
                <a:cs typeface="Arial" panose="020B0604020202020204" pitchFamily="34" charset="0"/>
              </a:rPr>
              <a:t>Dassonville</a:t>
            </a:r>
            <a:r>
              <a:rPr lang="de-DE" altLang="de-DE" sz="2000" b="1" dirty="0">
                <a:cs typeface="Arial" panose="020B0604020202020204" pitchFamily="34" charset="0"/>
              </a:rPr>
              <a:t>-Formel</a:t>
            </a:r>
          </a:p>
          <a:p>
            <a:pPr algn="ctr" eaLnBrk="1" hangingPunct="1">
              <a:lnSpc>
                <a:spcPct val="80000"/>
              </a:lnSpc>
              <a:spcBef>
                <a:spcPct val="0"/>
              </a:spcBef>
              <a:buFontTx/>
              <a:buNone/>
            </a:pPr>
            <a:endParaRPr lang="de-DE" altLang="de-DE" sz="2000" b="1" dirty="0">
              <a:cs typeface="Arial" panose="020B0604020202020204" pitchFamily="34" charset="0"/>
            </a:endParaRPr>
          </a:p>
          <a:p>
            <a:pPr algn="just" eaLnBrk="1" hangingPunct="1">
              <a:lnSpc>
                <a:spcPct val="80000"/>
              </a:lnSpc>
              <a:spcBef>
                <a:spcPct val="0"/>
              </a:spcBef>
              <a:buFontTx/>
              <a:buNone/>
            </a:pPr>
            <a:r>
              <a:rPr lang="de-DE" altLang="de-DE" sz="2000" dirty="0">
                <a:cs typeface="Arial" panose="020B0604020202020204" pitchFamily="34" charset="0"/>
              </a:rPr>
              <a:t>Eine Maßnahme gleicher Wirkung ist jede staatliche Regelung, welche geeignet ist, den innergemeinschaftlichen Handel unmittelbar oder mittelbar, tatsächlich oder potenziell zu behindern.</a:t>
            </a:r>
          </a:p>
        </p:txBody>
      </p:sp>
      <p:sp>
        <p:nvSpPr>
          <p:cNvPr id="26631" name="Line 7"/>
          <p:cNvSpPr>
            <a:spLocks noChangeShapeType="1"/>
          </p:cNvSpPr>
          <p:nvPr/>
        </p:nvSpPr>
        <p:spPr bwMode="auto">
          <a:xfrm>
            <a:off x="4572000" y="2636838"/>
            <a:ext cx="0" cy="3381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6632" name="Line 8"/>
          <p:cNvSpPr>
            <a:spLocks noChangeShapeType="1"/>
          </p:cNvSpPr>
          <p:nvPr/>
        </p:nvSpPr>
        <p:spPr bwMode="auto">
          <a:xfrm>
            <a:off x="1520381" y="2976817"/>
            <a:ext cx="56165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6633" name="Line 9"/>
          <p:cNvSpPr>
            <a:spLocks noChangeShapeType="1"/>
          </p:cNvSpPr>
          <p:nvPr/>
        </p:nvSpPr>
        <p:spPr bwMode="auto">
          <a:xfrm>
            <a:off x="1547813" y="2974975"/>
            <a:ext cx="0" cy="14287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6634" name="Text Box 10"/>
          <p:cNvSpPr txBox="1">
            <a:spLocks noChangeArrowheads="1"/>
          </p:cNvSpPr>
          <p:nvPr/>
        </p:nvSpPr>
        <p:spPr bwMode="auto">
          <a:xfrm>
            <a:off x="273721" y="3116262"/>
            <a:ext cx="2938463" cy="865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1800">
                <a:cs typeface="Arial" panose="020B0604020202020204" pitchFamily="34" charset="0"/>
              </a:rPr>
              <a:t>Darunter fallen unstreitig</a:t>
            </a:r>
          </a:p>
          <a:p>
            <a:pPr eaLnBrk="1" hangingPunct="1">
              <a:spcBef>
                <a:spcPct val="0"/>
              </a:spcBef>
            </a:pPr>
            <a:r>
              <a:rPr lang="de-DE" altLang="de-DE" sz="1600">
                <a:cs typeface="Arial" panose="020B0604020202020204" pitchFamily="34" charset="0"/>
              </a:rPr>
              <a:t> unmittelbare Diskriminierungen</a:t>
            </a:r>
          </a:p>
          <a:p>
            <a:pPr eaLnBrk="1" hangingPunct="1">
              <a:spcBef>
                <a:spcPct val="0"/>
              </a:spcBef>
            </a:pPr>
            <a:r>
              <a:rPr lang="de-DE" altLang="de-DE" sz="1600">
                <a:cs typeface="Arial" panose="020B0604020202020204" pitchFamily="34" charset="0"/>
              </a:rPr>
              <a:t> mittelbare Diskriminierungen</a:t>
            </a:r>
          </a:p>
        </p:txBody>
      </p:sp>
      <p:sp>
        <p:nvSpPr>
          <p:cNvPr id="26635" name="Text Box 11"/>
          <p:cNvSpPr txBox="1">
            <a:spLocks noChangeArrowheads="1"/>
          </p:cNvSpPr>
          <p:nvPr/>
        </p:nvSpPr>
        <p:spPr bwMode="auto">
          <a:xfrm>
            <a:off x="5745162" y="3144742"/>
            <a:ext cx="3082925" cy="865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1800" dirty="0">
                <a:cs typeface="Arial" panose="020B0604020202020204" pitchFamily="34" charset="0"/>
              </a:rPr>
              <a:t>… sonstige Beschränkungen?</a:t>
            </a:r>
          </a:p>
          <a:p>
            <a:pPr eaLnBrk="1" hangingPunct="1">
              <a:spcBef>
                <a:spcPct val="0"/>
              </a:spcBef>
            </a:pPr>
            <a:r>
              <a:rPr lang="de-DE" altLang="de-DE" sz="1600" dirty="0">
                <a:cs typeface="Arial" panose="020B0604020202020204" pitchFamily="34" charset="0"/>
              </a:rPr>
              <a:t> soweit sie </a:t>
            </a:r>
            <a:r>
              <a:rPr lang="de-DE" altLang="de-DE" sz="1600" dirty="0" smtClean="0">
                <a:cs typeface="Arial" panose="020B0604020202020204" pitchFamily="34" charset="0"/>
              </a:rPr>
              <a:t>der Keck-Formel (sog.</a:t>
            </a:r>
            <a:endParaRPr lang="de-DE" altLang="de-DE" sz="1600" dirty="0">
              <a:cs typeface="Arial" panose="020B0604020202020204" pitchFamily="34" charset="0"/>
            </a:endParaRPr>
          </a:p>
          <a:p>
            <a:pPr eaLnBrk="1" hangingPunct="1">
              <a:spcBef>
                <a:spcPct val="0"/>
              </a:spcBef>
              <a:buFontTx/>
              <a:buNone/>
            </a:pPr>
            <a:r>
              <a:rPr lang="de-DE" altLang="de-DE" sz="1600" dirty="0">
                <a:cs typeface="Arial" panose="020B0604020202020204" pitchFamily="34" charset="0"/>
              </a:rPr>
              <a:t>  </a:t>
            </a:r>
            <a:r>
              <a:rPr lang="de-DE" altLang="de-DE" sz="1600" dirty="0" smtClean="0">
                <a:cs typeface="Arial" panose="020B0604020202020204" pitchFamily="34" charset="0"/>
              </a:rPr>
              <a:t>Rückausnahme</a:t>
            </a:r>
            <a:r>
              <a:rPr lang="de-DE" altLang="de-DE" sz="1600" dirty="0">
                <a:cs typeface="Arial" panose="020B0604020202020204" pitchFamily="34" charset="0"/>
              </a:rPr>
              <a:t>) entsprechen</a:t>
            </a:r>
          </a:p>
        </p:txBody>
      </p:sp>
      <p:sp>
        <p:nvSpPr>
          <p:cNvPr id="26636" name="Line 12"/>
          <p:cNvSpPr>
            <a:spLocks noChangeShapeType="1"/>
          </p:cNvSpPr>
          <p:nvPr/>
        </p:nvSpPr>
        <p:spPr bwMode="auto">
          <a:xfrm>
            <a:off x="7136956" y="2974975"/>
            <a:ext cx="0" cy="1801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6637" name="Line 13"/>
          <p:cNvSpPr>
            <a:spLocks noChangeShapeType="1"/>
          </p:cNvSpPr>
          <p:nvPr/>
        </p:nvSpPr>
        <p:spPr bwMode="auto">
          <a:xfrm flipV="1">
            <a:off x="1547813" y="4489260"/>
            <a:ext cx="6264547" cy="192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6639" name="Line 15"/>
          <p:cNvSpPr>
            <a:spLocks noChangeShapeType="1"/>
          </p:cNvSpPr>
          <p:nvPr/>
        </p:nvSpPr>
        <p:spPr bwMode="auto">
          <a:xfrm>
            <a:off x="7805160" y="4489259"/>
            <a:ext cx="7200" cy="53444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6640" name="Line 16"/>
          <p:cNvSpPr>
            <a:spLocks noChangeShapeType="1"/>
          </p:cNvSpPr>
          <p:nvPr/>
        </p:nvSpPr>
        <p:spPr bwMode="auto">
          <a:xfrm flipH="1">
            <a:off x="1547812" y="4508499"/>
            <a:ext cx="2478" cy="5198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6641" name="Line 17"/>
          <p:cNvSpPr>
            <a:spLocks noChangeShapeType="1"/>
          </p:cNvSpPr>
          <p:nvPr/>
        </p:nvSpPr>
        <p:spPr bwMode="auto">
          <a:xfrm>
            <a:off x="4572000" y="4842478"/>
            <a:ext cx="0" cy="2097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6643" name="Text Box 19"/>
          <p:cNvSpPr txBox="1">
            <a:spLocks noChangeArrowheads="1"/>
          </p:cNvSpPr>
          <p:nvPr/>
        </p:nvSpPr>
        <p:spPr bwMode="auto">
          <a:xfrm>
            <a:off x="2695626" y="4103814"/>
            <a:ext cx="3709579" cy="738664"/>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1400" b="1" dirty="0">
                <a:cs typeface="Arial" panose="020B0604020202020204" pitchFamily="34" charset="0"/>
              </a:rPr>
              <a:t>Kumulative</a:t>
            </a:r>
            <a:r>
              <a:rPr lang="de-DE" altLang="de-DE" sz="1400" dirty="0">
                <a:cs typeface="Arial" panose="020B0604020202020204" pitchFamily="34" charset="0"/>
              </a:rPr>
              <a:t> Bedingungen der Keck-Formel</a:t>
            </a:r>
          </a:p>
          <a:p>
            <a:pPr eaLnBrk="1" hangingPunct="1">
              <a:spcBef>
                <a:spcPct val="0"/>
              </a:spcBef>
              <a:buFontTx/>
              <a:buNone/>
            </a:pPr>
            <a:r>
              <a:rPr lang="de-DE" altLang="de-DE" sz="1400" dirty="0" smtClean="0">
                <a:cs typeface="Arial" panose="020B0604020202020204" pitchFamily="34" charset="0"/>
              </a:rPr>
              <a:t>arg</a:t>
            </a:r>
            <a:r>
              <a:rPr lang="de-DE" altLang="de-DE" sz="1400" dirty="0">
                <a:cs typeface="Arial" panose="020B0604020202020204" pitchFamily="34" charset="0"/>
              </a:rPr>
              <a:t>.: Marktzugangsbezug des </a:t>
            </a:r>
            <a:r>
              <a:rPr lang="de-DE" altLang="de-DE" sz="1400" dirty="0" smtClean="0">
                <a:cs typeface="Arial" panose="020B0604020202020204" pitchFamily="34" charset="0"/>
              </a:rPr>
              <a:t>Binnenmarktrechts</a:t>
            </a:r>
          </a:p>
          <a:p>
            <a:pPr eaLnBrk="1" hangingPunct="1">
              <a:spcBef>
                <a:spcPct val="0"/>
              </a:spcBef>
              <a:buFontTx/>
              <a:buNone/>
            </a:pPr>
            <a:r>
              <a:rPr lang="de-DE" altLang="de-DE" sz="1400" dirty="0" smtClean="0">
                <a:cs typeface="Arial" panose="020B0604020202020204" pitchFamily="34" charset="0"/>
              </a:rPr>
              <a:t>(Nat.) Vorschriften sind kein Eingriff, wenn sie… </a:t>
            </a:r>
            <a:endParaRPr lang="de-DE" altLang="de-DE" sz="1400" dirty="0">
              <a:cs typeface="Arial" panose="020B0604020202020204" pitchFamily="34" charset="0"/>
            </a:endParaRPr>
          </a:p>
        </p:txBody>
      </p:sp>
      <p:sp>
        <p:nvSpPr>
          <p:cNvPr id="26645" name="Text Box 21"/>
          <p:cNvSpPr txBox="1">
            <a:spLocks noChangeArrowheads="1"/>
          </p:cNvSpPr>
          <p:nvPr/>
        </p:nvSpPr>
        <p:spPr bwMode="auto">
          <a:xfrm>
            <a:off x="116759" y="5028357"/>
            <a:ext cx="2646710"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1600" dirty="0">
                <a:cs typeface="Arial" panose="020B0604020202020204" pitchFamily="34" charset="0"/>
              </a:rPr>
              <a:t>       Verkaufsmodalität</a:t>
            </a:r>
          </a:p>
          <a:p>
            <a:pPr eaLnBrk="1" hangingPunct="1">
              <a:spcBef>
                <a:spcPct val="0"/>
              </a:spcBef>
              <a:buNone/>
            </a:pPr>
            <a:r>
              <a:rPr lang="de-DE" altLang="de-DE" sz="1600" dirty="0">
                <a:cs typeface="Arial" panose="020B0604020202020204" pitchFamily="34" charset="0"/>
              </a:rPr>
              <a:t>v</a:t>
            </a:r>
            <a:r>
              <a:rPr lang="de-DE" altLang="de-DE" sz="1600" dirty="0" smtClean="0">
                <a:cs typeface="Arial" panose="020B0604020202020204" pitchFamily="34" charset="0"/>
              </a:rPr>
              <a:t>ertriebsbezogen, </a:t>
            </a:r>
            <a:r>
              <a:rPr lang="de-DE" altLang="de-DE" sz="1600" dirty="0" err="1" smtClean="0">
                <a:cs typeface="Arial" panose="020B0604020202020204" pitchFamily="34" charset="0"/>
              </a:rPr>
              <a:t>dh</a:t>
            </a:r>
            <a:r>
              <a:rPr lang="de-DE" altLang="de-DE" sz="1600" dirty="0" smtClean="0">
                <a:cs typeface="Arial" panose="020B0604020202020204" pitchFamily="34" charset="0"/>
              </a:rPr>
              <a:t> folglich</a:t>
            </a:r>
          </a:p>
          <a:p>
            <a:pPr eaLnBrk="1" hangingPunct="1">
              <a:spcBef>
                <a:spcPct val="0"/>
              </a:spcBef>
              <a:buNone/>
            </a:pPr>
            <a:r>
              <a:rPr lang="de-DE" altLang="de-DE" sz="1600" dirty="0">
                <a:cs typeface="Arial" panose="020B0604020202020204" pitchFamily="34" charset="0"/>
              </a:rPr>
              <a:t>n</a:t>
            </a:r>
            <a:r>
              <a:rPr lang="de-DE" altLang="de-DE" sz="1600" dirty="0" smtClean="0">
                <a:cs typeface="Arial" panose="020B0604020202020204" pitchFamily="34" charset="0"/>
              </a:rPr>
              <a:t>icht produktbezogen sind</a:t>
            </a:r>
            <a:endParaRPr lang="de-DE" altLang="de-DE" sz="1600" dirty="0">
              <a:cs typeface="Arial" panose="020B0604020202020204" pitchFamily="34" charset="0"/>
            </a:endParaRPr>
          </a:p>
        </p:txBody>
      </p:sp>
      <p:sp>
        <p:nvSpPr>
          <p:cNvPr id="26649" name="Text Box 25"/>
          <p:cNvSpPr txBox="1">
            <a:spLocks noChangeArrowheads="1"/>
          </p:cNvSpPr>
          <p:nvPr/>
        </p:nvSpPr>
        <p:spPr bwMode="auto">
          <a:xfrm>
            <a:off x="6337364" y="5031388"/>
            <a:ext cx="2724493"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DE" altLang="de-DE" sz="1600" b="1" u="sng" dirty="0" smtClean="0">
                <a:cs typeface="Arial" panose="020B0604020202020204" pitchFamily="34" charset="0"/>
              </a:rPr>
              <a:t>und</a:t>
            </a:r>
            <a:r>
              <a:rPr lang="de-DE" altLang="de-DE" sz="1600" dirty="0" smtClean="0">
                <a:cs typeface="Arial" panose="020B0604020202020204" pitchFamily="34" charset="0"/>
              </a:rPr>
              <a:t> personelle </a:t>
            </a:r>
            <a:r>
              <a:rPr lang="de-DE" altLang="de-DE" sz="1600" dirty="0">
                <a:cs typeface="Arial" panose="020B0604020202020204" pitchFamily="34" charset="0"/>
              </a:rPr>
              <a:t>Universalität</a:t>
            </a:r>
          </a:p>
          <a:p>
            <a:pPr eaLnBrk="1" hangingPunct="1">
              <a:spcBef>
                <a:spcPct val="0"/>
              </a:spcBef>
              <a:buNone/>
            </a:pPr>
            <a:r>
              <a:rPr lang="de-DE" altLang="de-DE" sz="1600" dirty="0" smtClean="0">
                <a:cs typeface="Arial" panose="020B0604020202020204" pitchFamily="34" charset="0"/>
              </a:rPr>
              <a:t>jeden unabhängig vom Sitz im In- oder EU-Ausland betreffen</a:t>
            </a:r>
            <a:endParaRPr lang="de-DE" altLang="de-DE" sz="1600" dirty="0">
              <a:cs typeface="Arial" panose="020B0604020202020204" pitchFamily="34" charset="0"/>
            </a:endParaRPr>
          </a:p>
        </p:txBody>
      </p:sp>
      <p:sp>
        <p:nvSpPr>
          <p:cNvPr id="26650" name="Text Box 26"/>
          <p:cNvSpPr txBox="1">
            <a:spLocks noChangeArrowheads="1"/>
          </p:cNvSpPr>
          <p:nvPr/>
        </p:nvSpPr>
        <p:spPr bwMode="auto">
          <a:xfrm>
            <a:off x="3000954" y="5023702"/>
            <a:ext cx="3098925"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DE" altLang="de-DE" sz="1600" b="1" u="sng" dirty="0">
                <a:cs typeface="Arial" panose="020B0604020202020204" pitchFamily="34" charset="0"/>
              </a:rPr>
              <a:t>u</a:t>
            </a:r>
            <a:r>
              <a:rPr lang="de-DE" altLang="de-DE" sz="1600" b="1" u="sng" dirty="0" smtClean="0">
                <a:cs typeface="Arial" panose="020B0604020202020204" pitchFamily="34" charset="0"/>
              </a:rPr>
              <a:t>nd</a:t>
            </a:r>
            <a:r>
              <a:rPr lang="de-DE" altLang="de-DE" sz="1600" dirty="0" smtClean="0">
                <a:cs typeface="Arial" panose="020B0604020202020204" pitchFamily="34" charset="0"/>
              </a:rPr>
              <a:t> produktbezogene </a:t>
            </a:r>
            <a:r>
              <a:rPr lang="de-DE" altLang="de-DE" sz="1600" dirty="0">
                <a:cs typeface="Arial" panose="020B0604020202020204" pitchFamily="34" charset="0"/>
              </a:rPr>
              <a:t>Uniformität</a:t>
            </a:r>
          </a:p>
          <a:p>
            <a:pPr eaLnBrk="1" hangingPunct="1">
              <a:spcBef>
                <a:spcPct val="0"/>
              </a:spcBef>
              <a:buNone/>
            </a:pPr>
            <a:r>
              <a:rPr lang="de-DE" altLang="de-DE" sz="1600" dirty="0" smtClean="0">
                <a:cs typeface="Arial" panose="020B0604020202020204" pitchFamily="34" charset="0"/>
              </a:rPr>
              <a:t>alle Erzeugnisse rechtlich </a:t>
            </a:r>
            <a:r>
              <a:rPr lang="de-DE" altLang="de-DE" sz="1600" dirty="0">
                <a:cs typeface="Arial" panose="020B0604020202020204" pitchFamily="34" charset="0"/>
              </a:rPr>
              <a:t>wie </a:t>
            </a:r>
            <a:r>
              <a:rPr lang="de-DE" altLang="de-DE" sz="1600" dirty="0" smtClean="0">
                <a:cs typeface="Arial" panose="020B0604020202020204" pitchFamily="34" charset="0"/>
              </a:rPr>
              <a:t>tat-</a:t>
            </a:r>
          </a:p>
          <a:p>
            <a:pPr eaLnBrk="1" hangingPunct="1">
              <a:spcBef>
                <a:spcPct val="0"/>
              </a:spcBef>
              <a:buNone/>
            </a:pPr>
            <a:r>
              <a:rPr lang="de-DE" altLang="de-DE" sz="1600" dirty="0">
                <a:cs typeface="Arial" panose="020B0604020202020204" pitchFamily="34" charset="0"/>
              </a:rPr>
              <a:t>s</a:t>
            </a:r>
            <a:r>
              <a:rPr lang="de-DE" altLang="de-DE" sz="1600" dirty="0" smtClean="0">
                <a:cs typeface="Arial" panose="020B0604020202020204" pitchFamily="34" charset="0"/>
              </a:rPr>
              <a:t>ächlich in </a:t>
            </a:r>
            <a:r>
              <a:rPr lang="de-DE" altLang="de-DE" sz="1600" dirty="0">
                <a:cs typeface="Arial" panose="020B0604020202020204" pitchFamily="34" charset="0"/>
              </a:rPr>
              <a:t>gleicher Weise </a:t>
            </a:r>
            <a:r>
              <a:rPr lang="de-DE" altLang="de-DE" sz="1600" dirty="0" smtClean="0">
                <a:cs typeface="Arial" panose="020B0604020202020204" pitchFamily="34" charset="0"/>
              </a:rPr>
              <a:t>berühren</a:t>
            </a:r>
            <a:endParaRPr lang="de-DE" altLang="de-DE" sz="1600" dirty="0">
              <a:cs typeface="Arial" panose="020B0604020202020204" pitchFamily="34" charset="0"/>
            </a:endParaRPr>
          </a:p>
        </p:txBody>
      </p:sp>
      <p:sp>
        <p:nvSpPr>
          <p:cNvPr id="26651" name="AutoShape 27"/>
          <p:cNvSpPr>
            <a:spLocks noChangeArrowheads="1"/>
          </p:cNvSpPr>
          <p:nvPr/>
        </p:nvSpPr>
        <p:spPr bwMode="auto">
          <a:xfrm>
            <a:off x="1115616" y="6127230"/>
            <a:ext cx="976312" cy="620712"/>
          </a:xfrm>
          <a:prstGeom prst="rightArrow">
            <a:avLst>
              <a:gd name="adj1" fmla="val 50000"/>
              <a:gd name="adj2" fmla="val 39322"/>
            </a:avLst>
          </a:prstGeom>
          <a:solidFill>
            <a:srgbClr val="FFFF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400">
              <a:cs typeface="Arial" panose="020B0604020202020204" pitchFamily="34" charset="0"/>
            </a:endParaRPr>
          </a:p>
        </p:txBody>
      </p:sp>
      <p:sp>
        <p:nvSpPr>
          <p:cNvPr id="26652" name="Text Box 28"/>
          <p:cNvSpPr txBox="1">
            <a:spLocks noChangeArrowheads="1"/>
          </p:cNvSpPr>
          <p:nvPr/>
        </p:nvSpPr>
        <p:spPr bwMode="auto">
          <a:xfrm>
            <a:off x="2267744" y="6175976"/>
            <a:ext cx="6381875" cy="52322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DE" altLang="de-DE" sz="1400" b="1" dirty="0">
                <a:cs typeface="Arial" panose="020B0604020202020204" pitchFamily="34" charset="0"/>
              </a:rPr>
              <a:t>Mittlerweile:</a:t>
            </a:r>
            <a:r>
              <a:rPr lang="de-DE" altLang="de-DE" sz="1400" dirty="0">
                <a:cs typeface="Arial" panose="020B0604020202020204" pitchFamily="34" charset="0"/>
              </a:rPr>
              <a:t> Marktzugang als Gradmesser (arg.: Rechtssicherheit</a:t>
            </a:r>
            <a:r>
              <a:rPr lang="de-DE" altLang="de-DE" sz="1400" dirty="0" smtClean="0">
                <a:cs typeface="Arial" panose="020B0604020202020204" pitchFamily="34" charset="0"/>
              </a:rPr>
              <a:t>)</a:t>
            </a:r>
          </a:p>
          <a:p>
            <a:pPr eaLnBrk="1" hangingPunct="1">
              <a:spcBef>
                <a:spcPct val="0"/>
              </a:spcBef>
              <a:buFontTx/>
              <a:buNone/>
            </a:pPr>
            <a:r>
              <a:rPr lang="de-DE" altLang="de-DE" sz="1400" dirty="0" smtClean="0">
                <a:cs typeface="Arial" panose="020B0604020202020204" pitchFamily="34" charset="0"/>
              </a:rPr>
              <a:t>(aktuelle EuGH-Urteile beziehen sich nur noch auf Marktzugang (siehe nächste Folie)</a:t>
            </a:r>
            <a:endParaRPr lang="de-DE" altLang="de-DE" sz="1400" dirty="0">
              <a:cs typeface="Arial" panose="020B0604020202020204" pitchFamily="34" charset="0"/>
            </a:endParaRPr>
          </a:p>
        </p:txBody>
      </p:sp>
      <p:pic>
        <p:nvPicPr>
          <p:cNvPr id="85014" name="Bild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blinds(horizontal)">
                                      <p:cBhvr>
                                        <p:cTn id="7" dur="500"/>
                                        <p:tgtEl>
                                          <p:spTgt spid="2663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631"/>
                                        </p:tgtEl>
                                        <p:attrNameLst>
                                          <p:attrName>style.visibility</p:attrName>
                                        </p:attrNameLst>
                                      </p:cBhvr>
                                      <p:to>
                                        <p:strVal val="visible"/>
                                      </p:to>
                                    </p:set>
                                    <p:animEffect transition="in" filter="blinds(horizontal)">
                                      <p:cBhvr>
                                        <p:cTn id="10" dur="500"/>
                                        <p:tgtEl>
                                          <p:spTgt spid="2663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632"/>
                                        </p:tgtEl>
                                        <p:attrNameLst>
                                          <p:attrName>style.visibility</p:attrName>
                                        </p:attrNameLst>
                                      </p:cBhvr>
                                      <p:to>
                                        <p:strVal val="visible"/>
                                      </p:to>
                                    </p:set>
                                    <p:animEffect transition="in" filter="blinds(horizontal)">
                                      <p:cBhvr>
                                        <p:cTn id="13" dur="500"/>
                                        <p:tgtEl>
                                          <p:spTgt spid="2663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6633"/>
                                        </p:tgtEl>
                                        <p:attrNameLst>
                                          <p:attrName>style.visibility</p:attrName>
                                        </p:attrNameLst>
                                      </p:cBhvr>
                                      <p:to>
                                        <p:strVal val="visible"/>
                                      </p:to>
                                    </p:set>
                                    <p:animEffect transition="in" filter="blinds(horizontal)">
                                      <p:cBhvr>
                                        <p:cTn id="16" dur="500"/>
                                        <p:tgtEl>
                                          <p:spTgt spid="2663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6636"/>
                                        </p:tgtEl>
                                        <p:attrNameLst>
                                          <p:attrName>style.visibility</p:attrName>
                                        </p:attrNameLst>
                                      </p:cBhvr>
                                      <p:to>
                                        <p:strVal val="visible"/>
                                      </p:to>
                                    </p:set>
                                    <p:animEffect transition="in" filter="blinds(horizontal)">
                                      <p:cBhvr>
                                        <p:cTn id="19" dur="500"/>
                                        <p:tgtEl>
                                          <p:spTgt spid="2663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6634"/>
                                        </p:tgtEl>
                                        <p:attrNameLst>
                                          <p:attrName>style.visibility</p:attrName>
                                        </p:attrNameLst>
                                      </p:cBhvr>
                                      <p:to>
                                        <p:strVal val="visible"/>
                                      </p:to>
                                    </p:set>
                                    <p:animEffect transition="in" filter="blinds(horizontal)">
                                      <p:cBhvr>
                                        <p:cTn id="24" dur="500"/>
                                        <p:tgtEl>
                                          <p:spTgt spid="2663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6635"/>
                                        </p:tgtEl>
                                        <p:attrNameLst>
                                          <p:attrName>style.visibility</p:attrName>
                                        </p:attrNameLst>
                                      </p:cBhvr>
                                      <p:to>
                                        <p:strVal val="visible"/>
                                      </p:to>
                                    </p:set>
                                    <p:animEffect transition="in" filter="blinds(horizontal)">
                                      <p:cBhvr>
                                        <p:cTn id="29" dur="500"/>
                                        <p:tgtEl>
                                          <p:spTgt spid="2663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6637"/>
                                        </p:tgtEl>
                                        <p:attrNameLst>
                                          <p:attrName>style.visibility</p:attrName>
                                        </p:attrNameLst>
                                      </p:cBhvr>
                                      <p:to>
                                        <p:strVal val="visible"/>
                                      </p:to>
                                    </p:set>
                                    <p:animEffect transition="in" filter="blinds(horizontal)">
                                      <p:cBhvr>
                                        <p:cTn id="34" dur="500"/>
                                        <p:tgtEl>
                                          <p:spTgt spid="26637"/>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6639"/>
                                        </p:tgtEl>
                                        <p:attrNameLst>
                                          <p:attrName>style.visibility</p:attrName>
                                        </p:attrNameLst>
                                      </p:cBhvr>
                                      <p:to>
                                        <p:strVal val="visible"/>
                                      </p:to>
                                    </p:set>
                                    <p:animEffect transition="in" filter="blinds(horizontal)">
                                      <p:cBhvr>
                                        <p:cTn id="37" dur="500"/>
                                        <p:tgtEl>
                                          <p:spTgt spid="26639"/>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6640"/>
                                        </p:tgtEl>
                                        <p:attrNameLst>
                                          <p:attrName>style.visibility</p:attrName>
                                        </p:attrNameLst>
                                      </p:cBhvr>
                                      <p:to>
                                        <p:strVal val="visible"/>
                                      </p:to>
                                    </p:set>
                                    <p:animEffect transition="in" filter="blinds(horizontal)">
                                      <p:cBhvr>
                                        <p:cTn id="40" dur="500"/>
                                        <p:tgtEl>
                                          <p:spTgt spid="26640"/>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6641"/>
                                        </p:tgtEl>
                                        <p:attrNameLst>
                                          <p:attrName>style.visibility</p:attrName>
                                        </p:attrNameLst>
                                      </p:cBhvr>
                                      <p:to>
                                        <p:strVal val="visible"/>
                                      </p:to>
                                    </p:set>
                                    <p:animEffect transition="in" filter="blinds(horizontal)">
                                      <p:cBhvr>
                                        <p:cTn id="43" dur="500"/>
                                        <p:tgtEl>
                                          <p:spTgt spid="2664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6643"/>
                                        </p:tgtEl>
                                        <p:attrNameLst>
                                          <p:attrName>style.visibility</p:attrName>
                                        </p:attrNameLst>
                                      </p:cBhvr>
                                      <p:to>
                                        <p:strVal val="visible"/>
                                      </p:to>
                                    </p:set>
                                    <p:animEffect transition="in" filter="blinds(horizontal)">
                                      <p:cBhvr>
                                        <p:cTn id="46" dur="500"/>
                                        <p:tgtEl>
                                          <p:spTgt spid="2664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6645"/>
                                        </p:tgtEl>
                                        <p:attrNameLst>
                                          <p:attrName>style.visibility</p:attrName>
                                        </p:attrNameLst>
                                      </p:cBhvr>
                                      <p:to>
                                        <p:strVal val="visible"/>
                                      </p:to>
                                    </p:set>
                                    <p:animEffect transition="in" filter="blinds(horizontal)">
                                      <p:cBhvr>
                                        <p:cTn id="51" dur="500"/>
                                        <p:tgtEl>
                                          <p:spTgt spid="2664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6649"/>
                                        </p:tgtEl>
                                        <p:attrNameLst>
                                          <p:attrName>style.visibility</p:attrName>
                                        </p:attrNameLst>
                                      </p:cBhvr>
                                      <p:to>
                                        <p:strVal val="visible"/>
                                      </p:to>
                                    </p:set>
                                    <p:animEffect transition="in" filter="blinds(horizontal)">
                                      <p:cBhvr>
                                        <p:cTn id="56" dur="500"/>
                                        <p:tgtEl>
                                          <p:spTgt spid="2664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26650"/>
                                        </p:tgtEl>
                                        <p:attrNameLst>
                                          <p:attrName>style.visibility</p:attrName>
                                        </p:attrNameLst>
                                      </p:cBhvr>
                                      <p:to>
                                        <p:strVal val="visible"/>
                                      </p:to>
                                    </p:set>
                                    <p:animEffect transition="in" filter="blinds(horizontal)">
                                      <p:cBhvr>
                                        <p:cTn id="61" dur="500"/>
                                        <p:tgtEl>
                                          <p:spTgt spid="2665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26651"/>
                                        </p:tgtEl>
                                        <p:attrNameLst>
                                          <p:attrName>style.visibility</p:attrName>
                                        </p:attrNameLst>
                                      </p:cBhvr>
                                      <p:to>
                                        <p:strVal val="visible"/>
                                      </p:to>
                                    </p:set>
                                    <p:animEffect transition="in" filter="blinds(horizontal)">
                                      <p:cBhvr>
                                        <p:cTn id="66" dur="500"/>
                                        <p:tgtEl>
                                          <p:spTgt spid="26651"/>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6652"/>
                                        </p:tgtEl>
                                        <p:attrNameLst>
                                          <p:attrName>style.visibility</p:attrName>
                                        </p:attrNameLst>
                                      </p:cBhvr>
                                      <p:to>
                                        <p:strVal val="visible"/>
                                      </p:to>
                                    </p:set>
                                    <p:animEffect transition="in" filter="blinds(horizontal)">
                                      <p:cBhvr>
                                        <p:cTn id="69" dur="500"/>
                                        <p:tgtEl>
                                          <p:spTgt spid="26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nimBg="1"/>
      <p:bldP spid="26631" grpId="0" animBg="1"/>
      <p:bldP spid="26632" grpId="0" animBg="1"/>
      <p:bldP spid="26633" grpId="0" animBg="1"/>
      <p:bldP spid="26634" grpId="0" animBg="1"/>
      <p:bldP spid="26635" grpId="0" animBg="1"/>
      <p:bldP spid="26636" grpId="0" animBg="1"/>
      <p:bldP spid="26637" grpId="0" animBg="1"/>
      <p:bldP spid="26639" grpId="0" animBg="1"/>
      <p:bldP spid="26640" grpId="0" animBg="1"/>
      <p:bldP spid="26641" grpId="0" animBg="1"/>
      <p:bldP spid="26643" grpId="0" animBg="1"/>
      <p:bldP spid="26645" grpId="0" animBg="1"/>
      <p:bldP spid="26649" grpId="0" animBg="1"/>
      <p:bldP spid="26650" grpId="0" animBg="1"/>
      <p:bldP spid="26651" grpId="0" animBg="1"/>
      <p:bldP spid="266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a:xfrm>
            <a:off x="2303463" y="153988"/>
            <a:ext cx="4537075" cy="863600"/>
          </a:xfrm>
        </p:spPr>
        <p:txBody>
          <a:bodyPr/>
          <a:lstStyle/>
          <a:p>
            <a:pPr eaLnBrk="1" hangingPunct="1"/>
            <a:r>
              <a:rPr lang="de-DE" altLang="de-DE" sz="2800" smtClean="0"/>
              <a:t>Nichttarifäre Hemmnisse</a:t>
            </a:r>
            <a:br>
              <a:rPr lang="de-DE" altLang="de-DE" sz="2800" smtClean="0"/>
            </a:br>
            <a:r>
              <a:rPr lang="de-DE" altLang="de-DE" sz="2800" smtClean="0"/>
              <a:t>It. Krad-Anhänger</a:t>
            </a:r>
          </a:p>
        </p:txBody>
      </p:sp>
      <p:sp>
        <p:nvSpPr>
          <p:cNvPr id="86019" name="Text Box 4"/>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800">
              <a:latin typeface="Arial" panose="020B0604020202020204" pitchFamily="34" charset="0"/>
              <a:cs typeface="Arial" panose="020B0604020202020204" pitchFamily="34" charset="0"/>
            </a:endParaRPr>
          </a:p>
        </p:txBody>
      </p:sp>
      <p:sp>
        <p:nvSpPr>
          <p:cNvPr id="28678" name="Text Box 6"/>
          <p:cNvSpPr txBox="1">
            <a:spLocks noChangeArrowheads="1"/>
          </p:cNvSpPr>
          <p:nvPr/>
        </p:nvSpPr>
        <p:spPr bwMode="auto">
          <a:xfrm>
            <a:off x="179388" y="1263650"/>
            <a:ext cx="8785225" cy="559435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1800" b="1">
                <a:cs typeface="Arial" panose="020B0604020202020204" pitchFamily="34" charset="0"/>
              </a:rPr>
              <a:t>Sachverhalt: </a:t>
            </a:r>
            <a:r>
              <a:rPr lang="de-DE" altLang="de-DE" sz="1800">
                <a:cs typeface="Arial" panose="020B0604020202020204" pitchFamily="34" charset="0"/>
              </a:rPr>
              <a:t>In Italien ist das Ziehen von Anhängern durch Kleinkrafträder, Krafträder, dreirädrige und vierrädrige Kraftfahrzeuge auf öffentlichen Straßen verboten. Liegt eine Be-einträchtigung des Art. 34 AEUV zulasten der Anhängerhersteller vor, wenn es sich um Anhänger handelt, die alle / nur diese Fahrzeuge ziehen können? (EuGH, C-110/05, Slg. 2009, I-519 – Kommission/Italien)</a:t>
            </a:r>
          </a:p>
          <a:p>
            <a:pPr eaLnBrk="1" hangingPunct="1">
              <a:spcBef>
                <a:spcPct val="0"/>
              </a:spcBef>
              <a:buFontTx/>
              <a:buNone/>
            </a:pPr>
            <a:endParaRPr lang="de-DE" altLang="de-DE" sz="1800">
              <a:cs typeface="Arial" panose="020B0604020202020204" pitchFamily="34" charset="0"/>
            </a:endParaRPr>
          </a:p>
          <a:p>
            <a:pPr eaLnBrk="1" hangingPunct="1">
              <a:spcBef>
                <a:spcPct val="0"/>
              </a:spcBef>
              <a:buFontTx/>
              <a:buNone/>
            </a:pPr>
            <a:r>
              <a:rPr lang="de-DE" altLang="de-DE" sz="1800" b="1">
                <a:cs typeface="Arial" panose="020B0604020202020204" pitchFamily="34" charset="0"/>
              </a:rPr>
              <a:t>Lösung:</a:t>
            </a:r>
            <a:r>
              <a:rPr lang="de-DE" altLang="de-DE" sz="1800">
                <a:cs typeface="Arial" panose="020B0604020202020204" pitchFamily="34" charset="0"/>
              </a:rPr>
              <a:t> 56 Es ist festzustellen, dass ein Verbot der Verwendung eines Erzeugnisses im Ho-heitsgebiet eines Mitgliedstaats erheblichen Einfluss auf das Verhalten der Verbraucher hat, das sich wiederum auf den Zugang des Erzeugnisses zum Markt des Mitgliedstaats auswirkt.</a:t>
            </a:r>
          </a:p>
          <a:p>
            <a:pPr eaLnBrk="1" hangingPunct="1">
              <a:spcBef>
                <a:spcPct val="0"/>
              </a:spcBef>
              <a:buFontTx/>
              <a:buNone/>
            </a:pPr>
            <a:r>
              <a:rPr lang="de-DE" altLang="de-DE" sz="1800">
                <a:cs typeface="Arial" panose="020B0604020202020204" pitchFamily="34" charset="0"/>
              </a:rPr>
              <a:t>57 Denn die Verbraucher, die wissen, dass sie ihr Kradfahrzeug nicht mit einem eigens dafür konzipierten Anhänger verwenden dürfen, haben praktisch kein Interesse daran, einen sol-chen Anhänger zu kaufen. Damit verhindert Art. 56 der Straßenverkehrsordnung die Nach-frage nach derartigen Anhängern auf dem betreffenden Markt und behindert somit deren Ein-fuhr.</a:t>
            </a:r>
          </a:p>
          <a:p>
            <a:pPr eaLnBrk="1" hangingPunct="1">
              <a:spcBef>
                <a:spcPct val="0"/>
              </a:spcBef>
              <a:buFontTx/>
              <a:buNone/>
            </a:pPr>
            <a:r>
              <a:rPr lang="de-DE" altLang="de-DE" sz="1800">
                <a:cs typeface="Arial" panose="020B0604020202020204" pitchFamily="34" charset="0"/>
              </a:rPr>
              <a:t>58 Soweit das in Art. 56 der Straßenverkehrsordnung angeordnete Verbot dazu führt, den Zugang zum italienischen Markt für Anhänger zu versperren, die eigens für Kradfahrzeuge konzipiert und in anderen Mitgliedstaaten als der Italienischen Republik rechtmäßig herge-stellt und in den Verkehr gebracht worden sind, stellt es eine Maßnahme mit gleicher Wir-kung wie mengenmäßige Einfuhrbeschränkungen dar, die nach Art. 28 EG verboten ist, so-fern sie nicht objektiv gerechtfertigt werden kann</a:t>
            </a:r>
          </a:p>
        </p:txBody>
      </p:sp>
      <p:pic>
        <p:nvPicPr>
          <p:cNvPr id="86021" name="Bild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8678">
                                            <p:txEl>
                                              <p:pRg st="0" end="0"/>
                                            </p:txEl>
                                          </p:spTgt>
                                        </p:tgtEl>
                                        <p:attrNameLst>
                                          <p:attrName>style.visibility</p:attrName>
                                        </p:attrNameLst>
                                      </p:cBhvr>
                                      <p:to>
                                        <p:strVal val="visible"/>
                                      </p:to>
                                    </p:set>
                                    <p:animEffect transition="in" filter="blinds(horizontal)">
                                      <p:cBhvr>
                                        <p:cTn id="7" dur="500"/>
                                        <p:tgtEl>
                                          <p:spTgt spid="286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8678">
                                            <p:txEl>
                                              <p:pRg st="2" end="2"/>
                                            </p:txEl>
                                          </p:spTgt>
                                        </p:tgtEl>
                                        <p:attrNameLst>
                                          <p:attrName>style.visibility</p:attrName>
                                        </p:attrNameLst>
                                      </p:cBhvr>
                                      <p:to>
                                        <p:strVal val="visible"/>
                                      </p:to>
                                    </p:set>
                                    <p:animEffect transition="in" filter="blinds(horizontal)">
                                      <p:cBhvr>
                                        <p:cTn id="12" dur="500"/>
                                        <p:tgtEl>
                                          <p:spTgt spid="28678">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8678">
                                            <p:txEl>
                                              <p:pRg st="3" end="3"/>
                                            </p:txEl>
                                          </p:spTgt>
                                        </p:tgtEl>
                                        <p:attrNameLst>
                                          <p:attrName>style.visibility</p:attrName>
                                        </p:attrNameLst>
                                      </p:cBhvr>
                                      <p:to>
                                        <p:strVal val="visible"/>
                                      </p:to>
                                    </p:set>
                                    <p:animEffect transition="in" filter="blinds(horizontal)">
                                      <p:cBhvr>
                                        <p:cTn id="15" dur="500"/>
                                        <p:tgtEl>
                                          <p:spTgt spid="28678">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8678">
                                            <p:txEl>
                                              <p:pRg st="4" end="4"/>
                                            </p:txEl>
                                          </p:spTgt>
                                        </p:tgtEl>
                                        <p:attrNameLst>
                                          <p:attrName>style.visibility</p:attrName>
                                        </p:attrNameLst>
                                      </p:cBhvr>
                                      <p:to>
                                        <p:strVal val="visible"/>
                                      </p:to>
                                    </p:set>
                                    <p:animEffect transition="in" filter="blinds(horizontal)">
                                      <p:cBhvr>
                                        <p:cTn id="18" dur="500"/>
                                        <p:tgtEl>
                                          <p:spTgt spid="286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idx="4294967295"/>
          </p:nvPr>
        </p:nvSpPr>
        <p:spPr>
          <a:xfrm>
            <a:off x="2330450" y="155575"/>
            <a:ext cx="4535488" cy="863600"/>
          </a:xfrm>
        </p:spPr>
        <p:txBody>
          <a:bodyPr/>
          <a:lstStyle/>
          <a:p>
            <a:pPr eaLnBrk="1" hangingPunct="1"/>
            <a:r>
              <a:rPr lang="de-DE" altLang="de-DE" sz="2800" smtClean="0"/>
              <a:t>Nichttarifäre Hemmnisse</a:t>
            </a:r>
            <a:br>
              <a:rPr lang="de-DE" altLang="de-DE" sz="2800" smtClean="0"/>
            </a:br>
            <a:r>
              <a:rPr lang="de-DE" altLang="de-DE" sz="2800" smtClean="0"/>
              <a:t>Rechtfertigung</a:t>
            </a:r>
          </a:p>
        </p:txBody>
      </p:sp>
      <p:sp>
        <p:nvSpPr>
          <p:cNvPr id="87043" name="Text Box 4"/>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800">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2758482" y="1164470"/>
            <a:ext cx="3810000" cy="584775"/>
          </a:xfrm>
          <a:prstGeom prst="rect">
            <a:avLst/>
          </a:prstGeom>
          <a:solidFill>
            <a:schemeClr val="bg1"/>
          </a:solidFill>
          <a:ln w="317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de-DE" altLang="de-DE" b="1" dirty="0">
                <a:latin typeface="Calibri" panose="020F0502020204030204" pitchFamily="34" charset="0"/>
                <a:cs typeface="Arial" panose="020B0604020202020204" pitchFamily="34" charset="0"/>
              </a:rPr>
              <a:t>Rechtfertigung</a:t>
            </a:r>
          </a:p>
        </p:txBody>
      </p:sp>
      <p:sp>
        <p:nvSpPr>
          <p:cNvPr id="15" name="Text Box 12"/>
          <p:cNvSpPr txBox="1">
            <a:spLocks noChangeArrowheads="1"/>
          </p:cNvSpPr>
          <p:nvPr/>
        </p:nvSpPr>
        <p:spPr bwMode="auto">
          <a:xfrm>
            <a:off x="235945" y="2113934"/>
            <a:ext cx="2663825" cy="1200150"/>
          </a:xfrm>
          <a:prstGeom prst="rect">
            <a:avLst/>
          </a:prstGeom>
          <a:solidFill>
            <a:schemeClr val="bg1"/>
          </a:solidFill>
          <a:ln w="9525" cap="rnd">
            <a:solidFill>
              <a:schemeClr val="tx1"/>
            </a:solidFill>
            <a:prstDash val="sysDot"/>
            <a:miter lim="800000"/>
            <a:headEnd/>
            <a:tailEnd/>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defRPr/>
            </a:pPr>
            <a:r>
              <a:rPr lang="de-DE" altLang="de-DE" sz="1600" u="sng" dirty="0" err="1">
                <a:effectLst>
                  <a:outerShdw blurRad="38100" dist="38100" dir="2700000" algn="tl">
                    <a:srgbClr val="C0C0C0"/>
                  </a:outerShdw>
                </a:effectLst>
                <a:latin typeface="Arial" panose="020B0604020202020204" pitchFamily="34" charset="0"/>
                <a:cs typeface="Arial" panose="020B0604020202020204" pitchFamily="34" charset="0"/>
              </a:rPr>
              <a:t>Unm</a:t>
            </a:r>
            <a:r>
              <a:rPr lang="de-DE" altLang="de-DE" sz="1600" u="sng" dirty="0">
                <a:effectLst>
                  <a:outerShdw blurRad="38100" dist="38100" dir="2700000" algn="tl">
                    <a:srgbClr val="C0C0C0"/>
                  </a:outerShdw>
                </a:effectLst>
                <a:latin typeface="Arial" panose="020B0604020202020204" pitchFamily="34" charset="0"/>
                <a:cs typeface="Arial" panose="020B0604020202020204" pitchFamily="34" charset="0"/>
              </a:rPr>
              <a:t>. Diskriminierung</a:t>
            </a:r>
            <a:endParaRPr lang="de-DE" altLang="de-DE" sz="1600" u="sng" dirty="0">
              <a:latin typeface="Arial" panose="020B0604020202020204" pitchFamily="34" charset="0"/>
              <a:cs typeface="Arial" panose="020B0604020202020204" pitchFamily="34" charset="0"/>
            </a:endParaRPr>
          </a:p>
          <a:p>
            <a:pPr>
              <a:spcBef>
                <a:spcPct val="50000"/>
              </a:spcBef>
              <a:buFontTx/>
              <a:buNone/>
              <a:defRPr/>
            </a:pPr>
            <a:r>
              <a:rPr lang="de-DE" altLang="de-DE" sz="1400" dirty="0">
                <a:latin typeface="Arial" panose="020B0604020202020204" pitchFamily="34" charset="0"/>
                <a:cs typeface="Arial" panose="020B0604020202020204" pitchFamily="34" charset="0"/>
              </a:rPr>
              <a:t>nur geschriebene Tatbestände taugen zur Rechtfertigung</a:t>
            </a:r>
          </a:p>
          <a:p>
            <a:pPr>
              <a:spcBef>
                <a:spcPct val="50000"/>
              </a:spcBef>
              <a:buFontTx/>
              <a:buNone/>
              <a:defRPr/>
            </a:pPr>
            <a:r>
              <a:rPr lang="de-DE" altLang="de-DE" sz="1400" dirty="0">
                <a:latin typeface="Arial" panose="020B0604020202020204" pitchFamily="34" charset="0"/>
                <a:cs typeface="Arial" panose="020B0604020202020204" pitchFamily="34" charset="0"/>
              </a:rPr>
              <a:t>Hier Art. 36, (7 ff.) AEU, 6 I EU</a:t>
            </a:r>
          </a:p>
        </p:txBody>
      </p:sp>
      <p:sp>
        <p:nvSpPr>
          <p:cNvPr id="16" name="Text Box 13"/>
          <p:cNvSpPr txBox="1">
            <a:spLocks noChangeArrowheads="1"/>
          </p:cNvSpPr>
          <p:nvPr/>
        </p:nvSpPr>
        <p:spPr bwMode="auto">
          <a:xfrm>
            <a:off x="6428782" y="2113934"/>
            <a:ext cx="2592388" cy="1262063"/>
          </a:xfrm>
          <a:prstGeom prst="rect">
            <a:avLst/>
          </a:prstGeom>
          <a:solidFill>
            <a:schemeClr val="bg1"/>
          </a:solidFill>
          <a:ln w="9525" cap="rnd">
            <a:solidFill>
              <a:schemeClr val="tx1"/>
            </a:solidFill>
            <a:prstDash val="sysDot"/>
            <a:miter lim="800000"/>
            <a:headEnd/>
            <a:tailEnd/>
          </a:ln>
          <a:effectLst/>
        </p:spPr>
        <p:txBody>
          <a:bodyPr>
            <a:spAutoFit/>
          </a:bodyPr>
          <a:lstStyle/>
          <a:p>
            <a:pPr algn="ctr">
              <a:defRPr/>
            </a:pPr>
            <a:r>
              <a:rPr lang="de-DE" sz="1600" u="sng" dirty="0">
                <a:effectLst>
                  <a:outerShdw blurRad="38100" dist="38100" dir="2700000" algn="tl">
                    <a:srgbClr val="C0C0C0"/>
                  </a:outerShdw>
                </a:effectLst>
                <a:latin typeface="Arial" charset="0"/>
                <a:cs typeface="Arial" charset="0"/>
              </a:rPr>
              <a:t>mittelbare Diskriminierung</a:t>
            </a:r>
            <a:r>
              <a:rPr lang="de-DE" u="sng" dirty="0">
                <a:latin typeface="Arial" charset="0"/>
                <a:cs typeface="Arial" charset="0"/>
              </a:rPr>
              <a:t> </a:t>
            </a:r>
          </a:p>
          <a:p>
            <a:pPr>
              <a:defRPr/>
            </a:pPr>
            <a:r>
              <a:rPr lang="de-DE" sz="1400" dirty="0" err="1">
                <a:latin typeface="Arial" charset="0"/>
                <a:cs typeface="Arial" charset="0"/>
              </a:rPr>
              <a:t>e.A</a:t>
            </a:r>
            <a:r>
              <a:rPr lang="de-DE" sz="1400" dirty="0">
                <a:latin typeface="Arial" charset="0"/>
                <a:cs typeface="Arial" charset="0"/>
              </a:rPr>
              <a:t>.  wie Beschränkung</a:t>
            </a:r>
          </a:p>
          <a:p>
            <a:pPr>
              <a:defRPr/>
            </a:pPr>
            <a:r>
              <a:rPr lang="de-DE" sz="1400" dirty="0">
                <a:latin typeface="Arial" charset="0"/>
                <a:cs typeface="Arial" charset="0"/>
              </a:rPr>
              <a:t>arg.: sonst Abgrenzung </a:t>
            </a:r>
            <a:r>
              <a:rPr lang="de-DE" sz="1400" dirty="0" err="1">
                <a:latin typeface="Arial" charset="0"/>
                <a:cs typeface="Arial" charset="0"/>
              </a:rPr>
              <a:t>probl</a:t>
            </a:r>
            <a:r>
              <a:rPr lang="de-DE" sz="1400" dirty="0">
                <a:latin typeface="Arial" charset="0"/>
                <a:cs typeface="Arial" charset="0"/>
              </a:rPr>
              <a:t>.</a:t>
            </a:r>
          </a:p>
          <a:p>
            <a:pPr>
              <a:defRPr/>
            </a:pPr>
            <a:r>
              <a:rPr lang="de-DE" sz="1400" dirty="0" err="1">
                <a:latin typeface="Arial" charset="0"/>
                <a:cs typeface="Arial" charset="0"/>
              </a:rPr>
              <a:t>a.A</a:t>
            </a:r>
            <a:r>
              <a:rPr lang="de-DE" sz="1400" dirty="0">
                <a:latin typeface="Arial" charset="0"/>
                <a:cs typeface="Arial" charset="0"/>
              </a:rPr>
              <a:t>. wie Diskriminierung</a:t>
            </a:r>
          </a:p>
          <a:p>
            <a:pPr>
              <a:defRPr/>
            </a:pPr>
            <a:r>
              <a:rPr lang="de-DE" sz="1400" dirty="0">
                <a:latin typeface="Arial" charset="0"/>
                <a:cs typeface="Arial" charset="0"/>
              </a:rPr>
              <a:t>arg.: sonst Umgehungsgefahr</a:t>
            </a:r>
          </a:p>
        </p:txBody>
      </p:sp>
      <p:sp>
        <p:nvSpPr>
          <p:cNvPr id="17" name="Text Box 14"/>
          <p:cNvSpPr txBox="1">
            <a:spLocks noChangeArrowheads="1"/>
          </p:cNvSpPr>
          <p:nvPr/>
        </p:nvSpPr>
        <p:spPr bwMode="auto">
          <a:xfrm>
            <a:off x="3115670" y="2113934"/>
            <a:ext cx="3095625" cy="1106488"/>
          </a:xfrm>
          <a:prstGeom prst="rect">
            <a:avLst/>
          </a:prstGeom>
          <a:solidFill>
            <a:schemeClr val="bg1"/>
          </a:solidFill>
          <a:ln w="9525" cap="rnd">
            <a:solidFill>
              <a:schemeClr val="tx1"/>
            </a:solidFill>
            <a:prstDash val="sysDot"/>
            <a:miter lim="800000"/>
            <a:headEnd/>
            <a:tailEnd/>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spcAft>
                <a:spcPct val="50000"/>
              </a:spcAft>
              <a:buFontTx/>
              <a:buNone/>
              <a:defRPr/>
            </a:pPr>
            <a:r>
              <a:rPr lang="de-DE" altLang="de-DE" sz="1600" u="sng" dirty="0">
                <a:effectLst>
                  <a:outerShdw blurRad="38100" dist="38100" dir="2700000" algn="tl">
                    <a:srgbClr val="C0C0C0"/>
                  </a:outerShdw>
                </a:effectLst>
                <a:latin typeface="Calibri" panose="020F0502020204030204" pitchFamily="34" charset="0"/>
                <a:cs typeface="Arial" panose="020B0604020202020204" pitchFamily="34" charset="0"/>
              </a:rPr>
              <a:t>Marktzugangsbeschränkung:</a:t>
            </a:r>
            <a:endParaRPr lang="de-DE" altLang="de-DE" sz="1600" u="sng" dirty="0">
              <a:latin typeface="Calibri" panose="020F0502020204030204" pitchFamily="34" charset="0"/>
              <a:cs typeface="Arial" panose="020B0604020202020204" pitchFamily="34" charset="0"/>
            </a:endParaRPr>
          </a:p>
          <a:p>
            <a:pPr>
              <a:spcBef>
                <a:spcPct val="0"/>
              </a:spcBef>
              <a:defRPr/>
            </a:pPr>
            <a:r>
              <a:rPr lang="de-DE" altLang="de-DE" sz="1400" dirty="0">
                <a:latin typeface="Calibri" panose="020F0502020204030204" pitchFamily="34" charset="0"/>
                <a:cs typeface="Arial" panose="020B0604020202020204" pitchFamily="34" charset="0"/>
              </a:rPr>
              <a:t> alle geschriebenen RF-Tatbestände</a:t>
            </a:r>
          </a:p>
          <a:p>
            <a:pPr>
              <a:spcBef>
                <a:spcPct val="0"/>
              </a:spcBef>
              <a:defRPr/>
            </a:pPr>
            <a:r>
              <a:rPr lang="de-DE" altLang="de-DE" sz="1400" dirty="0">
                <a:latin typeface="Calibri" panose="020F0502020204030204" pitchFamily="34" charset="0"/>
                <a:cs typeface="Arial" panose="020B0604020202020204" pitchFamily="34" charset="0"/>
              </a:rPr>
              <a:t> jedes zwingende Allgemeininteresse</a:t>
            </a:r>
          </a:p>
          <a:p>
            <a:pPr>
              <a:spcBef>
                <a:spcPct val="0"/>
              </a:spcBef>
              <a:buFontTx/>
              <a:buNone/>
              <a:defRPr/>
            </a:pPr>
            <a:r>
              <a:rPr lang="de-DE" altLang="de-DE" sz="1400" dirty="0">
                <a:latin typeface="Calibri" panose="020F0502020204030204" pitchFamily="34" charset="0"/>
                <a:cs typeface="Arial" panose="020B0604020202020204" pitchFamily="34" charset="0"/>
              </a:rPr>
              <a:t>    arg.: weit da kein Nationalitätsbezug</a:t>
            </a:r>
          </a:p>
        </p:txBody>
      </p:sp>
      <p:cxnSp>
        <p:nvCxnSpPr>
          <p:cNvPr id="21" name="AutoShape 20"/>
          <p:cNvCxnSpPr>
            <a:cxnSpLocks noChangeShapeType="1"/>
            <a:stCxn id="10" idx="2"/>
            <a:endCxn id="15" idx="0"/>
          </p:cNvCxnSpPr>
          <p:nvPr/>
        </p:nvCxnSpPr>
        <p:spPr bwMode="auto">
          <a:xfrm flipH="1">
            <a:off x="1567858" y="1749245"/>
            <a:ext cx="3095624" cy="36468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 name="AutoShape 21"/>
          <p:cNvCxnSpPr>
            <a:cxnSpLocks noChangeShapeType="1"/>
            <a:stCxn id="10" idx="2"/>
            <a:endCxn id="16" idx="0"/>
          </p:cNvCxnSpPr>
          <p:nvPr/>
        </p:nvCxnSpPr>
        <p:spPr bwMode="auto">
          <a:xfrm>
            <a:off x="4663482" y="1749245"/>
            <a:ext cx="3061494" cy="36468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7" name="AutoShape 26"/>
          <p:cNvCxnSpPr>
            <a:cxnSpLocks noChangeShapeType="1"/>
            <a:stCxn id="10" idx="2"/>
            <a:endCxn id="17" idx="0"/>
          </p:cNvCxnSpPr>
          <p:nvPr/>
        </p:nvCxnSpPr>
        <p:spPr bwMode="auto">
          <a:xfrm>
            <a:off x="4663482" y="1749245"/>
            <a:ext cx="1" cy="36468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8" name="AutoShape 27"/>
          <p:cNvSpPr>
            <a:spLocks/>
          </p:cNvSpPr>
          <p:nvPr/>
        </p:nvSpPr>
        <p:spPr bwMode="auto">
          <a:xfrm rot="16179661">
            <a:off x="4361037" y="-574815"/>
            <a:ext cx="687388" cy="8688388"/>
          </a:xfrm>
          <a:prstGeom prst="leftBrace">
            <a:avLst>
              <a:gd name="adj1" fmla="val 47867"/>
              <a:gd name="adj2" fmla="val 50310"/>
            </a:avLst>
          </a:prstGeom>
          <a:solidFill>
            <a:schemeClr val="bg1"/>
          </a:solidFill>
          <a:ln w="9525">
            <a:solidFill>
              <a:schemeClr val="tx1"/>
            </a:solidFill>
            <a:round/>
            <a:headEnd/>
            <a:tailEnd/>
          </a:ln>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400">
              <a:latin typeface="Calibri" panose="020F0502020204030204" pitchFamily="34" charset="0"/>
              <a:cs typeface="Arial" panose="020B0604020202020204" pitchFamily="34" charset="0"/>
            </a:endParaRPr>
          </a:p>
        </p:txBody>
      </p:sp>
      <p:sp>
        <p:nvSpPr>
          <p:cNvPr id="29" name="Text Box 15"/>
          <p:cNvSpPr txBox="1">
            <a:spLocks noChangeArrowheads="1"/>
          </p:cNvSpPr>
          <p:nvPr/>
        </p:nvSpPr>
        <p:spPr bwMode="auto">
          <a:xfrm>
            <a:off x="1604370" y="4130059"/>
            <a:ext cx="6227762" cy="1303338"/>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de-DE" altLang="de-DE" sz="1600" b="1" dirty="0">
                <a:latin typeface="Calibri" panose="020F0502020204030204" pitchFamily="34" charset="0"/>
                <a:cs typeface="Arial" panose="020B0604020202020204" pitchFamily="34" charset="0"/>
              </a:rPr>
              <a:t>Im Übrigen marktzugangsbezogene  </a:t>
            </a:r>
            <a:r>
              <a:rPr lang="de-DE" altLang="de-DE" sz="1600" b="1" dirty="0" smtClean="0">
                <a:latin typeface="Calibri" panose="020F0502020204030204" pitchFamily="34" charset="0"/>
                <a:cs typeface="Arial" panose="020B0604020202020204" pitchFamily="34" charset="0"/>
              </a:rPr>
              <a:t>Verhältnismäßigkeitsprüfung</a:t>
            </a:r>
            <a:endParaRPr lang="de-DE" altLang="de-DE" sz="1600" b="1" dirty="0">
              <a:latin typeface="Calibri" panose="020F0502020204030204" pitchFamily="34" charset="0"/>
              <a:cs typeface="Arial" panose="020B0604020202020204" pitchFamily="34" charset="0"/>
            </a:endParaRPr>
          </a:p>
          <a:p>
            <a:pPr>
              <a:spcBef>
                <a:spcPct val="50000"/>
              </a:spcBef>
            </a:pPr>
            <a:r>
              <a:rPr lang="de-DE" altLang="de-DE" sz="1400" dirty="0">
                <a:latin typeface="Calibri" panose="020F0502020204030204" pitchFamily="34" charset="0"/>
                <a:cs typeface="Arial" panose="020B0604020202020204" pitchFamily="34" charset="0"/>
              </a:rPr>
              <a:t> Eignung (Kohärenz und Systematik)</a:t>
            </a:r>
          </a:p>
          <a:p>
            <a:pPr>
              <a:spcBef>
                <a:spcPct val="50000"/>
              </a:spcBef>
            </a:pPr>
            <a:r>
              <a:rPr lang="de-DE" altLang="de-DE" sz="1400" dirty="0">
                <a:latin typeface="Calibri" panose="020F0502020204030204" pitchFamily="34" charset="0"/>
                <a:cs typeface="Arial" panose="020B0604020202020204" pitchFamily="34" charset="0"/>
              </a:rPr>
              <a:t> Erforderlichkeit (</a:t>
            </a:r>
            <a:r>
              <a:rPr lang="de-DE" altLang="de-DE" sz="1400" dirty="0" err="1">
                <a:latin typeface="Calibri" panose="020F0502020204030204" pitchFamily="34" charset="0"/>
                <a:cs typeface="Arial" panose="020B0604020202020204" pitchFamily="34" charset="0"/>
              </a:rPr>
              <a:t>Labelling</a:t>
            </a:r>
            <a:r>
              <a:rPr lang="de-DE" altLang="de-DE" sz="1400" dirty="0">
                <a:latin typeface="Calibri" panose="020F0502020204030204" pitchFamily="34" charset="0"/>
                <a:cs typeface="Arial" panose="020B0604020202020204" pitchFamily="34" charset="0"/>
              </a:rPr>
              <a:t> / </a:t>
            </a:r>
            <a:r>
              <a:rPr lang="de-DE" altLang="de-DE" sz="1400" dirty="0" err="1">
                <a:latin typeface="Calibri" panose="020F0502020204030204" pitchFamily="34" charset="0"/>
                <a:cs typeface="Arial" panose="020B0604020202020204" pitchFamily="34" charset="0"/>
              </a:rPr>
              <a:t>Grds</a:t>
            </a:r>
            <a:r>
              <a:rPr lang="de-DE" altLang="de-DE" sz="1400" dirty="0">
                <a:latin typeface="Calibri" panose="020F0502020204030204" pitchFamily="34" charset="0"/>
                <a:cs typeface="Arial" panose="020B0604020202020204" pitchFamily="34" charset="0"/>
              </a:rPr>
              <a:t>. ggs. Anerkennung)</a:t>
            </a:r>
          </a:p>
          <a:p>
            <a:pPr>
              <a:spcBef>
                <a:spcPct val="50000"/>
              </a:spcBef>
            </a:pPr>
            <a:r>
              <a:rPr lang="de-DE" altLang="de-DE" sz="1400" dirty="0">
                <a:latin typeface="Calibri" panose="020F0502020204030204" pitchFamily="34" charset="0"/>
                <a:cs typeface="Arial" panose="020B0604020202020204" pitchFamily="34" charset="0"/>
              </a:rPr>
              <a:t> ( Angemessenheit)</a:t>
            </a:r>
          </a:p>
        </p:txBody>
      </p:sp>
      <p:pic>
        <p:nvPicPr>
          <p:cNvPr id="87053" name="Bild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27"/>
          <p:cNvSpPr>
            <a:spLocks/>
          </p:cNvSpPr>
          <p:nvPr/>
        </p:nvSpPr>
        <p:spPr bwMode="auto">
          <a:xfrm rot="16179661">
            <a:off x="4344083" y="1458592"/>
            <a:ext cx="687388" cy="8688388"/>
          </a:xfrm>
          <a:prstGeom prst="leftBrace">
            <a:avLst>
              <a:gd name="adj1" fmla="val 47867"/>
              <a:gd name="adj2" fmla="val 50310"/>
            </a:avLst>
          </a:prstGeom>
          <a:solidFill>
            <a:schemeClr val="bg1"/>
          </a:solidFill>
          <a:ln w="9525">
            <a:solidFill>
              <a:schemeClr val="tx1"/>
            </a:solidFill>
            <a:round/>
            <a:headEnd/>
            <a:tailEnd/>
          </a:ln>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400">
              <a:latin typeface="Calibri" panose="020F0502020204030204" pitchFamily="34" charset="0"/>
              <a:cs typeface="Arial" panose="020B0604020202020204" pitchFamily="34" charset="0"/>
            </a:endParaRPr>
          </a:p>
        </p:txBody>
      </p:sp>
      <p:sp>
        <p:nvSpPr>
          <p:cNvPr id="18" name="Text Box 6"/>
          <p:cNvSpPr txBox="1">
            <a:spLocks noChangeArrowheads="1"/>
          </p:cNvSpPr>
          <p:nvPr/>
        </p:nvSpPr>
        <p:spPr bwMode="auto">
          <a:xfrm>
            <a:off x="721807" y="6172587"/>
            <a:ext cx="7992888" cy="400110"/>
          </a:xfrm>
          <a:prstGeom prst="rect">
            <a:avLst/>
          </a:prstGeom>
          <a:solidFill>
            <a:schemeClr val="bg1"/>
          </a:solidFill>
          <a:ln w="3175">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de-DE" altLang="de-DE" sz="2000" b="1" dirty="0" smtClean="0">
                <a:latin typeface="Calibri" panose="020F0502020204030204" pitchFamily="34" charset="0"/>
                <a:cs typeface="Arial" panose="020B0604020202020204" pitchFamily="34" charset="0"/>
              </a:rPr>
              <a:t>Insgesamt kaum Besonderheiten im Vergleich zu allg. Grundsätzen  </a:t>
            </a:r>
            <a:endParaRPr lang="de-DE" altLang="de-DE" sz="1400" b="1" dirty="0">
              <a:latin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par>
                                <p:cTn id="11" presetID="3"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par>
                                <p:cTn id="14" presetID="3"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linds(horizontal)">
                                      <p:cBhvr>
                                        <p:cTn id="16" dur="500"/>
                                        <p:tgtEl>
                                          <p:spTgt spid="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linds(horizontal)">
                                      <p:cBhvr>
                                        <p:cTn id="36" dur="500"/>
                                        <p:tgtEl>
                                          <p:spTgt spid="28"/>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linds(horizont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linds(horizontal)">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P spid="28" grpId="0" animBg="1"/>
      <p:bldP spid="29" grpId="0" animBg="1"/>
      <p:bldP spid="14"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2303463" y="444500"/>
            <a:ext cx="4535487" cy="865188"/>
          </a:xfrm>
        </p:spPr>
        <p:txBody>
          <a:bodyPr/>
          <a:lstStyle/>
          <a:p>
            <a:pPr eaLnBrk="1" hangingPunct="1"/>
            <a:r>
              <a:rPr lang="de-DE" altLang="de-DE" sz="2800" smtClean="0"/>
              <a:t>Nichttarifäre Hemmnisse</a:t>
            </a:r>
            <a:br>
              <a:rPr lang="de-DE" altLang="de-DE" sz="2800" smtClean="0"/>
            </a:br>
            <a:r>
              <a:rPr lang="de-DE" altLang="de-DE" sz="2800" smtClean="0"/>
              <a:t>Art. 37 AEUV</a:t>
            </a:r>
          </a:p>
        </p:txBody>
      </p:sp>
      <p:sp>
        <p:nvSpPr>
          <p:cNvPr id="88067" name="Text Box 4"/>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800">
              <a:latin typeface="Arial" panose="020B0604020202020204" pitchFamily="34" charset="0"/>
              <a:cs typeface="Arial" panose="020B0604020202020204" pitchFamily="34" charset="0"/>
            </a:endParaRPr>
          </a:p>
        </p:txBody>
      </p:sp>
      <p:sp>
        <p:nvSpPr>
          <p:cNvPr id="29702" name="Text Box 6"/>
          <p:cNvSpPr txBox="1">
            <a:spLocks noChangeArrowheads="1"/>
          </p:cNvSpPr>
          <p:nvPr/>
        </p:nvSpPr>
        <p:spPr bwMode="auto">
          <a:xfrm>
            <a:off x="179388" y="1989138"/>
            <a:ext cx="8857108" cy="3911840"/>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5000"/>
              </a:lnSpc>
              <a:spcBef>
                <a:spcPct val="0"/>
              </a:spcBef>
            </a:pPr>
            <a:r>
              <a:rPr lang="de-DE" altLang="de-DE" sz="2400" dirty="0">
                <a:cs typeface="Arial" panose="020B0604020202020204" pitchFamily="34" charset="0"/>
              </a:rPr>
              <a:t> Sinn und Zweck</a:t>
            </a:r>
          </a:p>
          <a:p>
            <a:pPr eaLnBrk="1" hangingPunct="1">
              <a:lnSpc>
                <a:spcPct val="85000"/>
              </a:lnSpc>
              <a:spcBef>
                <a:spcPct val="0"/>
              </a:spcBef>
              <a:buFontTx/>
              <a:buNone/>
            </a:pPr>
            <a:r>
              <a:rPr lang="de-DE" altLang="de-DE" sz="2000" dirty="0">
                <a:cs typeface="Arial" panose="020B0604020202020204" pitchFamily="34" charset="0"/>
              </a:rPr>
              <a:t>   </a:t>
            </a:r>
            <a:r>
              <a:rPr lang="de-DE" altLang="de-DE" sz="2000" dirty="0" smtClean="0">
                <a:cs typeface="Arial" panose="020B0604020202020204" pitchFamily="34" charset="0"/>
              </a:rPr>
              <a:t>- Abschmelzen </a:t>
            </a:r>
            <a:r>
              <a:rPr lang="de-DE" altLang="de-DE" sz="2000" dirty="0">
                <a:cs typeface="Arial" panose="020B0604020202020204" pitchFamily="34" charset="0"/>
              </a:rPr>
              <a:t>von wettbewerbshindernden Monopolen durch Umformung, nicht  </a:t>
            </a:r>
          </a:p>
          <a:p>
            <a:pPr eaLnBrk="1" hangingPunct="1">
              <a:lnSpc>
                <a:spcPct val="85000"/>
              </a:lnSpc>
              <a:spcBef>
                <a:spcPct val="0"/>
              </a:spcBef>
              <a:buFontTx/>
              <a:buNone/>
            </a:pPr>
            <a:r>
              <a:rPr lang="de-DE" altLang="de-DE" sz="2000" dirty="0">
                <a:cs typeface="Arial" panose="020B0604020202020204" pitchFamily="34" charset="0"/>
              </a:rPr>
              <a:t>   </a:t>
            </a:r>
            <a:r>
              <a:rPr lang="de-DE" altLang="de-DE" sz="2000" dirty="0" smtClean="0">
                <a:cs typeface="Arial" panose="020B0604020202020204" pitchFamily="34" charset="0"/>
              </a:rPr>
              <a:t>  aber </a:t>
            </a:r>
            <a:r>
              <a:rPr lang="de-DE" altLang="de-DE" sz="2000" dirty="0">
                <a:cs typeface="Arial" panose="020B0604020202020204" pitchFamily="34" charset="0"/>
              </a:rPr>
              <a:t>durch Auflösung!</a:t>
            </a:r>
          </a:p>
          <a:p>
            <a:pPr eaLnBrk="1" hangingPunct="1">
              <a:lnSpc>
                <a:spcPct val="85000"/>
              </a:lnSpc>
              <a:spcBef>
                <a:spcPct val="0"/>
              </a:spcBef>
              <a:buFontTx/>
              <a:buNone/>
            </a:pPr>
            <a:r>
              <a:rPr lang="de-DE" altLang="de-DE" sz="2000" dirty="0">
                <a:cs typeface="Arial" panose="020B0604020202020204" pitchFamily="34" charset="0"/>
              </a:rPr>
              <a:t>   </a:t>
            </a:r>
            <a:r>
              <a:rPr lang="de-DE" altLang="de-DE" sz="2000" dirty="0" smtClean="0">
                <a:cs typeface="Arial" panose="020B0604020202020204" pitchFamily="34" charset="0"/>
              </a:rPr>
              <a:t>- Ausgleich </a:t>
            </a:r>
            <a:r>
              <a:rPr lang="de-DE" altLang="de-DE" sz="2000" dirty="0">
                <a:cs typeface="Arial" panose="020B0604020202020204" pitchFamily="34" charset="0"/>
              </a:rPr>
              <a:t>zwischen Wettbewerb und Daseinsvorsorge (</a:t>
            </a:r>
            <a:r>
              <a:rPr lang="de-DE" altLang="de-DE" sz="2000" dirty="0" err="1">
                <a:cs typeface="Arial" panose="020B0604020202020204" pitchFamily="34" charset="0"/>
              </a:rPr>
              <a:t>ähnl</a:t>
            </a:r>
            <a:r>
              <a:rPr lang="de-DE" altLang="de-DE" sz="2000" dirty="0">
                <a:cs typeface="Arial" panose="020B0604020202020204" pitchFamily="34" charset="0"/>
              </a:rPr>
              <a:t>. z.B. Art. 16 AEUV)</a:t>
            </a:r>
          </a:p>
          <a:p>
            <a:pPr eaLnBrk="1" hangingPunct="1">
              <a:lnSpc>
                <a:spcPct val="85000"/>
              </a:lnSpc>
              <a:spcBef>
                <a:spcPct val="0"/>
              </a:spcBef>
            </a:pPr>
            <a:r>
              <a:rPr lang="de-DE" altLang="de-DE" sz="2400" dirty="0">
                <a:cs typeface="Arial" panose="020B0604020202020204" pitchFamily="34" charset="0"/>
              </a:rPr>
              <a:t> Beeinträchtigung des </a:t>
            </a:r>
            <a:r>
              <a:rPr lang="de-DE" altLang="de-DE" sz="2400" dirty="0" err="1">
                <a:cs typeface="Arial" panose="020B0604020202020204" pitchFamily="34" charset="0"/>
              </a:rPr>
              <a:t>Schutzesbereichs</a:t>
            </a:r>
            <a:endParaRPr lang="de-DE" altLang="de-DE" sz="2400" dirty="0">
              <a:cs typeface="Arial" panose="020B0604020202020204" pitchFamily="34" charset="0"/>
            </a:endParaRPr>
          </a:p>
          <a:p>
            <a:pPr eaLnBrk="1" hangingPunct="1">
              <a:lnSpc>
                <a:spcPct val="85000"/>
              </a:lnSpc>
              <a:spcBef>
                <a:spcPct val="0"/>
              </a:spcBef>
              <a:buFontTx/>
              <a:buNone/>
            </a:pPr>
            <a:r>
              <a:rPr lang="de-DE" altLang="de-DE" sz="2000" dirty="0">
                <a:cs typeface="Arial" panose="020B0604020202020204" pitchFamily="34" charset="0"/>
              </a:rPr>
              <a:t>   </a:t>
            </a:r>
            <a:r>
              <a:rPr lang="de-DE" altLang="de-DE" sz="2000" dirty="0" smtClean="0">
                <a:cs typeface="Arial" panose="020B0604020202020204" pitchFamily="34" charset="0"/>
              </a:rPr>
              <a:t>- Warenmonopol </a:t>
            </a:r>
            <a:r>
              <a:rPr lang="de-DE" altLang="de-DE" sz="2000" dirty="0">
                <a:cs typeface="Arial" panose="020B0604020202020204" pitchFamily="34" charset="0"/>
              </a:rPr>
              <a:t>(zu verstehen wie in den Art. 34 ff. AEUV)</a:t>
            </a:r>
          </a:p>
          <a:p>
            <a:pPr eaLnBrk="1" hangingPunct="1">
              <a:lnSpc>
                <a:spcPct val="85000"/>
              </a:lnSpc>
              <a:spcBef>
                <a:spcPct val="0"/>
              </a:spcBef>
              <a:buFontTx/>
              <a:buNone/>
            </a:pPr>
            <a:r>
              <a:rPr lang="de-DE" altLang="de-DE" sz="2000" dirty="0">
                <a:cs typeface="Arial" panose="020B0604020202020204" pitchFamily="34" charset="0"/>
              </a:rPr>
              <a:t>   </a:t>
            </a:r>
            <a:r>
              <a:rPr lang="de-DE" altLang="de-DE" sz="2000" dirty="0" smtClean="0">
                <a:cs typeface="Arial" panose="020B0604020202020204" pitchFamily="34" charset="0"/>
              </a:rPr>
              <a:t>- von </a:t>
            </a:r>
            <a:r>
              <a:rPr lang="de-DE" altLang="de-DE" sz="2000" dirty="0">
                <a:cs typeface="Arial" panose="020B0604020202020204" pitchFamily="34" charset="0"/>
              </a:rPr>
              <a:t>einem staatlichen Handelsmonopol ausgehende </a:t>
            </a:r>
            <a:r>
              <a:rPr lang="de-DE" altLang="de-DE" sz="2000" dirty="0" smtClean="0">
                <a:cs typeface="Arial" panose="020B0604020202020204" pitchFamily="34" charset="0"/>
              </a:rPr>
              <a:t>beeinträchtigende Maßnahme</a:t>
            </a:r>
            <a:endParaRPr lang="de-DE" altLang="de-DE" sz="2000" dirty="0">
              <a:cs typeface="Arial" panose="020B0604020202020204" pitchFamily="34" charset="0"/>
            </a:endParaRPr>
          </a:p>
          <a:p>
            <a:pPr eaLnBrk="1" hangingPunct="1">
              <a:lnSpc>
                <a:spcPct val="85000"/>
              </a:lnSpc>
              <a:spcBef>
                <a:spcPct val="0"/>
              </a:spcBef>
              <a:buFontTx/>
              <a:buNone/>
            </a:pPr>
            <a:r>
              <a:rPr lang="de-DE" altLang="de-DE" sz="2000" dirty="0">
                <a:cs typeface="Arial" panose="020B0604020202020204" pitchFamily="34" charset="0"/>
              </a:rPr>
              <a:t>   </a:t>
            </a:r>
            <a:r>
              <a:rPr lang="de-DE" altLang="de-DE" sz="2000" dirty="0" smtClean="0">
                <a:cs typeface="Arial" panose="020B0604020202020204" pitchFamily="34" charset="0"/>
              </a:rPr>
              <a:t>  auch </a:t>
            </a:r>
            <a:r>
              <a:rPr lang="de-DE" altLang="de-DE" sz="2000" dirty="0">
                <a:cs typeface="Arial" panose="020B0604020202020204" pitchFamily="34" charset="0"/>
              </a:rPr>
              <a:t>staatlich erteiltes Exklusivrecht zugunsten Privater, </a:t>
            </a:r>
            <a:r>
              <a:rPr lang="de-DE" altLang="de-DE" sz="2000" dirty="0" smtClean="0">
                <a:cs typeface="Arial" panose="020B0604020202020204" pitchFamily="34" charset="0"/>
              </a:rPr>
              <a:t>vgl. </a:t>
            </a:r>
            <a:r>
              <a:rPr lang="de-DE" altLang="de-DE" sz="2000" dirty="0">
                <a:cs typeface="Arial" panose="020B0604020202020204" pitchFamily="34" charset="0"/>
              </a:rPr>
              <a:t>Art. 106 I AEUV</a:t>
            </a:r>
          </a:p>
          <a:p>
            <a:pPr eaLnBrk="1" hangingPunct="1">
              <a:lnSpc>
                <a:spcPct val="85000"/>
              </a:lnSpc>
              <a:spcBef>
                <a:spcPct val="0"/>
              </a:spcBef>
              <a:buFontTx/>
              <a:buNone/>
            </a:pPr>
            <a:r>
              <a:rPr lang="de-DE" altLang="de-DE" sz="2000" dirty="0">
                <a:cs typeface="Arial" panose="020B0604020202020204" pitchFamily="34" charset="0"/>
              </a:rPr>
              <a:t>   </a:t>
            </a:r>
            <a:r>
              <a:rPr lang="de-DE" altLang="de-DE" sz="2000" dirty="0" smtClean="0">
                <a:cs typeface="Arial" panose="020B0604020202020204" pitchFamily="34" charset="0"/>
              </a:rPr>
              <a:t>- Maßnahme </a:t>
            </a:r>
            <a:r>
              <a:rPr lang="de-DE" altLang="de-DE" sz="2000" dirty="0">
                <a:cs typeface="Arial" panose="020B0604020202020204" pitchFamily="34" charset="0"/>
              </a:rPr>
              <a:t>ist unmittelbar auf Monopolorganisation bzw. -funktion rückführbar</a:t>
            </a:r>
          </a:p>
          <a:p>
            <a:pPr eaLnBrk="1" hangingPunct="1">
              <a:lnSpc>
                <a:spcPct val="85000"/>
              </a:lnSpc>
              <a:spcBef>
                <a:spcPct val="0"/>
              </a:spcBef>
              <a:buFontTx/>
              <a:buNone/>
            </a:pPr>
            <a:r>
              <a:rPr lang="de-DE" altLang="de-DE" sz="2000" dirty="0">
                <a:cs typeface="Arial" panose="020B0604020202020204" pitchFamily="34" charset="0"/>
              </a:rPr>
              <a:t>   </a:t>
            </a:r>
            <a:r>
              <a:rPr lang="de-DE" altLang="de-DE" sz="2000" dirty="0" smtClean="0">
                <a:cs typeface="Arial" panose="020B0604020202020204" pitchFamily="34" charset="0"/>
              </a:rPr>
              <a:t>  (</a:t>
            </a:r>
            <a:r>
              <a:rPr lang="de-DE" altLang="de-DE" sz="2000" dirty="0">
                <a:cs typeface="Arial" panose="020B0604020202020204" pitchFamily="34" charset="0"/>
              </a:rPr>
              <a:t>Mittelbare) Diskriminierung, nicht Beschränkung des Warenverkehrs (Wortlaut)</a:t>
            </a:r>
          </a:p>
          <a:p>
            <a:pPr eaLnBrk="1" hangingPunct="1">
              <a:lnSpc>
                <a:spcPct val="85000"/>
              </a:lnSpc>
              <a:spcBef>
                <a:spcPct val="0"/>
              </a:spcBef>
            </a:pPr>
            <a:r>
              <a:rPr lang="de-DE" altLang="de-DE" sz="2400" dirty="0">
                <a:cs typeface="Arial" panose="020B0604020202020204" pitchFamily="34" charset="0"/>
              </a:rPr>
              <a:t> Rechtfertigung</a:t>
            </a:r>
          </a:p>
          <a:p>
            <a:pPr eaLnBrk="1" hangingPunct="1">
              <a:lnSpc>
                <a:spcPct val="85000"/>
              </a:lnSpc>
              <a:spcBef>
                <a:spcPct val="0"/>
              </a:spcBef>
              <a:buFontTx/>
              <a:buNone/>
            </a:pPr>
            <a:r>
              <a:rPr lang="de-DE" altLang="de-DE" sz="2000" dirty="0">
                <a:cs typeface="Arial" panose="020B0604020202020204" pitchFamily="34" charset="0"/>
              </a:rPr>
              <a:t>   </a:t>
            </a:r>
            <a:r>
              <a:rPr lang="de-DE" altLang="de-DE" sz="2000" dirty="0" smtClean="0">
                <a:cs typeface="Arial" panose="020B0604020202020204" pitchFamily="34" charset="0"/>
              </a:rPr>
              <a:t>- aufgrund </a:t>
            </a:r>
            <a:r>
              <a:rPr lang="de-DE" altLang="de-DE" sz="2000" dirty="0">
                <a:cs typeface="Arial" panose="020B0604020202020204" pitchFamily="34" charset="0"/>
              </a:rPr>
              <a:t>der systematischen Stellung nicht über Art. 36 AEUV</a:t>
            </a:r>
          </a:p>
          <a:p>
            <a:pPr eaLnBrk="1" hangingPunct="1">
              <a:lnSpc>
                <a:spcPct val="85000"/>
              </a:lnSpc>
              <a:spcBef>
                <a:spcPct val="0"/>
              </a:spcBef>
              <a:buFontTx/>
              <a:buNone/>
            </a:pPr>
            <a:r>
              <a:rPr lang="de-DE" altLang="de-DE" sz="2000" dirty="0">
                <a:cs typeface="Arial" panose="020B0604020202020204" pitchFamily="34" charset="0"/>
              </a:rPr>
              <a:t>   </a:t>
            </a:r>
            <a:r>
              <a:rPr lang="de-DE" altLang="de-DE" sz="2000" dirty="0" smtClean="0">
                <a:cs typeface="Arial" panose="020B0604020202020204" pitchFamily="34" charset="0"/>
              </a:rPr>
              <a:t>- aufgrund </a:t>
            </a:r>
            <a:r>
              <a:rPr lang="de-DE" altLang="de-DE" sz="2000" dirty="0">
                <a:cs typeface="Arial" panose="020B0604020202020204" pitchFamily="34" charset="0"/>
              </a:rPr>
              <a:t>der Wesensverschiedenheit zu den Grundfreiheiten nicht über Cassis</a:t>
            </a:r>
          </a:p>
          <a:p>
            <a:pPr eaLnBrk="1" hangingPunct="1">
              <a:lnSpc>
                <a:spcPct val="85000"/>
              </a:lnSpc>
              <a:spcBef>
                <a:spcPct val="0"/>
              </a:spcBef>
              <a:buFontTx/>
              <a:buNone/>
            </a:pPr>
            <a:r>
              <a:rPr lang="de-DE" altLang="de-DE" sz="2000" dirty="0">
                <a:cs typeface="Arial" panose="020B0604020202020204" pitchFamily="34" charset="0"/>
              </a:rPr>
              <a:t>   </a:t>
            </a:r>
            <a:r>
              <a:rPr lang="de-DE" altLang="de-DE" sz="2000" dirty="0" smtClean="0">
                <a:cs typeface="Arial" panose="020B0604020202020204" pitchFamily="34" charset="0"/>
              </a:rPr>
              <a:t>- aufgrund </a:t>
            </a:r>
            <a:r>
              <a:rPr lang="de-DE" altLang="de-DE" sz="2000" dirty="0">
                <a:cs typeface="Arial" panose="020B0604020202020204" pitchFamily="34" charset="0"/>
              </a:rPr>
              <a:t>der Ähnlichkeit (Exklusivrecht) aber wohl über Art. 106 AEUV (</a:t>
            </a:r>
            <a:r>
              <a:rPr lang="de-DE" altLang="de-DE" sz="2000" dirty="0" err="1">
                <a:cs typeface="Arial" panose="020B0604020202020204" pitchFamily="34" charset="0"/>
              </a:rPr>
              <a:t>str.</a:t>
            </a:r>
            <a:r>
              <a:rPr lang="de-DE" altLang="de-DE" sz="2000" dirty="0">
                <a:cs typeface="Arial" panose="020B0604020202020204" pitchFamily="34" charset="0"/>
              </a:rPr>
              <a:t>)</a:t>
            </a:r>
          </a:p>
        </p:txBody>
      </p:sp>
      <p:pic>
        <p:nvPicPr>
          <p:cNvPr id="88069" name="Bild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blinds(horizontal)">
                                      <p:cBhvr>
                                        <p:cTn id="7" dur="500"/>
                                        <p:tgtEl>
                                          <p:spTgt spid="2970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9702">
                                            <p:txEl>
                                              <p:pRg st="1" end="1"/>
                                            </p:txEl>
                                          </p:spTgt>
                                        </p:tgtEl>
                                        <p:attrNameLst>
                                          <p:attrName>style.visibility</p:attrName>
                                        </p:attrNameLst>
                                      </p:cBhvr>
                                      <p:to>
                                        <p:strVal val="visible"/>
                                      </p:to>
                                    </p:set>
                                    <p:animEffect transition="in" filter="blinds(horizontal)">
                                      <p:cBhvr>
                                        <p:cTn id="10" dur="500"/>
                                        <p:tgtEl>
                                          <p:spTgt spid="29702">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9702">
                                            <p:txEl>
                                              <p:pRg st="2" end="2"/>
                                            </p:txEl>
                                          </p:spTgt>
                                        </p:tgtEl>
                                        <p:attrNameLst>
                                          <p:attrName>style.visibility</p:attrName>
                                        </p:attrNameLst>
                                      </p:cBhvr>
                                      <p:to>
                                        <p:strVal val="visible"/>
                                      </p:to>
                                    </p:set>
                                    <p:animEffect transition="in" filter="blinds(horizontal)">
                                      <p:cBhvr>
                                        <p:cTn id="13" dur="500"/>
                                        <p:tgtEl>
                                          <p:spTgt spid="29702">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9702">
                                            <p:txEl>
                                              <p:pRg st="3" end="3"/>
                                            </p:txEl>
                                          </p:spTgt>
                                        </p:tgtEl>
                                        <p:attrNameLst>
                                          <p:attrName>style.visibility</p:attrName>
                                        </p:attrNameLst>
                                      </p:cBhvr>
                                      <p:to>
                                        <p:strVal val="visible"/>
                                      </p:to>
                                    </p:set>
                                    <p:animEffect transition="in" filter="blinds(horizontal)">
                                      <p:cBhvr>
                                        <p:cTn id="16" dur="500"/>
                                        <p:tgtEl>
                                          <p:spTgt spid="29702">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29702">
                                            <p:txEl>
                                              <p:pRg st="4" end="4"/>
                                            </p:txEl>
                                          </p:spTgt>
                                        </p:tgtEl>
                                        <p:attrNameLst>
                                          <p:attrName>style.visibility</p:attrName>
                                        </p:attrNameLst>
                                      </p:cBhvr>
                                      <p:to>
                                        <p:strVal val="visible"/>
                                      </p:to>
                                    </p:set>
                                    <p:animEffect transition="in" filter="blinds(horizontal)">
                                      <p:cBhvr>
                                        <p:cTn id="21" dur="500"/>
                                        <p:tgtEl>
                                          <p:spTgt spid="29702">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9702">
                                            <p:txEl>
                                              <p:pRg st="5" end="5"/>
                                            </p:txEl>
                                          </p:spTgt>
                                        </p:tgtEl>
                                        <p:attrNameLst>
                                          <p:attrName>style.visibility</p:attrName>
                                        </p:attrNameLst>
                                      </p:cBhvr>
                                      <p:to>
                                        <p:strVal val="visible"/>
                                      </p:to>
                                    </p:set>
                                    <p:animEffect transition="in" filter="blinds(horizontal)">
                                      <p:cBhvr>
                                        <p:cTn id="24" dur="500"/>
                                        <p:tgtEl>
                                          <p:spTgt spid="29702">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29702">
                                            <p:txEl>
                                              <p:pRg st="6" end="6"/>
                                            </p:txEl>
                                          </p:spTgt>
                                        </p:tgtEl>
                                        <p:attrNameLst>
                                          <p:attrName>style.visibility</p:attrName>
                                        </p:attrNameLst>
                                      </p:cBhvr>
                                      <p:to>
                                        <p:strVal val="visible"/>
                                      </p:to>
                                    </p:set>
                                    <p:animEffect transition="in" filter="blinds(horizontal)">
                                      <p:cBhvr>
                                        <p:cTn id="27" dur="500"/>
                                        <p:tgtEl>
                                          <p:spTgt spid="29702">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29702">
                                            <p:txEl>
                                              <p:pRg st="7" end="7"/>
                                            </p:txEl>
                                          </p:spTgt>
                                        </p:tgtEl>
                                        <p:attrNameLst>
                                          <p:attrName>style.visibility</p:attrName>
                                        </p:attrNameLst>
                                      </p:cBhvr>
                                      <p:to>
                                        <p:strVal val="visible"/>
                                      </p:to>
                                    </p:set>
                                    <p:animEffect transition="in" filter="blinds(horizontal)">
                                      <p:cBhvr>
                                        <p:cTn id="30" dur="500"/>
                                        <p:tgtEl>
                                          <p:spTgt spid="29702">
                                            <p:txEl>
                                              <p:pRg st="7" end="7"/>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29702">
                                            <p:txEl>
                                              <p:pRg st="8" end="8"/>
                                            </p:txEl>
                                          </p:spTgt>
                                        </p:tgtEl>
                                        <p:attrNameLst>
                                          <p:attrName>style.visibility</p:attrName>
                                        </p:attrNameLst>
                                      </p:cBhvr>
                                      <p:to>
                                        <p:strVal val="visible"/>
                                      </p:to>
                                    </p:set>
                                    <p:animEffect transition="in" filter="blinds(horizontal)">
                                      <p:cBhvr>
                                        <p:cTn id="33" dur="500"/>
                                        <p:tgtEl>
                                          <p:spTgt spid="29702">
                                            <p:txEl>
                                              <p:pRg st="8" end="8"/>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29702">
                                            <p:txEl>
                                              <p:pRg st="9" end="9"/>
                                            </p:txEl>
                                          </p:spTgt>
                                        </p:tgtEl>
                                        <p:attrNameLst>
                                          <p:attrName>style.visibility</p:attrName>
                                        </p:attrNameLst>
                                      </p:cBhvr>
                                      <p:to>
                                        <p:strVal val="visible"/>
                                      </p:to>
                                    </p:set>
                                    <p:animEffect transition="in" filter="blinds(horizontal)">
                                      <p:cBhvr>
                                        <p:cTn id="36" dur="500"/>
                                        <p:tgtEl>
                                          <p:spTgt spid="29702">
                                            <p:txEl>
                                              <p:pRg st="9" end="9"/>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29702">
                                            <p:txEl>
                                              <p:pRg st="10" end="10"/>
                                            </p:txEl>
                                          </p:spTgt>
                                        </p:tgtEl>
                                        <p:attrNameLst>
                                          <p:attrName>style.visibility</p:attrName>
                                        </p:attrNameLst>
                                      </p:cBhvr>
                                      <p:to>
                                        <p:strVal val="visible"/>
                                      </p:to>
                                    </p:set>
                                    <p:animEffect transition="in" filter="blinds(horizontal)">
                                      <p:cBhvr>
                                        <p:cTn id="41" dur="500"/>
                                        <p:tgtEl>
                                          <p:spTgt spid="29702">
                                            <p:txEl>
                                              <p:pRg st="10" end="10"/>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29702">
                                            <p:txEl>
                                              <p:pRg st="11" end="11"/>
                                            </p:txEl>
                                          </p:spTgt>
                                        </p:tgtEl>
                                        <p:attrNameLst>
                                          <p:attrName>style.visibility</p:attrName>
                                        </p:attrNameLst>
                                      </p:cBhvr>
                                      <p:to>
                                        <p:strVal val="visible"/>
                                      </p:to>
                                    </p:set>
                                    <p:animEffect transition="in" filter="blinds(horizontal)">
                                      <p:cBhvr>
                                        <p:cTn id="44" dur="500"/>
                                        <p:tgtEl>
                                          <p:spTgt spid="29702">
                                            <p:txEl>
                                              <p:pRg st="11" end="11"/>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29702">
                                            <p:txEl>
                                              <p:pRg st="12" end="12"/>
                                            </p:txEl>
                                          </p:spTgt>
                                        </p:tgtEl>
                                        <p:attrNameLst>
                                          <p:attrName>style.visibility</p:attrName>
                                        </p:attrNameLst>
                                      </p:cBhvr>
                                      <p:to>
                                        <p:strVal val="visible"/>
                                      </p:to>
                                    </p:set>
                                    <p:animEffect transition="in" filter="blinds(horizontal)">
                                      <p:cBhvr>
                                        <p:cTn id="47" dur="500"/>
                                        <p:tgtEl>
                                          <p:spTgt spid="29702">
                                            <p:txEl>
                                              <p:pRg st="12" end="12"/>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29702">
                                            <p:txEl>
                                              <p:pRg st="13" end="13"/>
                                            </p:txEl>
                                          </p:spTgt>
                                        </p:tgtEl>
                                        <p:attrNameLst>
                                          <p:attrName>style.visibility</p:attrName>
                                        </p:attrNameLst>
                                      </p:cBhvr>
                                      <p:to>
                                        <p:strVal val="visible"/>
                                      </p:to>
                                    </p:set>
                                    <p:animEffect transition="in" filter="blinds(horizontal)">
                                      <p:cBhvr>
                                        <p:cTn id="50" dur="500"/>
                                        <p:tgtEl>
                                          <p:spTgt spid="2970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a:xfrm>
            <a:off x="2339975" y="-11113"/>
            <a:ext cx="4895850" cy="1196976"/>
          </a:xfrm>
        </p:spPr>
        <p:txBody>
          <a:bodyPr/>
          <a:lstStyle/>
          <a:p>
            <a:pPr eaLnBrk="1" hangingPunct="1"/>
            <a:r>
              <a:rPr lang="de-DE" altLang="de-DE" sz="4000" smtClean="0">
                <a:ea typeface="ＭＳ Ｐゴシック" panose="020B0600070205080204" pitchFamily="34" charset="-128"/>
              </a:rPr>
              <a:t>Fall 4</a:t>
            </a:r>
          </a:p>
        </p:txBody>
      </p:sp>
      <p:sp>
        <p:nvSpPr>
          <p:cNvPr id="89091" name="Text Box 4"/>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800">
              <a:latin typeface="Arial" panose="020B0604020202020204" pitchFamily="34" charset="0"/>
              <a:ea typeface="ＭＳ Ｐゴシック" panose="020B0600070205080204" pitchFamily="34" charset="-128"/>
            </a:endParaRPr>
          </a:p>
        </p:txBody>
      </p:sp>
      <p:sp>
        <p:nvSpPr>
          <p:cNvPr id="89092" name="Text Box 6"/>
          <p:cNvSpPr txBox="1">
            <a:spLocks noChangeArrowheads="1"/>
          </p:cNvSpPr>
          <p:nvPr/>
        </p:nvSpPr>
        <p:spPr bwMode="auto">
          <a:xfrm>
            <a:off x="179388" y="1268413"/>
            <a:ext cx="8785225" cy="428625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85000"/>
              </a:lnSpc>
              <a:spcBef>
                <a:spcPct val="0"/>
              </a:spcBef>
              <a:buFontTx/>
              <a:buNone/>
            </a:pPr>
            <a:r>
              <a:rPr lang="de-DE" altLang="de-DE" sz="2000" dirty="0">
                <a:ea typeface="ＭＳ Ｐゴシック" panose="020B0600070205080204" pitchFamily="34" charset="-128"/>
              </a:rPr>
              <a:t>Nach deutschem Recht ist zu gewährleisten, dass für apothekenpflichtige Arzneimittel ein einheitlicher Abgabepreis besteht, der den berechtigten Interessen der Verbraucher, Ärzte und Apotheker gerecht wird. Boni, Werbeangebote oder andere Preisnachlässe sind verboten. Diese Regel gilt auch für Arzneimittel, die aus anderen EU-Mitgliedstaaten eingeführt wurden. Das niederländische Unternehmen U hat sich auf den Versandhandel mit verschreibungspflichtigen Arzneimitteln spezialisiert und bietet in Kooperation mit der Deutschen Parkinson Vereinigung e.V. Boni </a:t>
            </a:r>
            <a:r>
              <a:rPr lang="de-DE" altLang="de-DE" sz="2000" dirty="0" smtClean="0">
                <a:ea typeface="ＭＳ Ｐゴシック" panose="020B0600070205080204" pitchFamily="34" charset="-128"/>
              </a:rPr>
              <a:t>für verschreibungspflichtige </a:t>
            </a:r>
            <a:r>
              <a:rPr lang="de-DE" altLang="de-DE" sz="2000" dirty="0">
                <a:ea typeface="ＭＳ Ｐゴシック" panose="020B0600070205080204" pitchFamily="34" charset="-128"/>
              </a:rPr>
              <a:t>Mittel zur Heilung von Parkinson an. </a:t>
            </a:r>
          </a:p>
          <a:p>
            <a:pPr algn="just" eaLnBrk="1" hangingPunct="1">
              <a:lnSpc>
                <a:spcPct val="85000"/>
              </a:lnSpc>
              <a:spcBef>
                <a:spcPct val="0"/>
              </a:spcBef>
              <a:buFontTx/>
              <a:buNone/>
            </a:pPr>
            <a:r>
              <a:rPr lang="de-DE" altLang="de-DE" sz="2000" dirty="0">
                <a:ea typeface="ＭＳ Ｐゴシック" panose="020B0600070205080204" pitchFamily="34" charset="-128"/>
              </a:rPr>
              <a:t>Dieses Vorgehen wird ihr untersagt. U befürchtet nun, dass es nicht mehr mit den Apotheken vor Ort konkurrieren könne, da es deren Beratung keine günstige Preisgestaltung gegenüberstellen könne. Die Behörde weist demgegenüber darauf hin, dass gerade die flächendeckende Versorgung mit Arzneimitteln im ländlichen Raum eine einheitliche Preispolitik gebiete. Anderenfalls bestehe dort die Gefahr eines Apothekensterbens mit der Folge, dass eine sachkundige Beratung im persönlichen Gespräch nicht mehr möglich sei. Weitere Belege für diese Annahme fehlen jedoch. Vereinbarkeit des Verbots mit den Grundfreiheiten? (</a:t>
            </a:r>
            <a:r>
              <a:rPr lang="de-DE" altLang="de-DE" sz="2000" dirty="0" err="1">
                <a:ea typeface="ＭＳ Ｐゴシック" panose="020B0600070205080204" pitchFamily="34" charset="-128"/>
              </a:rPr>
              <a:t>Rs</a:t>
            </a:r>
            <a:r>
              <a:rPr lang="de-DE" altLang="de-DE" sz="2000" dirty="0">
                <a:ea typeface="ＭＳ Ｐゴシック" panose="020B0600070205080204" pitchFamily="34" charset="-128"/>
              </a:rPr>
              <a:t>. C-148/15)</a:t>
            </a:r>
          </a:p>
        </p:txBody>
      </p:sp>
      <p:pic>
        <p:nvPicPr>
          <p:cNvPr id="89093" name="Bild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685800" y="25400"/>
            <a:ext cx="7772400" cy="838200"/>
          </a:xfrm>
        </p:spPr>
        <p:txBody>
          <a:bodyPr/>
          <a:lstStyle/>
          <a:p>
            <a:pPr eaLnBrk="1" hangingPunct="1"/>
            <a:r>
              <a:rPr lang="de-DE" altLang="de-DE" sz="4000" smtClean="0"/>
              <a:t>Vorlesung IX</a:t>
            </a:r>
          </a:p>
        </p:txBody>
      </p:sp>
      <p:sp>
        <p:nvSpPr>
          <p:cNvPr id="50179" name="Rectangle 3"/>
          <p:cNvSpPr>
            <a:spLocks noGrp="1" noChangeArrowheads="1"/>
          </p:cNvSpPr>
          <p:nvPr>
            <p:ph type="body" idx="4294967295"/>
          </p:nvPr>
        </p:nvSpPr>
        <p:spPr>
          <a:xfrm>
            <a:off x="107504" y="851056"/>
            <a:ext cx="8569325" cy="3743325"/>
          </a:xfrm>
        </p:spPr>
        <p:txBody>
          <a:bodyPr/>
          <a:lstStyle/>
          <a:p>
            <a:pPr eaLnBrk="1" hangingPunct="1">
              <a:lnSpc>
                <a:spcPct val="150000"/>
              </a:lnSpc>
            </a:pPr>
            <a:r>
              <a:rPr lang="de-DE" altLang="de-DE" dirty="0" smtClean="0"/>
              <a:t>Wiederholung</a:t>
            </a:r>
          </a:p>
          <a:p>
            <a:pPr eaLnBrk="1" hangingPunct="1">
              <a:lnSpc>
                <a:spcPct val="150000"/>
              </a:lnSpc>
            </a:pPr>
            <a:r>
              <a:rPr lang="de-DE" altLang="de-DE" dirty="0" smtClean="0"/>
              <a:t>Freier Warenverkehr III</a:t>
            </a:r>
          </a:p>
          <a:p>
            <a:pPr lvl="1" eaLnBrk="1" hangingPunct="1">
              <a:lnSpc>
                <a:spcPct val="150000"/>
              </a:lnSpc>
            </a:pPr>
            <a:r>
              <a:rPr lang="de-DE" altLang="de-DE" sz="2400" dirty="0" smtClean="0"/>
              <a:t>Harmonisierung über Art. 114 AEUV</a:t>
            </a:r>
          </a:p>
          <a:p>
            <a:pPr lvl="1" eaLnBrk="1" hangingPunct="1">
              <a:lnSpc>
                <a:spcPct val="150000"/>
              </a:lnSpc>
            </a:pPr>
            <a:r>
              <a:rPr lang="de-DE" altLang="de-DE" sz="2400" dirty="0" smtClean="0"/>
              <a:t>Positive Integration im Produktsicherheitsrecht</a:t>
            </a:r>
          </a:p>
          <a:p>
            <a:pPr lvl="1" eaLnBrk="1" hangingPunct="1">
              <a:lnSpc>
                <a:spcPct val="150000"/>
              </a:lnSpc>
            </a:pPr>
            <a:r>
              <a:rPr lang="de-DE" altLang="de-DE" sz="2400" dirty="0" smtClean="0"/>
              <a:t>Die Regulierung der Landwirtschaft</a:t>
            </a:r>
          </a:p>
        </p:txBody>
      </p:sp>
      <p:pic>
        <p:nvPicPr>
          <p:cNvPr id="90116"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Rechteck 1"/>
          <p:cNvSpPr>
            <a:spLocks noChangeArrowheads="1"/>
          </p:cNvSpPr>
          <p:nvPr/>
        </p:nvSpPr>
        <p:spPr bwMode="auto">
          <a:xfrm>
            <a:off x="1881187" y="6021288"/>
            <a:ext cx="5381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de-DE" altLang="de-DE" dirty="0">
                <a:sym typeface="Wingdings" panose="05000000000000000000" pitchFamily="2" charset="2"/>
              </a:rPr>
              <a:t> </a:t>
            </a:r>
            <a:r>
              <a:rPr lang="de-DE" altLang="de-DE" dirty="0"/>
              <a:t>Stober/Korte: Öffentliches Wirtschaftsrecht I, </a:t>
            </a:r>
          </a:p>
          <a:p>
            <a:r>
              <a:rPr lang="de-DE" altLang="de-DE" b="1" dirty="0"/>
              <a:t>     </a:t>
            </a:r>
            <a:r>
              <a:rPr lang="de-DE" altLang="de-DE" b="1" dirty="0" err="1"/>
              <a:t>Rn</a:t>
            </a:r>
            <a:r>
              <a:rPr lang="de-DE" altLang="de-DE" b="1" dirty="0"/>
              <a:t>. 459-464</a:t>
            </a:r>
          </a:p>
        </p:txBody>
      </p:sp>
      <p:pic>
        <p:nvPicPr>
          <p:cNvPr id="90118" name="Grafik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7486" y="4352294"/>
            <a:ext cx="108902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blinds(horizontal)">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blinds(horizontal)">
                                      <p:cBhvr>
                                        <p:cTn id="12" dur="500"/>
                                        <p:tgtEl>
                                          <p:spTgt spid="50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blinds(horizontal)">
                                      <p:cBhvr>
                                        <p:cTn id="17" dur="5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blinds(horizontal)">
                                      <p:cBhvr>
                                        <p:cTn id="22" dur="500"/>
                                        <p:tgtEl>
                                          <p:spTgt spid="501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50179">
                                            <p:txEl>
                                              <p:pRg st="4" end="4"/>
                                            </p:txEl>
                                          </p:spTgt>
                                        </p:tgtEl>
                                        <p:attrNameLst>
                                          <p:attrName>style.visibility</p:attrName>
                                        </p:attrNameLst>
                                      </p:cBhvr>
                                      <p:to>
                                        <p:strVal val="visible"/>
                                      </p:to>
                                    </p:set>
                                    <p:animEffect transition="in" filter="blinds(horizontal)">
                                      <p:cBhvr>
                                        <p:cTn id="27" dur="500"/>
                                        <p:tgtEl>
                                          <p:spTgt spid="50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1042988" y="-11113"/>
            <a:ext cx="7772400" cy="838201"/>
          </a:xfrm>
        </p:spPr>
        <p:txBody>
          <a:bodyPr/>
          <a:lstStyle/>
          <a:p>
            <a:pPr eaLnBrk="1" hangingPunct="1"/>
            <a:r>
              <a:rPr lang="de-DE" altLang="de-DE" sz="4000" smtClean="0">
                <a:ea typeface="ＭＳ Ｐゴシック" panose="020B0600070205080204" pitchFamily="34" charset="-128"/>
              </a:rPr>
              <a:t>Fall 5</a:t>
            </a:r>
          </a:p>
        </p:txBody>
      </p:sp>
      <p:sp>
        <p:nvSpPr>
          <p:cNvPr id="50179" name="Rectangle 3"/>
          <p:cNvSpPr>
            <a:spLocks noGrp="1" noChangeArrowheads="1"/>
          </p:cNvSpPr>
          <p:nvPr>
            <p:ph type="body" idx="4294967295"/>
          </p:nvPr>
        </p:nvSpPr>
        <p:spPr>
          <a:xfrm>
            <a:off x="-17463" y="1844675"/>
            <a:ext cx="9180513" cy="3024188"/>
          </a:xfrm>
        </p:spPr>
        <p:txBody>
          <a:bodyPr/>
          <a:lstStyle/>
          <a:p>
            <a:pPr marL="0" indent="0" algn="just" eaLnBrk="1" hangingPunct="1">
              <a:spcBef>
                <a:spcPct val="0"/>
              </a:spcBef>
              <a:buFontTx/>
              <a:buNone/>
              <a:defRPr/>
            </a:pPr>
            <a:r>
              <a:rPr lang="de-DE" altLang="de-DE" sz="1800" b="1" dirty="0" smtClean="0">
                <a:ea typeface="ＭＳ Ｐゴシック" panose="020B0600070205080204" pitchFamily="34" charset="-128"/>
              </a:rPr>
              <a:t>a) </a:t>
            </a:r>
            <a:r>
              <a:rPr lang="de-DE" altLang="de-DE" sz="1800" dirty="0" smtClean="0">
                <a:ea typeface="ＭＳ Ｐゴシック" panose="020B0600070205080204" pitchFamily="34" charset="-128"/>
              </a:rPr>
              <a:t>Die </a:t>
            </a:r>
            <a:r>
              <a:rPr lang="de-DE" altLang="de-DE" sz="1800" dirty="0">
                <a:ea typeface="ＭＳ Ｐゴシック" panose="020B0600070205080204" pitchFamily="34" charset="-128"/>
              </a:rPr>
              <a:t>EU will eine Verordnung zur Harmonisierung der nationalen Kaufrechtsordnungen erlassen. In dieser Verordnung sollen Vorschriften geschaffen werden, die die Vertragsparteien wählen können, aber nicht müssen. Dadurch soll der grenzüberschreitende Warenkauf vereinfacht </a:t>
            </a:r>
            <a:r>
              <a:rPr lang="de-DE" altLang="de-DE" sz="1800" dirty="0" smtClean="0">
                <a:ea typeface="ＭＳ Ｐゴシック" panose="020B0600070205080204" pitchFamily="34" charset="-128"/>
              </a:rPr>
              <a:t>werden</a:t>
            </a:r>
            <a:r>
              <a:rPr lang="de-DE" altLang="de-DE" sz="1800" dirty="0">
                <a:ea typeface="ＭＳ Ｐゴシック" panose="020B0600070205080204" pitchFamily="34" charset="-128"/>
              </a:rPr>
              <a:t>, indem die Parteien das anwendbare Recht auswählen können. Steht der Union eine  Rechtsgrundlage für den Erlass dieser Verordnung zur Verfügung?</a:t>
            </a:r>
          </a:p>
          <a:p>
            <a:pPr algn="just" eaLnBrk="1" hangingPunct="1">
              <a:spcBef>
                <a:spcPct val="0"/>
              </a:spcBef>
              <a:buFontTx/>
              <a:buNone/>
              <a:defRPr/>
            </a:pPr>
            <a:endParaRPr lang="de-DE" altLang="de-DE" sz="1800" dirty="0">
              <a:ea typeface="ＭＳ Ｐゴシック" panose="020B0600070205080204" pitchFamily="34" charset="-128"/>
            </a:endParaRPr>
          </a:p>
          <a:p>
            <a:pPr algn="just" eaLnBrk="1" hangingPunct="1">
              <a:spcBef>
                <a:spcPct val="0"/>
              </a:spcBef>
              <a:buFontTx/>
              <a:buNone/>
              <a:defRPr/>
            </a:pPr>
            <a:endParaRPr lang="de-DE" altLang="de-DE" sz="1800" dirty="0">
              <a:ea typeface="ＭＳ Ｐゴシック" panose="020B0600070205080204" pitchFamily="34" charset="-128"/>
            </a:endParaRPr>
          </a:p>
          <a:p>
            <a:pPr algn="just" eaLnBrk="1" hangingPunct="1">
              <a:spcBef>
                <a:spcPct val="0"/>
              </a:spcBef>
              <a:buFontTx/>
              <a:buNone/>
              <a:defRPr/>
            </a:pPr>
            <a:endParaRPr lang="de-DE" altLang="de-DE" sz="1800" dirty="0">
              <a:ea typeface="ＭＳ Ｐゴシック" panose="020B0600070205080204" pitchFamily="34" charset="-128"/>
            </a:endParaRPr>
          </a:p>
          <a:p>
            <a:pPr marL="0" indent="0" algn="just" eaLnBrk="1" hangingPunct="1">
              <a:spcBef>
                <a:spcPct val="0"/>
              </a:spcBef>
              <a:buFontTx/>
              <a:buNone/>
              <a:defRPr/>
            </a:pPr>
            <a:r>
              <a:rPr lang="de-DE" altLang="de-DE" sz="1800" b="1" dirty="0" smtClean="0">
                <a:ea typeface="ＭＳ Ｐゴシック" panose="020B0600070205080204" pitchFamily="34" charset="-128"/>
              </a:rPr>
              <a:t>b) </a:t>
            </a:r>
            <a:r>
              <a:rPr lang="de-DE" altLang="de-DE" sz="1800" dirty="0" smtClean="0">
                <a:ea typeface="ＭＳ Ｐゴシック" panose="020B0600070205080204" pitchFamily="34" charset="-128"/>
              </a:rPr>
              <a:t>Die </a:t>
            </a:r>
            <a:r>
              <a:rPr lang="de-DE" altLang="de-DE" sz="1800" dirty="0">
                <a:ea typeface="ＭＳ Ｐゴシック" panose="020B0600070205080204" pitchFamily="34" charset="-128"/>
              </a:rPr>
              <a:t>EU erlässt im Jahre 2001 die sog. Gentechnik-Richtlinie, nach der es unter bestimmten Voraussetzungen erlaubt ist, gentechnisch veränderte Materialien zu erzeugen und in Verkehr zu bringen. Österreich sieht dadurch seine einzigartige Alpenvegetation gefährdet und will deshalb diesen Sekundärrechtsakt auf seinem Hoheitsgebiet / im Alpenland nicht angewendet wissen. Besteht eine solche Möglichkeit? Welche Voraussetzungen sind einzuhalten?</a:t>
            </a:r>
          </a:p>
        </p:txBody>
      </p:sp>
      <p:pic>
        <p:nvPicPr>
          <p:cNvPr id="92164"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blinds(horizontal)">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0179">
                                            <p:txEl>
                                              <p:pRg st="4" end="4"/>
                                            </p:txEl>
                                          </p:spTgt>
                                        </p:tgtEl>
                                        <p:attrNameLst>
                                          <p:attrName>style.visibility</p:attrName>
                                        </p:attrNameLst>
                                      </p:cBhvr>
                                      <p:to>
                                        <p:strVal val="visible"/>
                                      </p:to>
                                    </p:set>
                                    <p:animEffect transition="in" filter="blinds(horizontal)">
                                      <p:cBhvr>
                                        <p:cTn id="12" dur="500"/>
                                        <p:tgtEl>
                                          <p:spTgt spid="50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idx="4294967295"/>
          </p:nvPr>
        </p:nvSpPr>
        <p:spPr>
          <a:xfrm>
            <a:off x="2411413" y="0"/>
            <a:ext cx="4535487" cy="863600"/>
          </a:xfrm>
        </p:spPr>
        <p:txBody>
          <a:bodyPr/>
          <a:lstStyle/>
          <a:p>
            <a:pPr eaLnBrk="1" hangingPunct="1"/>
            <a:r>
              <a:rPr lang="de-DE" altLang="de-DE" sz="2400" smtClean="0"/>
              <a:t>Positive Integration </a:t>
            </a:r>
            <a:br>
              <a:rPr lang="de-DE" altLang="de-DE" sz="2400" smtClean="0"/>
            </a:br>
            <a:r>
              <a:rPr lang="de-DE" altLang="de-DE" sz="2400" smtClean="0"/>
              <a:t>Kompetenznorm Art. 114</a:t>
            </a:r>
          </a:p>
        </p:txBody>
      </p:sp>
      <p:sp>
        <p:nvSpPr>
          <p:cNvPr id="94211" name="Text Box 4"/>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800">
              <a:solidFill>
                <a:srgbClr val="000000"/>
              </a:solidFill>
              <a:latin typeface="Arial" panose="020B0604020202020204" pitchFamily="34" charset="0"/>
              <a:cs typeface="Arial" panose="020B0604020202020204" pitchFamily="34" charset="0"/>
            </a:endParaRPr>
          </a:p>
        </p:txBody>
      </p:sp>
      <p:sp>
        <p:nvSpPr>
          <p:cNvPr id="22538" name="Text Box 10"/>
          <p:cNvSpPr txBox="1">
            <a:spLocks noChangeArrowheads="1"/>
          </p:cNvSpPr>
          <p:nvPr/>
        </p:nvSpPr>
        <p:spPr bwMode="auto">
          <a:xfrm>
            <a:off x="2270125" y="1125538"/>
            <a:ext cx="4849813" cy="59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DE" altLang="de-DE" sz="1600" b="1">
                <a:solidFill>
                  <a:srgbClr val="000000"/>
                </a:solidFill>
                <a:cs typeface="Arial" panose="020B0604020202020204" pitchFamily="34" charset="0"/>
              </a:rPr>
              <a:t>Keine speziellere Rechtsgrundlage, Art. 114 Abs 1 S 1</a:t>
            </a:r>
          </a:p>
          <a:p>
            <a:pPr algn="ctr" eaLnBrk="1" hangingPunct="1">
              <a:spcBef>
                <a:spcPct val="0"/>
              </a:spcBef>
              <a:buFontTx/>
              <a:buNone/>
            </a:pPr>
            <a:r>
              <a:rPr lang="de-DE" altLang="de-DE" sz="1600" b="1">
                <a:solidFill>
                  <a:srgbClr val="000000"/>
                </a:solidFill>
                <a:cs typeface="Arial" panose="020B0604020202020204" pitchFamily="34" charset="0"/>
              </a:rPr>
              <a:t>Kein Ausschlussgrund, Art. 114 II</a:t>
            </a:r>
          </a:p>
        </p:txBody>
      </p:sp>
      <p:sp>
        <p:nvSpPr>
          <p:cNvPr id="22539" name="Line 11"/>
          <p:cNvSpPr>
            <a:spLocks noChangeShapeType="1"/>
          </p:cNvSpPr>
          <p:nvPr/>
        </p:nvSpPr>
        <p:spPr bwMode="auto">
          <a:xfrm>
            <a:off x="4716463" y="1700213"/>
            <a:ext cx="0" cy="504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540" name="Line 12"/>
          <p:cNvSpPr>
            <a:spLocks noChangeShapeType="1"/>
          </p:cNvSpPr>
          <p:nvPr/>
        </p:nvSpPr>
        <p:spPr bwMode="auto">
          <a:xfrm>
            <a:off x="1619250" y="1989138"/>
            <a:ext cx="59055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541" name="Line 13"/>
          <p:cNvSpPr>
            <a:spLocks noChangeShapeType="1"/>
          </p:cNvSpPr>
          <p:nvPr/>
        </p:nvSpPr>
        <p:spPr bwMode="auto">
          <a:xfrm>
            <a:off x="1619250" y="1989138"/>
            <a:ext cx="0" cy="215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542" name="Line 14"/>
          <p:cNvSpPr>
            <a:spLocks noChangeShapeType="1"/>
          </p:cNvSpPr>
          <p:nvPr/>
        </p:nvSpPr>
        <p:spPr bwMode="auto">
          <a:xfrm>
            <a:off x="7524750" y="1989138"/>
            <a:ext cx="0" cy="215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543" name="Text Box 15"/>
          <p:cNvSpPr txBox="1">
            <a:spLocks noChangeArrowheads="1"/>
          </p:cNvSpPr>
          <p:nvPr/>
        </p:nvSpPr>
        <p:spPr bwMode="auto">
          <a:xfrm>
            <a:off x="179388" y="2205038"/>
            <a:ext cx="29210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1600" b="1">
                <a:solidFill>
                  <a:srgbClr val="000000"/>
                </a:solidFill>
                <a:cs typeface="Arial" panose="020B0604020202020204" pitchFamily="34" charset="0"/>
              </a:rPr>
              <a:t>  Voraussetzungen, Abs. 1 S. 2</a:t>
            </a:r>
          </a:p>
          <a:p>
            <a:pPr eaLnBrk="1" hangingPunct="1">
              <a:spcBef>
                <a:spcPct val="0"/>
              </a:spcBef>
            </a:pPr>
            <a:r>
              <a:rPr lang="de-DE" altLang="de-DE" sz="1600">
                <a:solidFill>
                  <a:srgbClr val="000000"/>
                </a:solidFill>
                <a:cs typeface="Arial" panose="020B0604020202020204" pitchFamily="34" charset="0"/>
              </a:rPr>
              <a:t> Angleichung</a:t>
            </a:r>
          </a:p>
          <a:p>
            <a:pPr eaLnBrk="1" hangingPunct="1">
              <a:spcBef>
                <a:spcPct val="0"/>
              </a:spcBef>
            </a:pPr>
            <a:r>
              <a:rPr lang="de-DE" altLang="de-DE" sz="1600">
                <a:solidFill>
                  <a:srgbClr val="000000"/>
                </a:solidFill>
                <a:cs typeface="Arial" panose="020B0604020202020204" pitchFamily="34" charset="0"/>
              </a:rPr>
              <a:t> Rechts- / Verwaltungsvorschr.</a:t>
            </a:r>
          </a:p>
          <a:p>
            <a:pPr eaLnBrk="1" hangingPunct="1">
              <a:spcBef>
                <a:spcPct val="0"/>
              </a:spcBef>
            </a:pPr>
            <a:r>
              <a:rPr lang="de-DE" altLang="de-DE" sz="1600">
                <a:solidFill>
                  <a:srgbClr val="000000"/>
                </a:solidFill>
                <a:cs typeface="Arial" panose="020B0604020202020204" pitchFamily="34" charset="0"/>
              </a:rPr>
              <a:t> Binnenmarktbezug</a:t>
            </a:r>
          </a:p>
          <a:p>
            <a:pPr eaLnBrk="1" hangingPunct="1">
              <a:spcBef>
                <a:spcPct val="0"/>
              </a:spcBef>
              <a:buFontTx/>
              <a:buNone/>
            </a:pPr>
            <a:r>
              <a:rPr lang="de-DE" altLang="de-DE" sz="1600">
                <a:solidFill>
                  <a:srgbClr val="000000"/>
                </a:solidFill>
                <a:cs typeface="Arial" panose="020B0604020202020204" pitchFamily="34" charset="0"/>
              </a:rPr>
              <a:t>  GF-Eingriff / Wettb-Verzerrung</a:t>
            </a:r>
          </a:p>
          <a:p>
            <a:pPr eaLnBrk="1" hangingPunct="1">
              <a:spcBef>
                <a:spcPct val="0"/>
              </a:spcBef>
              <a:buFontTx/>
              <a:buNone/>
            </a:pPr>
            <a:r>
              <a:rPr lang="de-DE" altLang="de-DE" sz="1600">
                <a:solidFill>
                  <a:srgbClr val="000000"/>
                </a:solidFill>
                <a:cs typeface="Arial" panose="020B0604020202020204" pitchFamily="34" charset="0"/>
              </a:rPr>
              <a:t>  pos. Binnenmarkteffekt </a:t>
            </a:r>
          </a:p>
          <a:p>
            <a:pPr eaLnBrk="1" hangingPunct="1">
              <a:spcBef>
                <a:spcPct val="0"/>
              </a:spcBef>
            </a:pPr>
            <a:r>
              <a:rPr lang="de-DE" altLang="de-DE" sz="1600">
                <a:solidFill>
                  <a:srgbClr val="000000"/>
                </a:solidFill>
                <a:cs typeface="Arial" panose="020B0604020202020204" pitchFamily="34" charset="0"/>
              </a:rPr>
              <a:t> Rechtsfolge</a:t>
            </a:r>
          </a:p>
          <a:p>
            <a:pPr eaLnBrk="1" hangingPunct="1">
              <a:spcBef>
                <a:spcPct val="0"/>
              </a:spcBef>
              <a:buFontTx/>
              <a:buNone/>
            </a:pPr>
            <a:r>
              <a:rPr lang="de-DE" altLang="de-DE" sz="1600">
                <a:solidFill>
                  <a:srgbClr val="000000"/>
                </a:solidFill>
                <a:cs typeface="Arial" panose="020B0604020202020204" pitchFamily="34" charset="0"/>
              </a:rPr>
              <a:t>  Maßnahmen iSd Art. 288</a:t>
            </a:r>
          </a:p>
        </p:txBody>
      </p:sp>
      <p:sp>
        <p:nvSpPr>
          <p:cNvPr id="22544" name="Text Box 16"/>
          <p:cNvSpPr txBox="1">
            <a:spLocks noChangeArrowheads="1"/>
          </p:cNvSpPr>
          <p:nvPr/>
        </p:nvSpPr>
        <p:spPr bwMode="auto">
          <a:xfrm>
            <a:off x="3419475" y="2205038"/>
            <a:ext cx="2622550" cy="1812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1600" b="1">
                <a:solidFill>
                  <a:srgbClr val="000000"/>
                </a:solidFill>
                <a:cs typeface="Arial" panose="020B0604020202020204" pitchFamily="34" charset="0"/>
              </a:rPr>
              <a:t>    Ausübungsschranken</a:t>
            </a:r>
          </a:p>
          <a:p>
            <a:pPr eaLnBrk="1" hangingPunct="1">
              <a:spcBef>
                <a:spcPct val="0"/>
              </a:spcBef>
            </a:pPr>
            <a:r>
              <a:rPr lang="de-DE" altLang="de-DE" sz="1600" b="1">
                <a:solidFill>
                  <a:srgbClr val="000000"/>
                </a:solidFill>
                <a:cs typeface="Arial" panose="020B0604020202020204" pitchFamily="34" charset="0"/>
              </a:rPr>
              <a:t> </a:t>
            </a:r>
            <a:r>
              <a:rPr lang="de-DE" altLang="de-DE" sz="1600">
                <a:solidFill>
                  <a:srgbClr val="000000"/>
                </a:solidFill>
                <a:cs typeface="Arial" panose="020B0604020202020204" pitchFamily="34" charset="0"/>
              </a:rPr>
              <a:t>Schutzniveauklausel, Abs. 3</a:t>
            </a:r>
          </a:p>
          <a:p>
            <a:pPr eaLnBrk="1" hangingPunct="1">
              <a:spcBef>
                <a:spcPct val="0"/>
              </a:spcBef>
              <a:buFontTx/>
              <a:buNone/>
            </a:pPr>
            <a:r>
              <a:rPr lang="de-DE" altLang="de-DE" sz="1600">
                <a:solidFill>
                  <a:srgbClr val="000000"/>
                </a:solidFill>
                <a:cs typeface="Arial" panose="020B0604020202020204" pitchFamily="34" charset="0"/>
              </a:rPr>
              <a:t>  Taugliche Bezugspunkte</a:t>
            </a:r>
          </a:p>
          <a:p>
            <a:pPr eaLnBrk="1" hangingPunct="1">
              <a:spcBef>
                <a:spcPct val="0"/>
              </a:spcBef>
              <a:buFontTx/>
              <a:buNone/>
            </a:pPr>
            <a:r>
              <a:rPr lang="de-DE" altLang="de-DE" sz="1600">
                <a:solidFill>
                  <a:srgbClr val="000000"/>
                </a:solidFill>
                <a:cs typeface="Arial" panose="020B0604020202020204" pitchFamily="34" charset="0"/>
              </a:rPr>
              <a:t>  Vorgaben für die Intensität</a:t>
            </a:r>
          </a:p>
          <a:p>
            <a:pPr eaLnBrk="1" hangingPunct="1">
              <a:spcBef>
                <a:spcPct val="0"/>
              </a:spcBef>
              <a:buFontTx/>
              <a:buNone/>
            </a:pPr>
            <a:r>
              <a:rPr lang="de-DE" altLang="de-DE" sz="1600">
                <a:solidFill>
                  <a:srgbClr val="000000"/>
                </a:solidFill>
                <a:cs typeface="Arial" panose="020B0604020202020204" pitchFamily="34" charset="0"/>
              </a:rPr>
              <a:t>  Zukunftsrichtung</a:t>
            </a:r>
          </a:p>
          <a:p>
            <a:pPr eaLnBrk="1" hangingPunct="1">
              <a:spcBef>
                <a:spcPct val="0"/>
              </a:spcBef>
            </a:pPr>
            <a:r>
              <a:rPr lang="de-DE" altLang="de-DE" sz="1600">
                <a:solidFill>
                  <a:srgbClr val="000000"/>
                </a:solidFill>
                <a:cs typeface="Arial" panose="020B0604020202020204" pitchFamily="34" charset="0"/>
              </a:rPr>
              <a:t> Schutzklausel, Abs 10</a:t>
            </a:r>
          </a:p>
          <a:p>
            <a:pPr eaLnBrk="1" hangingPunct="1">
              <a:spcBef>
                <a:spcPct val="0"/>
              </a:spcBef>
            </a:pPr>
            <a:r>
              <a:rPr lang="de-DE" altLang="de-DE" sz="1600">
                <a:solidFill>
                  <a:srgbClr val="000000"/>
                </a:solidFill>
                <a:cs typeface="Arial" panose="020B0604020202020204" pitchFamily="34" charset="0"/>
              </a:rPr>
              <a:t> Primärrecht im Übrigen </a:t>
            </a:r>
            <a:endParaRPr lang="de-DE" altLang="de-DE" sz="1600" b="1">
              <a:solidFill>
                <a:srgbClr val="000000"/>
              </a:solidFill>
              <a:cs typeface="Arial" panose="020B0604020202020204" pitchFamily="34" charset="0"/>
            </a:endParaRPr>
          </a:p>
        </p:txBody>
      </p:sp>
      <p:sp>
        <p:nvSpPr>
          <p:cNvPr id="22545" name="Text Box 17"/>
          <p:cNvSpPr txBox="1">
            <a:spLocks noChangeArrowheads="1"/>
          </p:cNvSpPr>
          <p:nvPr/>
        </p:nvSpPr>
        <p:spPr bwMode="auto">
          <a:xfrm>
            <a:off x="6300788" y="2205038"/>
            <a:ext cx="2620962" cy="2062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1600" b="1">
                <a:solidFill>
                  <a:srgbClr val="000000"/>
                </a:solidFill>
                <a:cs typeface="Arial" panose="020B0604020202020204" pitchFamily="34" charset="0"/>
              </a:rPr>
              <a:t>      Schutzintensivierung</a:t>
            </a:r>
          </a:p>
          <a:p>
            <a:pPr eaLnBrk="1" hangingPunct="1">
              <a:spcBef>
                <a:spcPct val="0"/>
              </a:spcBef>
            </a:pPr>
            <a:r>
              <a:rPr lang="de-DE" altLang="de-DE" sz="1600">
                <a:solidFill>
                  <a:srgbClr val="000000"/>
                </a:solidFill>
                <a:cs typeface="Arial" panose="020B0604020202020204" pitchFamily="34" charset="0"/>
              </a:rPr>
              <a:t> Beibehalten, Abs. 4</a:t>
            </a:r>
          </a:p>
          <a:p>
            <a:pPr eaLnBrk="1" hangingPunct="1">
              <a:spcBef>
                <a:spcPct val="0"/>
              </a:spcBef>
              <a:buFontTx/>
              <a:buNone/>
            </a:pPr>
            <a:r>
              <a:rPr lang="de-DE" altLang="de-DE" sz="1600">
                <a:solidFill>
                  <a:srgbClr val="000000"/>
                </a:solidFill>
                <a:cs typeface="Arial" panose="020B0604020202020204" pitchFamily="34" charset="0"/>
              </a:rPr>
              <a:t>  Erhalt des Status Quo</a:t>
            </a:r>
          </a:p>
          <a:p>
            <a:pPr eaLnBrk="1" hangingPunct="1">
              <a:spcBef>
                <a:spcPct val="0"/>
              </a:spcBef>
              <a:buFontTx/>
              <a:buNone/>
            </a:pPr>
            <a:r>
              <a:rPr lang="de-DE" altLang="de-DE" sz="1600">
                <a:solidFill>
                  <a:srgbClr val="000000"/>
                </a:solidFill>
                <a:cs typeface="Arial" panose="020B0604020202020204" pitchFamily="34" charset="0"/>
              </a:rPr>
              <a:t>  Gründe im Sinne der Norm</a:t>
            </a:r>
          </a:p>
          <a:p>
            <a:pPr eaLnBrk="1" hangingPunct="1">
              <a:spcBef>
                <a:spcPct val="0"/>
              </a:spcBef>
            </a:pPr>
            <a:r>
              <a:rPr lang="de-DE" altLang="de-DE" sz="1600">
                <a:solidFill>
                  <a:srgbClr val="000000"/>
                </a:solidFill>
                <a:cs typeface="Arial" panose="020B0604020202020204" pitchFamily="34" charset="0"/>
              </a:rPr>
              <a:t> Einführen, Abs. 5</a:t>
            </a:r>
          </a:p>
          <a:p>
            <a:pPr eaLnBrk="1" hangingPunct="1">
              <a:spcBef>
                <a:spcPct val="0"/>
              </a:spcBef>
              <a:buFontTx/>
              <a:buNone/>
            </a:pPr>
            <a:r>
              <a:rPr lang="de-DE" altLang="de-DE" sz="1600">
                <a:solidFill>
                  <a:srgbClr val="000000"/>
                </a:solidFill>
                <a:cs typeface="Arial" panose="020B0604020202020204" pitchFamily="34" charset="0"/>
              </a:rPr>
              <a:t>  strenger als Abs. 4</a:t>
            </a:r>
          </a:p>
          <a:p>
            <a:pPr eaLnBrk="1" hangingPunct="1">
              <a:spcBef>
                <a:spcPct val="0"/>
              </a:spcBef>
            </a:pPr>
            <a:r>
              <a:rPr lang="de-DE" altLang="de-DE" sz="1600">
                <a:solidFill>
                  <a:srgbClr val="000000"/>
                </a:solidFill>
                <a:cs typeface="Arial" panose="020B0604020202020204" pitchFamily="34" charset="0"/>
              </a:rPr>
              <a:t> Verfahrensvorgaben, Abs. 6</a:t>
            </a:r>
          </a:p>
          <a:p>
            <a:pPr eaLnBrk="1" hangingPunct="1">
              <a:spcBef>
                <a:spcPct val="0"/>
              </a:spcBef>
            </a:pPr>
            <a:r>
              <a:rPr lang="de-DE" altLang="de-DE" sz="1600">
                <a:solidFill>
                  <a:srgbClr val="000000"/>
                </a:solidFill>
                <a:cs typeface="Arial" panose="020B0604020202020204" pitchFamily="34" charset="0"/>
              </a:rPr>
              <a:t> Revisionsklauseln, Abs. 7 f.</a:t>
            </a:r>
          </a:p>
        </p:txBody>
      </p:sp>
      <p:sp>
        <p:nvSpPr>
          <p:cNvPr id="22546" name="AutoShape 18"/>
          <p:cNvSpPr>
            <a:spLocks/>
          </p:cNvSpPr>
          <p:nvPr/>
        </p:nvSpPr>
        <p:spPr bwMode="auto">
          <a:xfrm rot="5400000">
            <a:off x="4128294" y="416719"/>
            <a:ext cx="815975" cy="8713787"/>
          </a:xfrm>
          <a:prstGeom prst="rightBrace">
            <a:avLst>
              <a:gd name="adj1" fmla="val 88992"/>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400">
              <a:solidFill>
                <a:srgbClr val="000000"/>
              </a:solidFill>
              <a:cs typeface="Arial" panose="020B0604020202020204" pitchFamily="34" charset="0"/>
            </a:endParaRPr>
          </a:p>
        </p:txBody>
      </p:sp>
      <p:sp>
        <p:nvSpPr>
          <p:cNvPr id="22547" name="Text Box 19"/>
          <p:cNvSpPr txBox="1">
            <a:spLocks noChangeArrowheads="1"/>
          </p:cNvSpPr>
          <p:nvPr/>
        </p:nvSpPr>
        <p:spPr bwMode="auto">
          <a:xfrm>
            <a:off x="2627313" y="5229225"/>
            <a:ext cx="400685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1800" b="1">
                <a:solidFill>
                  <a:srgbClr val="000000"/>
                </a:solidFill>
                <a:cs typeface="Arial" panose="020B0604020202020204" pitchFamily="34" charset="0"/>
              </a:rPr>
              <a:t>Kompetenzen der Art. 115 ff.</a:t>
            </a:r>
          </a:p>
          <a:p>
            <a:pPr eaLnBrk="1" hangingPunct="1">
              <a:spcBef>
                <a:spcPct val="0"/>
              </a:spcBef>
            </a:pPr>
            <a:r>
              <a:rPr lang="de-DE" altLang="de-DE" sz="1800">
                <a:solidFill>
                  <a:srgbClr val="000000"/>
                </a:solidFill>
                <a:cs typeface="Arial" panose="020B0604020202020204" pitchFamily="34" charset="0"/>
              </a:rPr>
              <a:t> Art. 115 innerhalb des Art. 114 Abs. 2 </a:t>
            </a:r>
          </a:p>
          <a:p>
            <a:pPr eaLnBrk="1" hangingPunct="1">
              <a:spcBef>
                <a:spcPct val="0"/>
              </a:spcBef>
            </a:pPr>
            <a:r>
              <a:rPr lang="de-DE" altLang="de-DE" sz="1800">
                <a:solidFill>
                  <a:srgbClr val="000000"/>
                </a:solidFill>
                <a:cs typeface="Arial" panose="020B0604020202020204" pitchFamily="34" charset="0"/>
              </a:rPr>
              <a:t> Art. 116 f. in zeitl. Hinsicht abweichend</a:t>
            </a:r>
          </a:p>
          <a:p>
            <a:pPr eaLnBrk="1" hangingPunct="1">
              <a:spcBef>
                <a:spcPct val="0"/>
              </a:spcBef>
            </a:pPr>
            <a:r>
              <a:rPr lang="de-DE" altLang="de-DE" sz="1800">
                <a:solidFill>
                  <a:srgbClr val="000000"/>
                </a:solidFill>
                <a:cs typeface="Arial" panose="020B0604020202020204" pitchFamily="34" charset="0"/>
              </a:rPr>
              <a:t> Art. 118 keine Angleichungskompetenz</a:t>
            </a:r>
          </a:p>
        </p:txBody>
      </p:sp>
      <p:pic>
        <p:nvPicPr>
          <p:cNvPr id="94222" name="Bild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25705"/>
    </mc:Choice>
    <mc:Fallback xmlns="">
      <p:transition spd="slow" advTm="52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2538"/>
                                        </p:tgtEl>
                                        <p:attrNameLst>
                                          <p:attrName>style.visibility</p:attrName>
                                        </p:attrNameLst>
                                      </p:cBhvr>
                                      <p:to>
                                        <p:strVal val="visible"/>
                                      </p:to>
                                    </p:set>
                                    <p:animEffect transition="in" filter="blinds(horizontal)">
                                      <p:cBhvr>
                                        <p:cTn id="11" dur="500"/>
                                        <p:tgtEl>
                                          <p:spTgt spid="2253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2539"/>
                                        </p:tgtEl>
                                        <p:attrNameLst>
                                          <p:attrName>style.visibility</p:attrName>
                                        </p:attrNameLst>
                                      </p:cBhvr>
                                      <p:to>
                                        <p:strVal val="visible"/>
                                      </p:to>
                                    </p:set>
                                    <p:animEffect transition="in" filter="blinds(horizontal)">
                                      <p:cBhvr>
                                        <p:cTn id="14" dur="500"/>
                                        <p:tgtEl>
                                          <p:spTgt spid="22539"/>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22540"/>
                                        </p:tgtEl>
                                        <p:attrNameLst>
                                          <p:attrName>style.visibility</p:attrName>
                                        </p:attrNameLst>
                                      </p:cBhvr>
                                      <p:to>
                                        <p:strVal val="visible"/>
                                      </p:to>
                                    </p:set>
                                    <p:animEffect transition="in" filter="blinds(horizontal)">
                                      <p:cBhvr>
                                        <p:cTn id="17" dur="500"/>
                                        <p:tgtEl>
                                          <p:spTgt spid="2254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2541"/>
                                        </p:tgtEl>
                                        <p:attrNameLst>
                                          <p:attrName>style.visibility</p:attrName>
                                        </p:attrNameLst>
                                      </p:cBhvr>
                                      <p:to>
                                        <p:strVal val="visible"/>
                                      </p:to>
                                    </p:set>
                                    <p:animEffect transition="in" filter="blinds(horizontal)">
                                      <p:cBhvr>
                                        <p:cTn id="20" dur="500"/>
                                        <p:tgtEl>
                                          <p:spTgt spid="2254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2542"/>
                                        </p:tgtEl>
                                        <p:attrNameLst>
                                          <p:attrName>style.visibility</p:attrName>
                                        </p:attrNameLst>
                                      </p:cBhvr>
                                      <p:to>
                                        <p:strVal val="visible"/>
                                      </p:to>
                                    </p:set>
                                    <p:animEffect transition="in" filter="blinds(horizontal)">
                                      <p:cBhvr>
                                        <p:cTn id="23" dur="500"/>
                                        <p:tgtEl>
                                          <p:spTgt spid="2254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2543">
                                            <p:bg/>
                                          </p:spTgt>
                                        </p:tgtEl>
                                        <p:attrNameLst>
                                          <p:attrName>style.visibility</p:attrName>
                                        </p:attrNameLst>
                                      </p:cBhvr>
                                      <p:to>
                                        <p:strVal val="visible"/>
                                      </p:to>
                                    </p:set>
                                    <p:animEffect transition="in" filter="blinds(horizontal)">
                                      <p:cBhvr>
                                        <p:cTn id="28" dur="500"/>
                                        <p:tgtEl>
                                          <p:spTgt spid="22543">
                                            <p:bg/>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2543">
                                            <p:txEl>
                                              <p:pRg st="0" end="0"/>
                                            </p:txEl>
                                          </p:spTgt>
                                        </p:tgtEl>
                                        <p:attrNameLst>
                                          <p:attrName>style.visibility</p:attrName>
                                        </p:attrNameLst>
                                      </p:cBhvr>
                                      <p:to>
                                        <p:strVal val="visible"/>
                                      </p:to>
                                    </p:set>
                                    <p:animEffect transition="in" filter="blinds(horizontal)">
                                      <p:cBhvr>
                                        <p:cTn id="33" dur="500"/>
                                        <p:tgtEl>
                                          <p:spTgt spid="22543">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2543">
                                            <p:txEl>
                                              <p:pRg st="1" end="1"/>
                                            </p:txEl>
                                          </p:spTgt>
                                        </p:tgtEl>
                                        <p:attrNameLst>
                                          <p:attrName>style.visibility</p:attrName>
                                        </p:attrNameLst>
                                      </p:cBhvr>
                                      <p:to>
                                        <p:strVal val="visible"/>
                                      </p:to>
                                    </p:set>
                                    <p:animEffect transition="in" filter="blinds(horizontal)">
                                      <p:cBhvr>
                                        <p:cTn id="38" dur="500"/>
                                        <p:tgtEl>
                                          <p:spTgt spid="22543">
                                            <p:txEl>
                                              <p:pRg st="1" end="1"/>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2543">
                                            <p:txEl>
                                              <p:pRg st="2" end="2"/>
                                            </p:txEl>
                                          </p:spTgt>
                                        </p:tgtEl>
                                        <p:attrNameLst>
                                          <p:attrName>style.visibility</p:attrName>
                                        </p:attrNameLst>
                                      </p:cBhvr>
                                      <p:to>
                                        <p:strVal val="visible"/>
                                      </p:to>
                                    </p:set>
                                    <p:animEffect transition="in" filter="blinds(horizontal)">
                                      <p:cBhvr>
                                        <p:cTn id="43" dur="500"/>
                                        <p:tgtEl>
                                          <p:spTgt spid="22543">
                                            <p:txEl>
                                              <p:pRg st="2" end="2"/>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2543">
                                            <p:txEl>
                                              <p:pRg st="3" end="3"/>
                                            </p:txEl>
                                          </p:spTgt>
                                        </p:tgtEl>
                                        <p:attrNameLst>
                                          <p:attrName>style.visibility</p:attrName>
                                        </p:attrNameLst>
                                      </p:cBhvr>
                                      <p:to>
                                        <p:strVal val="visible"/>
                                      </p:to>
                                    </p:set>
                                    <p:animEffect transition="in" filter="blinds(horizontal)">
                                      <p:cBhvr>
                                        <p:cTn id="48" dur="500"/>
                                        <p:tgtEl>
                                          <p:spTgt spid="22543">
                                            <p:txEl>
                                              <p:pRg st="3" end="3"/>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2543">
                                            <p:txEl>
                                              <p:pRg st="4" end="4"/>
                                            </p:txEl>
                                          </p:spTgt>
                                        </p:tgtEl>
                                        <p:attrNameLst>
                                          <p:attrName>style.visibility</p:attrName>
                                        </p:attrNameLst>
                                      </p:cBhvr>
                                      <p:to>
                                        <p:strVal val="visible"/>
                                      </p:to>
                                    </p:set>
                                    <p:animEffect transition="in" filter="blinds(horizontal)">
                                      <p:cBhvr>
                                        <p:cTn id="53" dur="500"/>
                                        <p:tgtEl>
                                          <p:spTgt spid="22543">
                                            <p:txEl>
                                              <p:pRg st="4" end="4"/>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2543">
                                            <p:txEl>
                                              <p:pRg st="5" end="5"/>
                                            </p:txEl>
                                          </p:spTgt>
                                        </p:tgtEl>
                                        <p:attrNameLst>
                                          <p:attrName>style.visibility</p:attrName>
                                        </p:attrNameLst>
                                      </p:cBhvr>
                                      <p:to>
                                        <p:strVal val="visible"/>
                                      </p:to>
                                    </p:set>
                                    <p:animEffect transition="in" filter="blinds(horizontal)">
                                      <p:cBhvr>
                                        <p:cTn id="58" dur="500"/>
                                        <p:tgtEl>
                                          <p:spTgt spid="22543">
                                            <p:txEl>
                                              <p:pRg st="5" end="5"/>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2543">
                                            <p:txEl>
                                              <p:pRg st="6" end="6"/>
                                            </p:txEl>
                                          </p:spTgt>
                                        </p:tgtEl>
                                        <p:attrNameLst>
                                          <p:attrName>style.visibility</p:attrName>
                                        </p:attrNameLst>
                                      </p:cBhvr>
                                      <p:to>
                                        <p:strVal val="visible"/>
                                      </p:to>
                                    </p:set>
                                    <p:animEffect transition="in" filter="blinds(horizontal)">
                                      <p:cBhvr>
                                        <p:cTn id="63" dur="500"/>
                                        <p:tgtEl>
                                          <p:spTgt spid="22543">
                                            <p:txEl>
                                              <p:pRg st="6" end="6"/>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2543">
                                            <p:txEl>
                                              <p:pRg st="7" end="7"/>
                                            </p:txEl>
                                          </p:spTgt>
                                        </p:tgtEl>
                                        <p:attrNameLst>
                                          <p:attrName>style.visibility</p:attrName>
                                        </p:attrNameLst>
                                      </p:cBhvr>
                                      <p:to>
                                        <p:strVal val="visible"/>
                                      </p:to>
                                    </p:set>
                                    <p:animEffect transition="in" filter="blinds(horizontal)">
                                      <p:cBhvr>
                                        <p:cTn id="68" dur="500"/>
                                        <p:tgtEl>
                                          <p:spTgt spid="22543">
                                            <p:txEl>
                                              <p:pRg st="7" end="7"/>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2544">
                                            <p:bg/>
                                          </p:spTgt>
                                        </p:tgtEl>
                                        <p:attrNameLst>
                                          <p:attrName>style.visibility</p:attrName>
                                        </p:attrNameLst>
                                      </p:cBhvr>
                                      <p:to>
                                        <p:strVal val="visible"/>
                                      </p:to>
                                    </p:set>
                                    <p:animEffect transition="in" filter="blinds(horizontal)">
                                      <p:cBhvr>
                                        <p:cTn id="73" dur="500"/>
                                        <p:tgtEl>
                                          <p:spTgt spid="22544">
                                            <p:bg/>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2544">
                                            <p:txEl>
                                              <p:pRg st="0" end="0"/>
                                            </p:txEl>
                                          </p:spTgt>
                                        </p:tgtEl>
                                        <p:attrNameLst>
                                          <p:attrName>style.visibility</p:attrName>
                                        </p:attrNameLst>
                                      </p:cBhvr>
                                      <p:to>
                                        <p:strVal val="visible"/>
                                      </p:to>
                                    </p:set>
                                    <p:animEffect transition="in" filter="blinds(horizontal)">
                                      <p:cBhvr>
                                        <p:cTn id="78" dur="500"/>
                                        <p:tgtEl>
                                          <p:spTgt spid="22544">
                                            <p:txEl>
                                              <p:pRg st="0" end="0"/>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2544">
                                            <p:txEl>
                                              <p:pRg st="1" end="1"/>
                                            </p:txEl>
                                          </p:spTgt>
                                        </p:tgtEl>
                                        <p:attrNameLst>
                                          <p:attrName>style.visibility</p:attrName>
                                        </p:attrNameLst>
                                      </p:cBhvr>
                                      <p:to>
                                        <p:strVal val="visible"/>
                                      </p:to>
                                    </p:set>
                                    <p:animEffect transition="in" filter="blinds(horizontal)">
                                      <p:cBhvr>
                                        <p:cTn id="83" dur="500"/>
                                        <p:tgtEl>
                                          <p:spTgt spid="22544">
                                            <p:txEl>
                                              <p:pRg st="1" end="1"/>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2544">
                                            <p:txEl>
                                              <p:pRg st="2" end="2"/>
                                            </p:txEl>
                                          </p:spTgt>
                                        </p:tgtEl>
                                        <p:attrNameLst>
                                          <p:attrName>style.visibility</p:attrName>
                                        </p:attrNameLst>
                                      </p:cBhvr>
                                      <p:to>
                                        <p:strVal val="visible"/>
                                      </p:to>
                                    </p:set>
                                    <p:animEffect transition="in" filter="blinds(horizontal)">
                                      <p:cBhvr>
                                        <p:cTn id="88" dur="500"/>
                                        <p:tgtEl>
                                          <p:spTgt spid="22544">
                                            <p:txEl>
                                              <p:pRg st="2" end="2"/>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22544">
                                            <p:txEl>
                                              <p:pRg st="3" end="3"/>
                                            </p:txEl>
                                          </p:spTgt>
                                        </p:tgtEl>
                                        <p:attrNameLst>
                                          <p:attrName>style.visibility</p:attrName>
                                        </p:attrNameLst>
                                      </p:cBhvr>
                                      <p:to>
                                        <p:strVal val="visible"/>
                                      </p:to>
                                    </p:set>
                                    <p:animEffect transition="in" filter="blinds(horizontal)">
                                      <p:cBhvr>
                                        <p:cTn id="93" dur="500"/>
                                        <p:tgtEl>
                                          <p:spTgt spid="22544">
                                            <p:txEl>
                                              <p:pRg st="3" end="3"/>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22544">
                                            <p:txEl>
                                              <p:pRg st="4" end="4"/>
                                            </p:txEl>
                                          </p:spTgt>
                                        </p:tgtEl>
                                        <p:attrNameLst>
                                          <p:attrName>style.visibility</p:attrName>
                                        </p:attrNameLst>
                                      </p:cBhvr>
                                      <p:to>
                                        <p:strVal val="visible"/>
                                      </p:to>
                                    </p:set>
                                    <p:animEffect transition="in" filter="blinds(horizontal)">
                                      <p:cBhvr>
                                        <p:cTn id="98" dur="500"/>
                                        <p:tgtEl>
                                          <p:spTgt spid="22544">
                                            <p:txEl>
                                              <p:pRg st="4" end="4"/>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2544">
                                            <p:txEl>
                                              <p:pRg st="5" end="5"/>
                                            </p:txEl>
                                          </p:spTgt>
                                        </p:tgtEl>
                                        <p:attrNameLst>
                                          <p:attrName>style.visibility</p:attrName>
                                        </p:attrNameLst>
                                      </p:cBhvr>
                                      <p:to>
                                        <p:strVal val="visible"/>
                                      </p:to>
                                    </p:set>
                                    <p:animEffect transition="in" filter="blinds(horizontal)">
                                      <p:cBhvr>
                                        <p:cTn id="103" dur="500"/>
                                        <p:tgtEl>
                                          <p:spTgt spid="22544">
                                            <p:txEl>
                                              <p:pRg st="5" end="5"/>
                                            </p:txEl>
                                          </p:spTgt>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3" presetClass="entr" presetSubtype="10" fill="hold" grpId="0" nodeType="clickEffect">
                                  <p:stCondLst>
                                    <p:cond delay="0"/>
                                  </p:stCondLst>
                                  <p:childTnLst>
                                    <p:set>
                                      <p:cBhvr>
                                        <p:cTn id="107" dur="1" fill="hold">
                                          <p:stCondLst>
                                            <p:cond delay="0"/>
                                          </p:stCondLst>
                                        </p:cTn>
                                        <p:tgtEl>
                                          <p:spTgt spid="22544">
                                            <p:txEl>
                                              <p:pRg st="6" end="6"/>
                                            </p:txEl>
                                          </p:spTgt>
                                        </p:tgtEl>
                                        <p:attrNameLst>
                                          <p:attrName>style.visibility</p:attrName>
                                        </p:attrNameLst>
                                      </p:cBhvr>
                                      <p:to>
                                        <p:strVal val="visible"/>
                                      </p:to>
                                    </p:set>
                                    <p:animEffect transition="in" filter="blinds(horizontal)">
                                      <p:cBhvr>
                                        <p:cTn id="108" dur="500"/>
                                        <p:tgtEl>
                                          <p:spTgt spid="22544">
                                            <p:txEl>
                                              <p:pRg st="6" end="6"/>
                                            </p:txEl>
                                          </p:spTgt>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 presetClass="entr" presetSubtype="10" fill="hold" grpId="0" nodeType="clickEffect">
                                  <p:stCondLst>
                                    <p:cond delay="0"/>
                                  </p:stCondLst>
                                  <p:childTnLst>
                                    <p:set>
                                      <p:cBhvr>
                                        <p:cTn id="112" dur="1" fill="hold">
                                          <p:stCondLst>
                                            <p:cond delay="0"/>
                                          </p:stCondLst>
                                        </p:cTn>
                                        <p:tgtEl>
                                          <p:spTgt spid="22545">
                                            <p:bg/>
                                          </p:spTgt>
                                        </p:tgtEl>
                                        <p:attrNameLst>
                                          <p:attrName>style.visibility</p:attrName>
                                        </p:attrNameLst>
                                      </p:cBhvr>
                                      <p:to>
                                        <p:strVal val="visible"/>
                                      </p:to>
                                    </p:set>
                                    <p:animEffect transition="in" filter="blinds(horizontal)">
                                      <p:cBhvr>
                                        <p:cTn id="113" dur="500"/>
                                        <p:tgtEl>
                                          <p:spTgt spid="22545">
                                            <p:bg/>
                                          </p:spTgt>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22545">
                                            <p:txEl>
                                              <p:pRg st="0" end="0"/>
                                            </p:txEl>
                                          </p:spTgt>
                                        </p:tgtEl>
                                        <p:attrNameLst>
                                          <p:attrName>style.visibility</p:attrName>
                                        </p:attrNameLst>
                                      </p:cBhvr>
                                      <p:to>
                                        <p:strVal val="visible"/>
                                      </p:to>
                                    </p:set>
                                    <p:animEffect transition="in" filter="blinds(horizontal)">
                                      <p:cBhvr>
                                        <p:cTn id="118" dur="500"/>
                                        <p:tgtEl>
                                          <p:spTgt spid="22545">
                                            <p:txEl>
                                              <p:pRg st="0" end="0"/>
                                            </p:txEl>
                                          </p:spTgt>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3" presetClass="entr" presetSubtype="10" fill="hold" grpId="0" nodeType="clickEffect">
                                  <p:stCondLst>
                                    <p:cond delay="0"/>
                                  </p:stCondLst>
                                  <p:childTnLst>
                                    <p:set>
                                      <p:cBhvr>
                                        <p:cTn id="122" dur="1" fill="hold">
                                          <p:stCondLst>
                                            <p:cond delay="0"/>
                                          </p:stCondLst>
                                        </p:cTn>
                                        <p:tgtEl>
                                          <p:spTgt spid="22545">
                                            <p:txEl>
                                              <p:pRg st="1" end="1"/>
                                            </p:txEl>
                                          </p:spTgt>
                                        </p:tgtEl>
                                        <p:attrNameLst>
                                          <p:attrName>style.visibility</p:attrName>
                                        </p:attrNameLst>
                                      </p:cBhvr>
                                      <p:to>
                                        <p:strVal val="visible"/>
                                      </p:to>
                                    </p:set>
                                    <p:animEffect transition="in" filter="blinds(horizontal)">
                                      <p:cBhvr>
                                        <p:cTn id="123" dur="500"/>
                                        <p:tgtEl>
                                          <p:spTgt spid="22545">
                                            <p:txEl>
                                              <p:pRg st="1" end="1"/>
                                            </p:txEl>
                                          </p:spTgt>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3" presetClass="entr" presetSubtype="10" fill="hold" grpId="0" nodeType="clickEffect">
                                  <p:stCondLst>
                                    <p:cond delay="0"/>
                                  </p:stCondLst>
                                  <p:childTnLst>
                                    <p:set>
                                      <p:cBhvr>
                                        <p:cTn id="127" dur="1" fill="hold">
                                          <p:stCondLst>
                                            <p:cond delay="0"/>
                                          </p:stCondLst>
                                        </p:cTn>
                                        <p:tgtEl>
                                          <p:spTgt spid="22545">
                                            <p:txEl>
                                              <p:pRg st="2" end="2"/>
                                            </p:txEl>
                                          </p:spTgt>
                                        </p:tgtEl>
                                        <p:attrNameLst>
                                          <p:attrName>style.visibility</p:attrName>
                                        </p:attrNameLst>
                                      </p:cBhvr>
                                      <p:to>
                                        <p:strVal val="visible"/>
                                      </p:to>
                                    </p:set>
                                    <p:animEffect transition="in" filter="blinds(horizontal)">
                                      <p:cBhvr>
                                        <p:cTn id="128" dur="500"/>
                                        <p:tgtEl>
                                          <p:spTgt spid="22545">
                                            <p:txEl>
                                              <p:pRg st="2" end="2"/>
                                            </p:txEl>
                                          </p:spTgt>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22545">
                                            <p:txEl>
                                              <p:pRg st="3" end="3"/>
                                            </p:txEl>
                                          </p:spTgt>
                                        </p:tgtEl>
                                        <p:attrNameLst>
                                          <p:attrName>style.visibility</p:attrName>
                                        </p:attrNameLst>
                                      </p:cBhvr>
                                      <p:to>
                                        <p:strVal val="visible"/>
                                      </p:to>
                                    </p:set>
                                    <p:animEffect transition="in" filter="blinds(horizontal)">
                                      <p:cBhvr>
                                        <p:cTn id="133" dur="500"/>
                                        <p:tgtEl>
                                          <p:spTgt spid="22545">
                                            <p:txEl>
                                              <p:pRg st="3" end="3"/>
                                            </p:txEl>
                                          </p:spTgt>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3" presetClass="entr" presetSubtype="10" fill="hold" grpId="0" nodeType="clickEffect">
                                  <p:stCondLst>
                                    <p:cond delay="0"/>
                                  </p:stCondLst>
                                  <p:childTnLst>
                                    <p:set>
                                      <p:cBhvr>
                                        <p:cTn id="137" dur="1" fill="hold">
                                          <p:stCondLst>
                                            <p:cond delay="0"/>
                                          </p:stCondLst>
                                        </p:cTn>
                                        <p:tgtEl>
                                          <p:spTgt spid="22545">
                                            <p:txEl>
                                              <p:pRg st="4" end="4"/>
                                            </p:txEl>
                                          </p:spTgt>
                                        </p:tgtEl>
                                        <p:attrNameLst>
                                          <p:attrName>style.visibility</p:attrName>
                                        </p:attrNameLst>
                                      </p:cBhvr>
                                      <p:to>
                                        <p:strVal val="visible"/>
                                      </p:to>
                                    </p:set>
                                    <p:animEffect transition="in" filter="blinds(horizontal)">
                                      <p:cBhvr>
                                        <p:cTn id="138" dur="500"/>
                                        <p:tgtEl>
                                          <p:spTgt spid="22545">
                                            <p:txEl>
                                              <p:pRg st="4" end="4"/>
                                            </p:txEl>
                                          </p:spTgt>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3" presetClass="entr" presetSubtype="10" fill="hold" grpId="0" nodeType="clickEffect">
                                  <p:stCondLst>
                                    <p:cond delay="0"/>
                                  </p:stCondLst>
                                  <p:childTnLst>
                                    <p:set>
                                      <p:cBhvr>
                                        <p:cTn id="142" dur="1" fill="hold">
                                          <p:stCondLst>
                                            <p:cond delay="0"/>
                                          </p:stCondLst>
                                        </p:cTn>
                                        <p:tgtEl>
                                          <p:spTgt spid="22545">
                                            <p:txEl>
                                              <p:pRg st="5" end="5"/>
                                            </p:txEl>
                                          </p:spTgt>
                                        </p:tgtEl>
                                        <p:attrNameLst>
                                          <p:attrName>style.visibility</p:attrName>
                                        </p:attrNameLst>
                                      </p:cBhvr>
                                      <p:to>
                                        <p:strVal val="visible"/>
                                      </p:to>
                                    </p:set>
                                    <p:animEffect transition="in" filter="blinds(horizontal)">
                                      <p:cBhvr>
                                        <p:cTn id="143" dur="500"/>
                                        <p:tgtEl>
                                          <p:spTgt spid="22545">
                                            <p:txEl>
                                              <p:pRg st="5" end="5"/>
                                            </p:txEl>
                                          </p:spTgt>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3" presetClass="entr" presetSubtype="10" fill="hold" grpId="0" nodeType="clickEffect">
                                  <p:stCondLst>
                                    <p:cond delay="0"/>
                                  </p:stCondLst>
                                  <p:childTnLst>
                                    <p:set>
                                      <p:cBhvr>
                                        <p:cTn id="147" dur="1" fill="hold">
                                          <p:stCondLst>
                                            <p:cond delay="0"/>
                                          </p:stCondLst>
                                        </p:cTn>
                                        <p:tgtEl>
                                          <p:spTgt spid="22545">
                                            <p:txEl>
                                              <p:pRg st="6" end="6"/>
                                            </p:txEl>
                                          </p:spTgt>
                                        </p:tgtEl>
                                        <p:attrNameLst>
                                          <p:attrName>style.visibility</p:attrName>
                                        </p:attrNameLst>
                                      </p:cBhvr>
                                      <p:to>
                                        <p:strVal val="visible"/>
                                      </p:to>
                                    </p:set>
                                    <p:animEffect transition="in" filter="blinds(horizontal)">
                                      <p:cBhvr>
                                        <p:cTn id="148" dur="500"/>
                                        <p:tgtEl>
                                          <p:spTgt spid="22545">
                                            <p:txEl>
                                              <p:pRg st="6" end="6"/>
                                            </p:txEl>
                                          </p:spTgt>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3" presetClass="entr" presetSubtype="10" fill="hold" grpId="0" nodeType="clickEffect">
                                  <p:stCondLst>
                                    <p:cond delay="0"/>
                                  </p:stCondLst>
                                  <p:childTnLst>
                                    <p:set>
                                      <p:cBhvr>
                                        <p:cTn id="152" dur="1" fill="hold">
                                          <p:stCondLst>
                                            <p:cond delay="0"/>
                                          </p:stCondLst>
                                        </p:cTn>
                                        <p:tgtEl>
                                          <p:spTgt spid="22545">
                                            <p:txEl>
                                              <p:pRg st="7" end="7"/>
                                            </p:txEl>
                                          </p:spTgt>
                                        </p:tgtEl>
                                        <p:attrNameLst>
                                          <p:attrName>style.visibility</p:attrName>
                                        </p:attrNameLst>
                                      </p:cBhvr>
                                      <p:to>
                                        <p:strVal val="visible"/>
                                      </p:to>
                                    </p:set>
                                    <p:animEffect transition="in" filter="blinds(horizontal)">
                                      <p:cBhvr>
                                        <p:cTn id="153" dur="500"/>
                                        <p:tgtEl>
                                          <p:spTgt spid="22545">
                                            <p:txEl>
                                              <p:pRg st="7" end="7"/>
                                            </p:txEl>
                                          </p:spTgt>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3" presetClass="entr" presetSubtype="10" fill="hold" grpId="0" nodeType="clickEffect">
                                  <p:stCondLst>
                                    <p:cond delay="0"/>
                                  </p:stCondLst>
                                  <p:childTnLst>
                                    <p:set>
                                      <p:cBhvr>
                                        <p:cTn id="157" dur="1" fill="hold">
                                          <p:stCondLst>
                                            <p:cond delay="0"/>
                                          </p:stCondLst>
                                        </p:cTn>
                                        <p:tgtEl>
                                          <p:spTgt spid="22546">
                                            <p:bg/>
                                          </p:spTgt>
                                        </p:tgtEl>
                                        <p:attrNameLst>
                                          <p:attrName>style.visibility</p:attrName>
                                        </p:attrNameLst>
                                      </p:cBhvr>
                                      <p:to>
                                        <p:strVal val="visible"/>
                                      </p:to>
                                    </p:set>
                                    <p:animEffect transition="in" filter="blinds(horizontal)">
                                      <p:cBhvr>
                                        <p:cTn id="158" dur="500"/>
                                        <p:tgtEl>
                                          <p:spTgt spid="22546">
                                            <p:bg/>
                                          </p:spTgt>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3" presetClass="entr" presetSubtype="10" fill="hold" grpId="0" nodeType="clickEffect" nodePh="1">
                                  <p:stCondLst>
                                    <p:cond delay="0"/>
                                  </p:stCondLst>
                                  <p:endCondLst>
                                    <p:cond evt="begin" delay="0">
                                      <p:tn val="161"/>
                                    </p:cond>
                                  </p:endCondLst>
                                  <p:childTnLst>
                                    <p:set>
                                      <p:cBhvr>
                                        <p:cTn id="162" dur="1" fill="hold">
                                          <p:stCondLst>
                                            <p:cond delay="0"/>
                                          </p:stCondLst>
                                        </p:cTn>
                                        <p:tgtEl>
                                          <p:spTgt spid="22546">
                                            <p:txEl>
                                              <p:pRg st="0" end="0"/>
                                            </p:txEl>
                                          </p:spTgt>
                                        </p:tgtEl>
                                        <p:attrNameLst>
                                          <p:attrName>style.visibility</p:attrName>
                                        </p:attrNameLst>
                                      </p:cBhvr>
                                      <p:to>
                                        <p:strVal val="visible"/>
                                      </p:to>
                                    </p:set>
                                    <p:animEffect transition="in" filter="blinds(horizontal)">
                                      <p:cBhvr>
                                        <p:cTn id="163" dur="500"/>
                                        <p:tgtEl>
                                          <p:spTgt spid="22546">
                                            <p:txEl>
                                              <p:pRg st="0" end="0"/>
                                            </p:txEl>
                                          </p:spTgt>
                                        </p:tgtEl>
                                      </p:cBhvr>
                                    </p:animEffect>
                                  </p:childTnLst>
                                </p:cTn>
                              </p:par>
                              <p:par>
                                <p:cTn id="164" presetID="3" presetClass="entr" presetSubtype="10" fill="hold" grpId="0" nodeType="withEffect">
                                  <p:stCondLst>
                                    <p:cond delay="0"/>
                                  </p:stCondLst>
                                  <p:childTnLst>
                                    <p:set>
                                      <p:cBhvr>
                                        <p:cTn id="165" dur="1" fill="hold">
                                          <p:stCondLst>
                                            <p:cond delay="0"/>
                                          </p:stCondLst>
                                        </p:cTn>
                                        <p:tgtEl>
                                          <p:spTgt spid="22547">
                                            <p:bg/>
                                          </p:spTgt>
                                        </p:tgtEl>
                                        <p:attrNameLst>
                                          <p:attrName>style.visibility</p:attrName>
                                        </p:attrNameLst>
                                      </p:cBhvr>
                                      <p:to>
                                        <p:strVal val="visible"/>
                                      </p:to>
                                    </p:set>
                                    <p:animEffect transition="in" filter="blinds(horizontal)">
                                      <p:cBhvr>
                                        <p:cTn id="166" dur="500"/>
                                        <p:tgtEl>
                                          <p:spTgt spid="22547">
                                            <p:bg/>
                                          </p:spTgt>
                                        </p:tgtEl>
                                      </p:cBhvr>
                                    </p:animEffec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3" presetClass="entr" presetSubtype="10" fill="hold" grpId="0" nodeType="clickEffect">
                                  <p:stCondLst>
                                    <p:cond delay="0"/>
                                  </p:stCondLst>
                                  <p:childTnLst>
                                    <p:set>
                                      <p:cBhvr>
                                        <p:cTn id="170" dur="1" fill="hold">
                                          <p:stCondLst>
                                            <p:cond delay="0"/>
                                          </p:stCondLst>
                                        </p:cTn>
                                        <p:tgtEl>
                                          <p:spTgt spid="22547">
                                            <p:txEl>
                                              <p:pRg st="0" end="0"/>
                                            </p:txEl>
                                          </p:spTgt>
                                        </p:tgtEl>
                                        <p:attrNameLst>
                                          <p:attrName>style.visibility</p:attrName>
                                        </p:attrNameLst>
                                      </p:cBhvr>
                                      <p:to>
                                        <p:strVal val="visible"/>
                                      </p:to>
                                    </p:set>
                                    <p:animEffect transition="in" filter="blinds(horizontal)">
                                      <p:cBhvr>
                                        <p:cTn id="171" dur="500"/>
                                        <p:tgtEl>
                                          <p:spTgt spid="22547">
                                            <p:txEl>
                                              <p:pRg st="0" end="0"/>
                                            </p:txEl>
                                          </p:spTgt>
                                        </p:tgtEl>
                                      </p:cBhvr>
                                    </p:animEffec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3" presetClass="entr" presetSubtype="10" fill="hold" grpId="0" nodeType="clickEffect">
                                  <p:stCondLst>
                                    <p:cond delay="0"/>
                                  </p:stCondLst>
                                  <p:childTnLst>
                                    <p:set>
                                      <p:cBhvr>
                                        <p:cTn id="175" dur="1" fill="hold">
                                          <p:stCondLst>
                                            <p:cond delay="0"/>
                                          </p:stCondLst>
                                        </p:cTn>
                                        <p:tgtEl>
                                          <p:spTgt spid="22547">
                                            <p:txEl>
                                              <p:pRg st="1" end="1"/>
                                            </p:txEl>
                                          </p:spTgt>
                                        </p:tgtEl>
                                        <p:attrNameLst>
                                          <p:attrName>style.visibility</p:attrName>
                                        </p:attrNameLst>
                                      </p:cBhvr>
                                      <p:to>
                                        <p:strVal val="visible"/>
                                      </p:to>
                                    </p:set>
                                    <p:animEffect transition="in" filter="blinds(horizontal)">
                                      <p:cBhvr>
                                        <p:cTn id="176" dur="500"/>
                                        <p:tgtEl>
                                          <p:spTgt spid="22547">
                                            <p:txEl>
                                              <p:pRg st="1" end="1"/>
                                            </p:txEl>
                                          </p:spTgt>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3" presetClass="entr" presetSubtype="10" fill="hold" grpId="0" nodeType="clickEffect">
                                  <p:stCondLst>
                                    <p:cond delay="0"/>
                                  </p:stCondLst>
                                  <p:childTnLst>
                                    <p:set>
                                      <p:cBhvr>
                                        <p:cTn id="180" dur="1" fill="hold">
                                          <p:stCondLst>
                                            <p:cond delay="0"/>
                                          </p:stCondLst>
                                        </p:cTn>
                                        <p:tgtEl>
                                          <p:spTgt spid="22547">
                                            <p:txEl>
                                              <p:pRg st="2" end="2"/>
                                            </p:txEl>
                                          </p:spTgt>
                                        </p:tgtEl>
                                        <p:attrNameLst>
                                          <p:attrName>style.visibility</p:attrName>
                                        </p:attrNameLst>
                                      </p:cBhvr>
                                      <p:to>
                                        <p:strVal val="visible"/>
                                      </p:to>
                                    </p:set>
                                    <p:animEffect transition="in" filter="blinds(horizontal)">
                                      <p:cBhvr>
                                        <p:cTn id="181" dur="500"/>
                                        <p:tgtEl>
                                          <p:spTgt spid="22547">
                                            <p:txEl>
                                              <p:pRg st="2" end="2"/>
                                            </p:txEl>
                                          </p:spTgt>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3" presetClass="entr" presetSubtype="10" fill="hold" grpId="0" nodeType="clickEffect">
                                  <p:stCondLst>
                                    <p:cond delay="0"/>
                                  </p:stCondLst>
                                  <p:childTnLst>
                                    <p:set>
                                      <p:cBhvr>
                                        <p:cTn id="185" dur="1" fill="hold">
                                          <p:stCondLst>
                                            <p:cond delay="0"/>
                                          </p:stCondLst>
                                        </p:cTn>
                                        <p:tgtEl>
                                          <p:spTgt spid="22547">
                                            <p:txEl>
                                              <p:pRg st="3" end="3"/>
                                            </p:txEl>
                                          </p:spTgt>
                                        </p:tgtEl>
                                        <p:attrNameLst>
                                          <p:attrName>style.visibility</p:attrName>
                                        </p:attrNameLst>
                                      </p:cBhvr>
                                      <p:to>
                                        <p:strVal val="visible"/>
                                      </p:to>
                                    </p:set>
                                    <p:animEffect transition="in" filter="blinds(horizontal)">
                                      <p:cBhvr>
                                        <p:cTn id="186" dur="500"/>
                                        <p:tgtEl>
                                          <p:spTgt spid="225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7" fill="hold" display="0">
                  <p:stCondLst>
                    <p:cond delay="indefinite"/>
                  </p:stCondLst>
                  <p:endCondLst>
                    <p:cond evt="onStopAudio" delay="0">
                      <p:tgtEl>
                        <p:sldTgt/>
                      </p:tgtEl>
                    </p:cond>
                  </p:endCondLst>
                </p:cTn>
                <p:tgtEl>
                  <p:spTgt spid="2"/>
                </p:tgtEl>
              </p:cMediaNode>
            </p:audio>
          </p:childTnLst>
        </p:cTn>
      </p:par>
    </p:tnLst>
    <p:bldLst>
      <p:bldP spid="22538" grpId="0" animBg="1"/>
      <p:bldP spid="22539" grpId="0" animBg="1"/>
      <p:bldP spid="22540" grpId="0" animBg="1"/>
      <p:bldP spid="22541" grpId="0" animBg="1"/>
      <p:bldP spid="22542" grpId="0" animBg="1"/>
      <p:bldP spid="22543" grpId="0" build="p" bldLvl="5" animBg="1"/>
      <p:bldP spid="22544" grpId="0" build="p" bldLvl="5" animBg="1"/>
      <p:bldP spid="22545" grpId="0" build="p" bldLvl="5" animBg="1"/>
      <p:bldP spid="22546" grpId="0" build="p" bldLvl="5" animBg="1"/>
      <p:bldP spid="22547" grpId="0" build="p" bldLvl="5"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577850" y="28575"/>
            <a:ext cx="7772400" cy="838200"/>
          </a:xfrm>
        </p:spPr>
        <p:txBody>
          <a:bodyPr/>
          <a:lstStyle/>
          <a:p>
            <a:pPr eaLnBrk="1" hangingPunct="1"/>
            <a:r>
              <a:rPr lang="de-DE" altLang="de-DE" sz="4000" smtClean="0"/>
              <a:t>Fall 6</a:t>
            </a:r>
          </a:p>
        </p:txBody>
      </p:sp>
      <p:sp>
        <p:nvSpPr>
          <p:cNvPr id="50179" name="Rectangle 3"/>
          <p:cNvSpPr>
            <a:spLocks noGrp="1" noChangeArrowheads="1"/>
          </p:cNvSpPr>
          <p:nvPr>
            <p:ph type="body" idx="4294967295"/>
          </p:nvPr>
        </p:nvSpPr>
        <p:spPr>
          <a:xfrm>
            <a:off x="179388" y="1157288"/>
            <a:ext cx="8569325" cy="3743325"/>
          </a:xfrm>
        </p:spPr>
        <p:txBody>
          <a:bodyPr/>
          <a:lstStyle/>
          <a:p>
            <a:pPr marL="0" indent="0" algn="just" eaLnBrk="1" hangingPunct="1">
              <a:spcBef>
                <a:spcPct val="0"/>
              </a:spcBef>
              <a:buFontTx/>
              <a:buNone/>
            </a:pPr>
            <a:r>
              <a:rPr lang="de-DE" altLang="de-DE" sz="1600" dirty="0" smtClean="0"/>
              <a:t>Im bundesdeutschen Recht ist vorgesehen, dass sog. Kupfer-Fittings – es handelt sich um Eckstücke zur Verbindung von Wasserrohrleitungen in Wohn- und Geschäftshäusern – dem Stand der Technik entsprechen und in Deutschland handelbar sind, wenn sie vom sog. DGAV e.V. – dem Deutschen Gas- und Abwasser-Fachverband – entsprechend eingeordnet werden. Der DGAV führt ein standardisiertes Verfahren durch, ist als privatrechtlicher Verein organisiert und paritätisch mit Fachleuten der Rohrindustrie und Verbrauchern besetzt. Die Handelbarkeit kann alternativ zu einer Prüfung durch den DGAV e.V. auch dadurch hergestellt werden, dass ein Individualgutachten eines staatlich anerkannten Gutachters eingeholt wird. </a:t>
            </a:r>
          </a:p>
          <a:p>
            <a:pPr marL="0" indent="0" algn="just" eaLnBrk="1" hangingPunct="1">
              <a:spcBef>
                <a:spcPct val="0"/>
              </a:spcBef>
              <a:buFontTx/>
              <a:buNone/>
            </a:pPr>
            <a:endParaRPr lang="de-DE" altLang="de-DE" sz="1600" dirty="0" smtClean="0"/>
          </a:p>
          <a:p>
            <a:pPr marL="0" indent="0" algn="just" eaLnBrk="1" hangingPunct="1">
              <a:spcBef>
                <a:spcPct val="0"/>
              </a:spcBef>
              <a:buFontTx/>
              <a:buNone/>
            </a:pPr>
            <a:r>
              <a:rPr lang="de-DE" altLang="de-DE" sz="1600" b="1" dirty="0" smtClean="0"/>
              <a:t>1. </a:t>
            </a:r>
            <a:r>
              <a:rPr lang="de-DE" altLang="de-DE" sz="1600" dirty="0" smtClean="0"/>
              <a:t>Die italienische Firma I stellt nun solche Kupfer-Fittings her, die zwar in Italien handelbar sind, aber nicht den standardisierten Anforderungen des DGAV e.V. entsprechen. Eine Einschaltung eines Individualgutachtens scheut I aus Kostengründen. Wie ist die Rechtslage? Gehen Sie davon aus, dass Sekundärrecht nicht greift. </a:t>
            </a:r>
          </a:p>
          <a:p>
            <a:pPr marL="0" indent="0" algn="just" eaLnBrk="1" hangingPunct="1">
              <a:spcBef>
                <a:spcPct val="0"/>
              </a:spcBef>
              <a:buFontTx/>
              <a:buNone/>
            </a:pPr>
            <a:endParaRPr lang="de-DE" altLang="de-DE" sz="1600" dirty="0" smtClean="0"/>
          </a:p>
          <a:p>
            <a:pPr marL="0" indent="0" algn="just" eaLnBrk="1" hangingPunct="1">
              <a:spcBef>
                <a:spcPct val="0"/>
              </a:spcBef>
              <a:buFontTx/>
              <a:buNone/>
            </a:pPr>
            <a:r>
              <a:rPr lang="de-DE" altLang="de-DE" sz="1600" b="1" dirty="0" smtClean="0"/>
              <a:t>2. </a:t>
            </a:r>
            <a:r>
              <a:rPr lang="de-DE" altLang="de-DE" sz="1600" dirty="0" smtClean="0"/>
              <a:t>Ändert sich etwas, wenn die RL 2001/95/EG über die allgemeine Produktsicherheit anwendbar wäre? Wäre es sinnvoll, in diesem Falle auch einen speziellen Sekundärrechtsakt zu konzipieren? Was müsste darin normiert werden?</a:t>
            </a:r>
          </a:p>
        </p:txBody>
      </p:sp>
      <p:pic>
        <p:nvPicPr>
          <p:cNvPr id="96260"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blinds(horizontal)">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0179">
                                            <p:txEl>
                                              <p:pRg st="2" end="2"/>
                                            </p:txEl>
                                          </p:spTgt>
                                        </p:tgtEl>
                                        <p:attrNameLst>
                                          <p:attrName>style.visibility</p:attrName>
                                        </p:attrNameLst>
                                      </p:cBhvr>
                                      <p:to>
                                        <p:strVal val="visible"/>
                                      </p:to>
                                    </p:set>
                                    <p:animEffect transition="in" filter="blinds(horizontal)">
                                      <p:cBhvr>
                                        <p:cTn id="12" dur="500"/>
                                        <p:tgtEl>
                                          <p:spTgt spid="501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0179">
                                            <p:txEl>
                                              <p:pRg st="4" end="4"/>
                                            </p:txEl>
                                          </p:spTgt>
                                        </p:tgtEl>
                                        <p:attrNameLst>
                                          <p:attrName>style.visibility</p:attrName>
                                        </p:attrNameLst>
                                      </p:cBhvr>
                                      <p:to>
                                        <p:strVal val="visible"/>
                                      </p:to>
                                    </p:set>
                                    <p:animEffect transition="in" filter="blinds(horizontal)">
                                      <p:cBhvr>
                                        <p:cTn id="17" dur="500"/>
                                        <p:tgtEl>
                                          <p:spTgt spid="50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746125" y="20638"/>
            <a:ext cx="7772400" cy="838200"/>
          </a:xfrm>
        </p:spPr>
        <p:txBody>
          <a:bodyPr/>
          <a:lstStyle/>
          <a:p>
            <a:pPr eaLnBrk="1" hangingPunct="1"/>
            <a:r>
              <a:rPr lang="de-DE" altLang="de-DE" sz="3200" smtClean="0"/>
              <a:t>Freier Warenverkehr </a:t>
            </a:r>
            <a:br>
              <a:rPr lang="de-DE" altLang="de-DE" sz="3200" smtClean="0"/>
            </a:br>
            <a:r>
              <a:rPr lang="de-DE" altLang="de-DE" sz="3200" smtClean="0"/>
              <a:t>Überblick</a:t>
            </a:r>
          </a:p>
        </p:txBody>
      </p:sp>
      <p:sp>
        <p:nvSpPr>
          <p:cNvPr id="22544" name="Text Box 16"/>
          <p:cNvSpPr txBox="1">
            <a:spLocks noChangeArrowheads="1"/>
          </p:cNvSpPr>
          <p:nvPr/>
        </p:nvSpPr>
        <p:spPr bwMode="auto">
          <a:xfrm>
            <a:off x="323850" y="1125538"/>
            <a:ext cx="8442325" cy="46672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400">
                <a:cs typeface="Arial" panose="020B0604020202020204" pitchFamily="34" charset="0"/>
              </a:rPr>
              <a:t>Regeln zur Herstellung des freien Warenverkehrs, Art. 28 II AEUV</a:t>
            </a:r>
          </a:p>
        </p:txBody>
      </p:sp>
      <p:sp>
        <p:nvSpPr>
          <p:cNvPr id="22551" name="Text Box 23"/>
          <p:cNvSpPr txBox="1">
            <a:spLocks noChangeArrowheads="1"/>
          </p:cNvSpPr>
          <p:nvPr/>
        </p:nvSpPr>
        <p:spPr bwMode="auto">
          <a:xfrm>
            <a:off x="249238" y="4005263"/>
            <a:ext cx="1728787" cy="1201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de-DE" altLang="de-DE" sz="1600">
                <a:cs typeface="Arial" panose="020B0604020202020204" pitchFamily="34" charset="0"/>
              </a:rPr>
              <a:t>Art. 30 AEUV</a:t>
            </a:r>
          </a:p>
          <a:p>
            <a:pPr algn="ctr" eaLnBrk="1" hangingPunct="1">
              <a:spcBef>
                <a:spcPct val="50000"/>
              </a:spcBef>
              <a:buFontTx/>
              <a:buNone/>
            </a:pPr>
            <a:r>
              <a:rPr lang="de-DE" altLang="de-DE" sz="1600">
                <a:cs typeface="Arial" panose="020B0604020202020204" pitchFamily="34" charset="0"/>
              </a:rPr>
              <a:t>Zölle / Abgaben zollgleicher Wirkung</a:t>
            </a:r>
          </a:p>
        </p:txBody>
      </p:sp>
      <p:sp>
        <p:nvSpPr>
          <p:cNvPr id="22553" name="Text Box 25"/>
          <p:cNvSpPr txBox="1">
            <a:spLocks noChangeArrowheads="1"/>
          </p:cNvSpPr>
          <p:nvPr/>
        </p:nvSpPr>
        <p:spPr bwMode="auto">
          <a:xfrm>
            <a:off x="3778250" y="2422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400">
              <a:cs typeface="Arial" panose="020B0604020202020204" pitchFamily="34" charset="0"/>
            </a:endParaRPr>
          </a:p>
        </p:txBody>
      </p:sp>
      <p:sp>
        <p:nvSpPr>
          <p:cNvPr id="22554" name="Text Box 26"/>
          <p:cNvSpPr txBox="1">
            <a:spLocks noChangeArrowheads="1"/>
          </p:cNvSpPr>
          <p:nvPr/>
        </p:nvSpPr>
        <p:spPr bwMode="auto">
          <a:xfrm>
            <a:off x="825500" y="2278063"/>
            <a:ext cx="2562225"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DE" altLang="de-DE" sz="2400">
                <a:cs typeface="Arial" panose="020B0604020202020204" pitchFamily="34" charset="0"/>
              </a:rPr>
              <a:t>Verbot</a:t>
            </a:r>
          </a:p>
          <a:p>
            <a:pPr algn="ctr" eaLnBrk="1" hangingPunct="1">
              <a:spcBef>
                <a:spcPct val="0"/>
              </a:spcBef>
              <a:buFontTx/>
              <a:buNone/>
            </a:pPr>
            <a:r>
              <a:rPr lang="de-DE" altLang="de-DE" sz="2400">
                <a:cs typeface="Arial" panose="020B0604020202020204" pitchFamily="34" charset="0"/>
              </a:rPr>
              <a:t>tarifärer </a:t>
            </a:r>
          </a:p>
          <a:p>
            <a:pPr algn="ctr" eaLnBrk="1" hangingPunct="1">
              <a:spcBef>
                <a:spcPct val="0"/>
              </a:spcBef>
              <a:buFontTx/>
              <a:buNone/>
            </a:pPr>
            <a:r>
              <a:rPr lang="de-DE" altLang="de-DE" sz="2400">
                <a:cs typeface="Arial" panose="020B0604020202020204" pitchFamily="34" charset="0"/>
              </a:rPr>
              <a:t>Handelshemmnisse</a:t>
            </a:r>
            <a:endParaRPr lang="de-DE" altLang="de-DE" sz="1400">
              <a:cs typeface="Arial" panose="020B0604020202020204" pitchFamily="34" charset="0"/>
            </a:endParaRPr>
          </a:p>
        </p:txBody>
      </p:sp>
      <p:sp>
        <p:nvSpPr>
          <p:cNvPr id="22558" name="Text Box 30"/>
          <p:cNvSpPr txBox="1">
            <a:spLocks noChangeArrowheads="1"/>
          </p:cNvSpPr>
          <p:nvPr/>
        </p:nvSpPr>
        <p:spPr bwMode="auto">
          <a:xfrm>
            <a:off x="2338388" y="4005263"/>
            <a:ext cx="1727200" cy="1201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de-DE" altLang="de-DE" sz="1600">
                <a:cs typeface="Arial" panose="020B0604020202020204" pitchFamily="34" charset="0"/>
              </a:rPr>
              <a:t>Art. 110 f. AEUV</a:t>
            </a:r>
          </a:p>
          <a:p>
            <a:pPr algn="ctr" eaLnBrk="1" hangingPunct="1">
              <a:spcBef>
                <a:spcPct val="50000"/>
              </a:spcBef>
              <a:buFontTx/>
              <a:buNone/>
            </a:pPr>
            <a:r>
              <a:rPr lang="de-DE" altLang="de-DE" sz="1600">
                <a:cs typeface="Arial" panose="020B0604020202020204" pitchFamily="34" charset="0"/>
              </a:rPr>
              <a:t>Begünstigung von Inlandsware durch Steuervorschriften</a:t>
            </a:r>
          </a:p>
        </p:txBody>
      </p:sp>
      <p:sp>
        <p:nvSpPr>
          <p:cNvPr id="22559" name="Text Box 31"/>
          <p:cNvSpPr txBox="1">
            <a:spLocks noChangeArrowheads="1"/>
          </p:cNvSpPr>
          <p:nvPr/>
        </p:nvSpPr>
        <p:spPr bwMode="auto">
          <a:xfrm>
            <a:off x="5141913" y="3709988"/>
            <a:ext cx="1728787" cy="1446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de-DE" altLang="de-DE" sz="1600">
                <a:cs typeface="Arial" panose="020B0604020202020204" pitchFamily="34" charset="0"/>
              </a:rPr>
              <a:t>Art. 34 AEUV</a:t>
            </a:r>
          </a:p>
          <a:p>
            <a:pPr algn="ctr" eaLnBrk="1" hangingPunct="1">
              <a:spcBef>
                <a:spcPct val="50000"/>
              </a:spcBef>
              <a:buFontTx/>
              <a:buNone/>
            </a:pPr>
            <a:r>
              <a:rPr lang="de-DE" altLang="de-DE" sz="1600">
                <a:cs typeface="Arial" panose="020B0604020202020204" pitchFamily="34" charset="0"/>
              </a:rPr>
              <a:t>Mengenm. Ein- fuhrschranken und Maßnahmen gleicher Wirkung</a:t>
            </a:r>
          </a:p>
        </p:txBody>
      </p:sp>
      <p:sp>
        <p:nvSpPr>
          <p:cNvPr id="22560" name="Text Box 32"/>
          <p:cNvSpPr txBox="1">
            <a:spLocks noChangeArrowheads="1"/>
          </p:cNvSpPr>
          <p:nvPr/>
        </p:nvSpPr>
        <p:spPr bwMode="auto">
          <a:xfrm>
            <a:off x="7285038" y="3709988"/>
            <a:ext cx="1655762" cy="1446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DE" altLang="de-DE" sz="1600">
                <a:cs typeface="Arial" panose="020B0604020202020204" pitchFamily="34" charset="0"/>
              </a:rPr>
              <a:t>Art. 35 AEUV</a:t>
            </a:r>
          </a:p>
          <a:p>
            <a:pPr algn="ctr" eaLnBrk="1" hangingPunct="1">
              <a:spcBef>
                <a:spcPct val="50000"/>
              </a:spcBef>
              <a:buFontTx/>
              <a:buNone/>
            </a:pPr>
            <a:r>
              <a:rPr lang="de-DE" altLang="de-DE" sz="1600">
                <a:cs typeface="Arial" panose="020B0604020202020204" pitchFamily="34" charset="0"/>
              </a:rPr>
              <a:t>Mengenm. Aus- fuhrschranken und Maßnahmen gleicher Wirkung</a:t>
            </a:r>
          </a:p>
        </p:txBody>
      </p:sp>
      <p:sp>
        <p:nvSpPr>
          <p:cNvPr id="22561" name="Text Box 33"/>
          <p:cNvSpPr txBox="1">
            <a:spLocks noChangeArrowheads="1"/>
          </p:cNvSpPr>
          <p:nvPr/>
        </p:nvSpPr>
        <p:spPr bwMode="auto">
          <a:xfrm>
            <a:off x="5721350" y="2227263"/>
            <a:ext cx="2562225"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DE" altLang="de-DE" sz="2400">
                <a:cs typeface="Arial" panose="020B0604020202020204" pitchFamily="34" charset="0"/>
              </a:rPr>
              <a:t>Verbot</a:t>
            </a:r>
          </a:p>
          <a:p>
            <a:pPr algn="ctr" eaLnBrk="1" hangingPunct="1">
              <a:spcBef>
                <a:spcPct val="0"/>
              </a:spcBef>
              <a:buFontTx/>
              <a:buNone/>
            </a:pPr>
            <a:r>
              <a:rPr lang="de-DE" altLang="de-DE" sz="2400">
                <a:cs typeface="Arial" panose="020B0604020202020204" pitchFamily="34" charset="0"/>
              </a:rPr>
              <a:t>nicht-tarifärer </a:t>
            </a:r>
          </a:p>
          <a:p>
            <a:pPr algn="ctr" eaLnBrk="1" hangingPunct="1">
              <a:spcBef>
                <a:spcPct val="0"/>
              </a:spcBef>
              <a:buFontTx/>
              <a:buNone/>
            </a:pPr>
            <a:r>
              <a:rPr lang="de-DE" altLang="de-DE" sz="2400">
                <a:cs typeface="Arial" panose="020B0604020202020204" pitchFamily="34" charset="0"/>
              </a:rPr>
              <a:t>Handelshemmnisse</a:t>
            </a:r>
          </a:p>
        </p:txBody>
      </p:sp>
      <p:sp>
        <p:nvSpPr>
          <p:cNvPr id="22562" name="Line 34"/>
          <p:cNvSpPr>
            <a:spLocks noChangeShapeType="1"/>
          </p:cNvSpPr>
          <p:nvPr/>
        </p:nvSpPr>
        <p:spPr bwMode="auto">
          <a:xfrm>
            <a:off x="2193925" y="1557338"/>
            <a:ext cx="0" cy="7191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2563" name="Line 35"/>
          <p:cNvSpPr>
            <a:spLocks noChangeShapeType="1"/>
          </p:cNvSpPr>
          <p:nvPr/>
        </p:nvSpPr>
        <p:spPr bwMode="auto">
          <a:xfrm>
            <a:off x="6946900" y="1557338"/>
            <a:ext cx="0" cy="6492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2564" name="Line 36"/>
          <p:cNvSpPr>
            <a:spLocks noChangeShapeType="1"/>
          </p:cNvSpPr>
          <p:nvPr/>
        </p:nvSpPr>
        <p:spPr bwMode="auto">
          <a:xfrm>
            <a:off x="1041400" y="3430588"/>
            <a:ext cx="0" cy="5746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2565" name="Line 37"/>
          <p:cNvSpPr>
            <a:spLocks noChangeShapeType="1"/>
          </p:cNvSpPr>
          <p:nvPr/>
        </p:nvSpPr>
        <p:spPr bwMode="auto">
          <a:xfrm>
            <a:off x="3128963" y="3502025"/>
            <a:ext cx="0" cy="5032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2568" name="Line 40"/>
          <p:cNvSpPr>
            <a:spLocks noChangeShapeType="1"/>
          </p:cNvSpPr>
          <p:nvPr/>
        </p:nvSpPr>
        <p:spPr bwMode="auto">
          <a:xfrm>
            <a:off x="465138" y="5662613"/>
            <a:ext cx="33131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569" name="Line 41"/>
          <p:cNvSpPr>
            <a:spLocks noChangeShapeType="1"/>
          </p:cNvSpPr>
          <p:nvPr/>
        </p:nvSpPr>
        <p:spPr bwMode="auto">
          <a:xfrm flipV="1">
            <a:off x="465138" y="5230813"/>
            <a:ext cx="0" cy="431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570" name="Line 42"/>
          <p:cNvSpPr>
            <a:spLocks noChangeShapeType="1"/>
          </p:cNvSpPr>
          <p:nvPr/>
        </p:nvSpPr>
        <p:spPr bwMode="auto">
          <a:xfrm flipV="1">
            <a:off x="3778250" y="5230813"/>
            <a:ext cx="0" cy="431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571" name="Text Box 43"/>
          <p:cNvSpPr txBox="1">
            <a:spLocks noChangeArrowheads="1"/>
          </p:cNvSpPr>
          <p:nvPr/>
        </p:nvSpPr>
        <p:spPr bwMode="auto">
          <a:xfrm>
            <a:off x="1185863" y="5446713"/>
            <a:ext cx="1835150" cy="46672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400">
                <a:cs typeface="Arial" panose="020B0604020202020204" pitchFamily="34" charset="0"/>
              </a:rPr>
              <a:t>Abgrenzung?</a:t>
            </a:r>
          </a:p>
        </p:txBody>
      </p:sp>
      <p:cxnSp>
        <p:nvCxnSpPr>
          <p:cNvPr id="27" name="Gerade Verbindung mit Pfeil 26"/>
          <p:cNvCxnSpPr>
            <a:cxnSpLocks noChangeShapeType="1"/>
          </p:cNvCxnSpPr>
          <p:nvPr/>
        </p:nvCxnSpPr>
        <p:spPr bwMode="auto">
          <a:xfrm rot="5400000">
            <a:off x="6071394" y="3567906"/>
            <a:ext cx="285750" cy="1588"/>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29" name="Gerade Verbindung mit Pfeil 28"/>
          <p:cNvCxnSpPr>
            <a:cxnSpLocks noChangeShapeType="1"/>
          </p:cNvCxnSpPr>
          <p:nvPr/>
        </p:nvCxnSpPr>
        <p:spPr bwMode="auto">
          <a:xfrm rot="5400000">
            <a:off x="7714457" y="3567906"/>
            <a:ext cx="285750" cy="1587"/>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33" name="Gerade Verbindung mit Pfeil 32"/>
          <p:cNvCxnSpPr>
            <a:cxnSpLocks noChangeShapeType="1"/>
          </p:cNvCxnSpPr>
          <p:nvPr/>
        </p:nvCxnSpPr>
        <p:spPr bwMode="auto">
          <a:xfrm rot="5400000">
            <a:off x="5999957" y="4425156"/>
            <a:ext cx="2000250" cy="1587"/>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sp>
        <p:nvSpPr>
          <p:cNvPr id="35" name="Text Box 43"/>
          <p:cNvSpPr txBox="1">
            <a:spLocks noChangeArrowheads="1"/>
          </p:cNvSpPr>
          <p:nvPr/>
        </p:nvSpPr>
        <p:spPr bwMode="auto">
          <a:xfrm>
            <a:off x="5565775" y="5430838"/>
            <a:ext cx="2952750" cy="71120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DE" altLang="de-DE" sz="2000">
                <a:cs typeface="Arial" panose="020B0604020202020204" pitchFamily="34" charset="0"/>
              </a:rPr>
              <a:t>Umformung von Handels-</a:t>
            </a:r>
          </a:p>
          <a:p>
            <a:pPr algn="ctr" eaLnBrk="1" hangingPunct="1">
              <a:spcBef>
                <a:spcPct val="0"/>
              </a:spcBef>
              <a:buFontTx/>
              <a:buNone/>
            </a:pPr>
            <a:r>
              <a:rPr lang="de-DE" altLang="de-DE" sz="2000">
                <a:cs typeface="Arial" panose="020B0604020202020204" pitchFamily="34" charset="0"/>
              </a:rPr>
              <a:t>monopolen, Art. 37 AEUV</a:t>
            </a:r>
          </a:p>
        </p:txBody>
      </p:sp>
      <p:pic>
        <p:nvPicPr>
          <p:cNvPr id="69655" name="Bild 2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44"/>
                                        </p:tgtEl>
                                        <p:attrNameLst>
                                          <p:attrName>style.visibility</p:attrName>
                                        </p:attrNameLst>
                                      </p:cBhvr>
                                      <p:to>
                                        <p:strVal val="visible"/>
                                      </p:to>
                                    </p:set>
                                    <p:animEffect transition="in" filter="blinds(horizontal)">
                                      <p:cBhvr>
                                        <p:cTn id="7" dur="500"/>
                                        <p:tgtEl>
                                          <p:spTgt spid="225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562"/>
                                        </p:tgtEl>
                                        <p:attrNameLst>
                                          <p:attrName>style.visibility</p:attrName>
                                        </p:attrNameLst>
                                      </p:cBhvr>
                                      <p:to>
                                        <p:strVal val="visible"/>
                                      </p:to>
                                    </p:set>
                                    <p:animEffect transition="in" filter="blinds(horizontal)">
                                      <p:cBhvr>
                                        <p:cTn id="10" dur="500"/>
                                        <p:tgtEl>
                                          <p:spTgt spid="2256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2563"/>
                                        </p:tgtEl>
                                        <p:attrNameLst>
                                          <p:attrName>style.visibility</p:attrName>
                                        </p:attrNameLst>
                                      </p:cBhvr>
                                      <p:to>
                                        <p:strVal val="visible"/>
                                      </p:to>
                                    </p:set>
                                    <p:animEffect transition="in" filter="blinds(horizontal)">
                                      <p:cBhvr>
                                        <p:cTn id="13" dur="500"/>
                                        <p:tgtEl>
                                          <p:spTgt spid="2256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2551"/>
                                        </p:tgtEl>
                                        <p:attrNameLst>
                                          <p:attrName>style.visibility</p:attrName>
                                        </p:attrNameLst>
                                      </p:cBhvr>
                                      <p:to>
                                        <p:strVal val="visible"/>
                                      </p:to>
                                    </p:set>
                                    <p:animEffect transition="in" filter="blinds(horizontal)">
                                      <p:cBhvr>
                                        <p:cTn id="18" dur="500"/>
                                        <p:tgtEl>
                                          <p:spTgt spid="22551"/>
                                        </p:tgtEl>
                                      </p:cBhvr>
                                    </p:animEffect>
                                  </p:childTnLst>
                                </p:cTn>
                              </p:par>
                              <p:par>
                                <p:cTn id="19" presetID="3" presetClass="entr" presetSubtype="10" fill="hold" grpId="0" nodeType="withEffect" nodePh="1">
                                  <p:stCondLst>
                                    <p:cond delay="0"/>
                                  </p:stCondLst>
                                  <p:endCondLst>
                                    <p:cond evt="begin" delay="0">
                                      <p:tn val="19"/>
                                    </p:cond>
                                  </p:endCondLst>
                                  <p:childTnLst>
                                    <p:set>
                                      <p:cBhvr>
                                        <p:cTn id="20" dur="1" fill="hold">
                                          <p:stCondLst>
                                            <p:cond delay="0"/>
                                          </p:stCondLst>
                                        </p:cTn>
                                        <p:tgtEl>
                                          <p:spTgt spid="22553"/>
                                        </p:tgtEl>
                                        <p:attrNameLst>
                                          <p:attrName>style.visibility</p:attrName>
                                        </p:attrNameLst>
                                      </p:cBhvr>
                                      <p:to>
                                        <p:strVal val="visible"/>
                                      </p:to>
                                    </p:set>
                                    <p:animEffect transition="in" filter="blinds(horizontal)">
                                      <p:cBhvr>
                                        <p:cTn id="21" dur="500"/>
                                        <p:tgtEl>
                                          <p:spTgt spid="2255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2554"/>
                                        </p:tgtEl>
                                        <p:attrNameLst>
                                          <p:attrName>style.visibility</p:attrName>
                                        </p:attrNameLst>
                                      </p:cBhvr>
                                      <p:to>
                                        <p:strVal val="visible"/>
                                      </p:to>
                                    </p:set>
                                    <p:animEffect transition="in" filter="blinds(horizontal)">
                                      <p:cBhvr>
                                        <p:cTn id="24" dur="500"/>
                                        <p:tgtEl>
                                          <p:spTgt spid="2255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2558"/>
                                        </p:tgtEl>
                                        <p:attrNameLst>
                                          <p:attrName>style.visibility</p:attrName>
                                        </p:attrNameLst>
                                      </p:cBhvr>
                                      <p:to>
                                        <p:strVal val="visible"/>
                                      </p:to>
                                    </p:set>
                                    <p:animEffect transition="in" filter="blinds(horizontal)">
                                      <p:cBhvr>
                                        <p:cTn id="27" dur="500"/>
                                        <p:tgtEl>
                                          <p:spTgt spid="2255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2564"/>
                                        </p:tgtEl>
                                        <p:attrNameLst>
                                          <p:attrName>style.visibility</p:attrName>
                                        </p:attrNameLst>
                                      </p:cBhvr>
                                      <p:to>
                                        <p:strVal val="visible"/>
                                      </p:to>
                                    </p:set>
                                    <p:animEffect transition="in" filter="blinds(horizontal)">
                                      <p:cBhvr>
                                        <p:cTn id="30" dur="500"/>
                                        <p:tgtEl>
                                          <p:spTgt spid="22564"/>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2565"/>
                                        </p:tgtEl>
                                        <p:attrNameLst>
                                          <p:attrName>style.visibility</p:attrName>
                                        </p:attrNameLst>
                                      </p:cBhvr>
                                      <p:to>
                                        <p:strVal val="visible"/>
                                      </p:to>
                                    </p:set>
                                    <p:animEffect transition="in" filter="blinds(horizontal)">
                                      <p:cBhvr>
                                        <p:cTn id="33" dur="500"/>
                                        <p:tgtEl>
                                          <p:spTgt spid="2256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2568"/>
                                        </p:tgtEl>
                                        <p:attrNameLst>
                                          <p:attrName>style.visibility</p:attrName>
                                        </p:attrNameLst>
                                      </p:cBhvr>
                                      <p:to>
                                        <p:strVal val="visible"/>
                                      </p:to>
                                    </p:set>
                                    <p:animEffect transition="in" filter="blinds(horizontal)">
                                      <p:cBhvr>
                                        <p:cTn id="38" dur="500"/>
                                        <p:tgtEl>
                                          <p:spTgt spid="2256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569"/>
                                        </p:tgtEl>
                                        <p:attrNameLst>
                                          <p:attrName>style.visibility</p:attrName>
                                        </p:attrNameLst>
                                      </p:cBhvr>
                                      <p:to>
                                        <p:strVal val="visible"/>
                                      </p:to>
                                    </p:set>
                                    <p:animEffect transition="in" filter="blinds(horizontal)">
                                      <p:cBhvr>
                                        <p:cTn id="41" dur="500"/>
                                        <p:tgtEl>
                                          <p:spTgt spid="22569"/>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2570"/>
                                        </p:tgtEl>
                                        <p:attrNameLst>
                                          <p:attrName>style.visibility</p:attrName>
                                        </p:attrNameLst>
                                      </p:cBhvr>
                                      <p:to>
                                        <p:strVal val="visible"/>
                                      </p:to>
                                    </p:set>
                                    <p:animEffect transition="in" filter="blinds(horizontal)">
                                      <p:cBhvr>
                                        <p:cTn id="44" dur="500"/>
                                        <p:tgtEl>
                                          <p:spTgt spid="2257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2571"/>
                                        </p:tgtEl>
                                        <p:attrNameLst>
                                          <p:attrName>style.visibility</p:attrName>
                                        </p:attrNameLst>
                                      </p:cBhvr>
                                      <p:to>
                                        <p:strVal val="visible"/>
                                      </p:to>
                                    </p:set>
                                    <p:animEffect transition="in" filter="blinds(horizontal)">
                                      <p:cBhvr>
                                        <p:cTn id="47" dur="500"/>
                                        <p:tgtEl>
                                          <p:spTgt spid="2257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2561"/>
                                        </p:tgtEl>
                                        <p:attrNameLst>
                                          <p:attrName>style.visibility</p:attrName>
                                        </p:attrNameLst>
                                      </p:cBhvr>
                                      <p:to>
                                        <p:strVal val="visible"/>
                                      </p:to>
                                    </p:set>
                                    <p:animEffect transition="in" filter="blinds(horizontal)">
                                      <p:cBhvr>
                                        <p:cTn id="52" dur="500"/>
                                        <p:tgtEl>
                                          <p:spTgt spid="2256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2559"/>
                                        </p:tgtEl>
                                        <p:attrNameLst>
                                          <p:attrName>style.visibility</p:attrName>
                                        </p:attrNameLst>
                                      </p:cBhvr>
                                      <p:to>
                                        <p:strVal val="visible"/>
                                      </p:to>
                                    </p:set>
                                    <p:animEffect transition="in" filter="blinds(horizontal)">
                                      <p:cBhvr>
                                        <p:cTn id="57" dur="500"/>
                                        <p:tgtEl>
                                          <p:spTgt spid="22559"/>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22560"/>
                                        </p:tgtEl>
                                        <p:attrNameLst>
                                          <p:attrName>style.visibility</p:attrName>
                                        </p:attrNameLst>
                                      </p:cBhvr>
                                      <p:to>
                                        <p:strVal val="visible"/>
                                      </p:to>
                                    </p:set>
                                    <p:animEffect transition="in" filter="blinds(horizontal)">
                                      <p:cBhvr>
                                        <p:cTn id="60" dur="500"/>
                                        <p:tgtEl>
                                          <p:spTgt spid="22560"/>
                                        </p:tgtEl>
                                      </p:cBhvr>
                                    </p:animEffect>
                                  </p:childTnLst>
                                </p:cTn>
                              </p:par>
                              <p:par>
                                <p:cTn id="61" presetID="3" presetClass="entr" presetSubtype="1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linds(horizontal)">
                                      <p:cBhvr>
                                        <p:cTn id="63" dur="500"/>
                                        <p:tgtEl>
                                          <p:spTgt spid="27"/>
                                        </p:tgtEl>
                                      </p:cBhvr>
                                    </p:animEffect>
                                  </p:childTnLst>
                                </p:cTn>
                              </p:par>
                              <p:par>
                                <p:cTn id="64" presetID="3" presetClass="entr" presetSubtype="10"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linds(horizontal)">
                                      <p:cBhvr>
                                        <p:cTn id="66" dur="500"/>
                                        <p:tgtEl>
                                          <p:spTgt spid="29"/>
                                        </p:tgtEl>
                                      </p:cBhvr>
                                    </p:animEffect>
                                  </p:childTnLst>
                                </p:cTn>
                              </p:par>
                              <p:par>
                                <p:cTn id="67" presetID="3" presetClass="entr" presetSubtype="1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blinds(horizontal)">
                                      <p:cBhvr>
                                        <p:cTn id="69" dur="500"/>
                                        <p:tgtEl>
                                          <p:spTgt spid="33"/>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blinds(horizontal)">
                                      <p:cBhvr>
                                        <p:cTn id="7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P spid="22551" grpId="0" animBg="1"/>
      <p:bldP spid="22553" grpId="0"/>
      <p:bldP spid="22554" grpId="0" animBg="1"/>
      <p:bldP spid="22558" grpId="0" animBg="1"/>
      <p:bldP spid="22559" grpId="0" animBg="1"/>
      <p:bldP spid="22560" grpId="0" animBg="1"/>
      <p:bldP spid="22561" grpId="0" animBg="1"/>
      <p:bldP spid="22562" grpId="0" animBg="1"/>
      <p:bldP spid="22563" grpId="0" animBg="1"/>
      <p:bldP spid="22564" grpId="0" animBg="1"/>
      <p:bldP spid="22565" grpId="0" animBg="1"/>
      <p:bldP spid="22568" grpId="0" animBg="1"/>
      <p:bldP spid="22569" grpId="0" animBg="1"/>
      <p:bldP spid="22570" grpId="0" animBg="1"/>
      <p:bldP spid="22571" grpId="0" animBg="1"/>
      <p:bldP spid="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idx="4294967295"/>
          </p:nvPr>
        </p:nvSpPr>
        <p:spPr>
          <a:xfrm>
            <a:off x="2512633" y="52388"/>
            <a:ext cx="4535487" cy="863600"/>
          </a:xfrm>
        </p:spPr>
        <p:txBody>
          <a:bodyPr/>
          <a:lstStyle/>
          <a:p>
            <a:pPr eaLnBrk="1" hangingPunct="1"/>
            <a:r>
              <a:rPr lang="de-DE" altLang="de-DE" sz="2400" dirty="0" smtClean="0"/>
              <a:t>Positive Integration</a:t>
            </a:r>
            <a:br>
              <a:rPr lang="de-DE" altLang="de-DE" sz="2400" dirty="0" smtClean="0"/>
            </a:br>
            <a:r>
              <a:rPr lang="de-DE" altLang="de-DE" sz="2400" dirty="0" smtClean="0"/>
              <a:t>Produktsicherheitsrecht</a:t>
            </a:r>
            <a:br>
              <a:rPr lang="de-DE" altLang="de-DE" sz="2400" dirty="0" smtClean="0"/>
            </a:br>
            <a:r>
              <a:rPr lang="de-DE" altLang="de-DE" sz="1600" dirty="0" smtClean="0"/>
              <a:t>(</a:t>
            </a:r>
            <a:r>
              <a:rPr lang="de-DE" altLang="de-DE" sz="1600" dirty="0" err="1" smtClean="0"/>
              <a:t>Ausf</a:t>
            </a:r>
            <a:r>
              <a:rPr lang="de-DE" altLang="de-DE" sz="1600" dirty="0" smtClean="0"/>
              <a:t>. beschrieben in Stober/Korte, </a:t>
            </a:r>
            <a:r>
              <a:rPr lang="de-DE" altLang="de-DE" sz="1600" dirty="0" err="1" smtClean="0"/>
              <a:t>Rn</a:t>
            </a:r>
            <a:r>
              <a:rPr lang="de-DE" altLang="de-DE" sz="1600" dirty="0" smtClean="0"/>
              <a:t>. 459 ff.)</a:t>
            </a:r>
          </a:p>
        </p:txBody>
      </p:sp>
      <p:sp>
        <p:nvSpPr>
          <p:cNvPr id="95235" name="Text Box 4"/>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800">
              <a:latin typeface="Arial" panose="020B0604020202020204" pitchFamily="34" charset="0"/>
              <a:cs typeface="Arial" panose="020B0604020202020204" pitchFamily="34" charset="0"/>
            </a:endParaRPr>
          </a:p>
        </p:txBody>
      </p:sp>
      <p:sp>
        <p:nvSpPr>
          <p:cNvPr id="23558" name="Text Box 6"/>
          <p:cNvSpPr txBox="1">
            <a:spLocks noChangeArrowheads="1"/>
          </p:cNvSpPr>
          <p:nvPr/>
        </p:nvSpPr>
        <p:spPr bwMode="auto">
          <a:xfrm>
            <a:off x="2833688" y="1135857"/>
            <a:ext cx="3765550" cy="71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DE" altLang="de-DE" sz="2000" b="1" dirty="0" smtClean="0">
                <a:cs typeface="Arial" panose="020B0604020202020204" pitchFamily="34" charset="0"/>
              </a:rPr>
              <a:t>Rechtsgrundlage </a:t>
            </a:r>
            <a:r>
              <a:rPr lang="de-DE" altLang="de-DE" sz="2000" b="1" dirty="0">
                <a:cs typeface="Arial" panose="020B0604020202020204" pitchFamily="34" charset="0"/>
              </a:rPr>
              <a:t>Art. 114 AEUV</a:t>
            </a:r>
            <a:endParaRPr lang="de-DE" altLang="de-DE" sz="2000" dirty="0">
              <a:cs typeface="Arial" panose="020B0604020202020204" pitchFamily="34" charset="0"/>
            </a:endParaRPr>
          </a:p>
          <a:p>
            <a:pPr algn="ctr" eaLnBrk="1" hangingPunct="1">
              <a:spcBef>
                <a:spcPct val="0"/>
              </a:spcBef>
              <a:buFontTx/>
              <a:buNone/>
            </a:pPr>
            <a:r>
              <a:rPr lang="de-DE" altLang="de-DE" sz="2000" dirty="0">
                <a:cs typeface="Arial" panose="020B0604020202020204" pitchFamily="34" charset="0"/>
              </a:rPr>
              <a:t>Ausprägungen insbesondere</a:t>
            </a:r>
            <a:endParaRPr lang="de-DE" altLang="de-DE" sz="2000" b="1" dirty="0">
              <a:cs typeface="Arial" panose="020B0604020202020204" pitchFamily="34" charset="0"/>
            </a:endParaRPr>
          </a:p>
        </p:txBody>
      </p:sp>
      <p:sp>
        <p:nvSpPr>
          <p:cNvPr id="23559" name="Line 7"/>
          <p:cNvSpPr>
            <a:spLocks noChangeShapeType="1"/>
          </p:cNvSpPr>
          <p:nvPr/>
        </p:nvSpPr>
        <p:spPr bwMode="auto">
          <a:xfrm>
            <a:off x="4659313" y="1847057"/>
            <a:ext cx="0" cy="3579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60" name="Line 8"/>
          <p:cNvSpPr>
            <a:spLocks noChangeShapeType="1"/>
          </p:cNvSpPr>
          <p:nvPr/>
        </p:nvSpPr>
        <p:spPr bwMode="auto">
          <a:xfrm>
            <a:off x="1619250" y="1989138"/>
            <a:ext cx="59055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61" name="Line 9"/>
          <p:cNvSpPr>
            <a:spLocks noChangeShapeType="1"/>
          </p:cNvSpPr>
          <p:nvPr/>
        </p:nvSpPr>
        <p:spPr bwMode="auto">
          <a:xfrm>
            <a:off x="1619250" y="1989138"/>
            <a:ext cx="0" cy="215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62" name="Line 10"/>
          <p:cNvSpPr>
            <a:spLocks noChangeShapeType="1"/>
          </p:cNvSpPr>
          <p:nvPr/>
        </p:nvSpPr>
        <p:spPr bwMode="auto">
          <a:xfrm>
            <a:off x="7524750" y="1989138"/>
            <a:ext cx="0" cy="215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63" name="Text Box 11"/>
          <p:cNvSpPr txBox="1">
            <a:spLocks noChangeArrowheads="1"/>
          </p:cNvSpPr>
          <p:nvPr/>
        </p:nvSpPr>
        <p:spPr bwMode="auto">
          <a:xfrm>
            <a:off x="179388" y="2205038"/>
            <a:ext cx="3040063" cy="35394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1600" b="1" dirty="0">
                <a:cs typeface="Arial" panose="020B0604020202020204" pitchFamily="34" charset="0"/>
              </a:rPr>
              <a:t>  RL 2001/95 über allg. </a:t>
            </a:r>
            <a:r>
              <a:rPr lang="de-DE" altLang="de-DE" sz="1600" b="1" dirty="0" err="1">
                <a:cs typeface="Arial" panose="020B0604020202020204" pitchFamily="34" charset="0"/>
              </a:rPr>
              <a:t>Prodsich</a:t>
            </a:r>
            <a:r>
              <a:rPr lang="de-DE" altLang="de-DE" sz="1600" b="1" dirty="0">
                <a:cs typeface="Arial" panose="020B0604020202020204" pitchFamily="34" charset="0"/>
              </a:rPr>
              <a:t>.</a:t>
            </a:r>
          </a:p>
          <a:p>
            <a:pPr eaLnBrk="1" hangingPunct="1">
              <a:spcBef>
                <a:spcPct val="0"/>
              </a:spcBef>
            </a:pPr>
            <a:r>
              <a:rPr lang="de-DE" altLang="de-DE" sz="1600" dirty="0">
                <a:cs typeface="Arial" panose="020B0604020202020204" pitchFamily="34" charset="0"/>
              </a:rPr>
              <a:t> </a:t>
            </a:r>
            <a:r>
              <a:rPr lang="de-DE" altLang="de-DE" sz="1600" dirty="0" smtClean="0">
                <a:cs typeface="Arial" panose="020B0604020202020204" pitchFamily="34" charset="0"/>
              </a:rPr>
              <a:t>Zweck: Verbraucherschutz</a:t>
            </a:r>
            <a:endParaRPr lang="de-DE" altLang="de-DE" sz="1600" dirty="0">
              <a:cs typeface="Arial" panose="020B0604020202020204" pitchFamily="34" charset="0"/>
            </a:endParaRPr>
          </a:p>
          <a:p>
            <a:pPr eaLnBrk="1" hangingPunct="1">
              <a:spcBef>
                <a:spcPct val="0"/>
              </a:spcBef>
            </a:pPr>
            <a:r>
              <a:rPr lang="de-DE" altLang="de-DE" sz="1600" dirty="0">
                <a:cs typeface="Arial" panose="020B0604020202020204" pitchFamily="34" charset="0"/>
              </a:rPr>
              <a:t> Weite Produktdefinition</a:t>
            </a:r>
          </a:p>
          <a:p>
            <a:pPr eaLnBrk="1" hangingPunct="1">
              <a:spcBef>
                <a:spcPct val="0"/>
              </a:spcBef>
              <a:buFontTx/>
              <a:buNone/>
            </a:pPr>
            <a:r>
              <a:rPr lang="de-DE" altLang="de-DE" sz="1600" dirty="0">
                <a:cs typeface="Arial" panose="020B0604020202020204" pitchFamily="34" charset="0"/>
              </a:rPr>
              <a:t>  daher ggf. speziellere RGL</a:t>
            </a:r>
          </a:p>
          <a:p>
            <a:pPr eaLnBrk="1" hangingPunct="1">
              <a:spcBef>
                <a:spcPct val="0"/>
              </a:spcBef>
            </a:pPr>
            <a:r>
              <a:rPr lang="de-DE" altLang="de-DE" sz="1600" dirty="0">
                <a:cs typeface="Arial" panose="020B0604020202020204" pitchFamily="34" charset="0"/>
              </a:rPr>
              <a:t> Inhalt</a:t>
            </a:r>
          </a:p>
          <a:p>
            <a:pPr eaLnBrk="1" hangingPunct="1">
              <a:spcBef>
                <a:spcPct val="0"/>
              </a:spcBef>
              <a:buFontTx/>
              <a:buNone/>
            </a:pPr>
            <a:r>
              <a:rPr lang="de-DE" altLang="de-DE" sz="1600" dirty="0">
                <a:cs typeface="Arial" panose="020B0604020202020204" pitchFamily="34" charset="0"/>
              </a:rPr>
              <a:t>  Allg. Sicherheitsanforderungen</a:t>
            </a:r>
          </a:p>
          <a:p>
            <a:pPr eaLnBrk="1" hangingPunct="1">
              <a:spcBef>
                <a:spcPct val="0"/>
              </a:spcBef>
              <a:buFontTx/>
              <a:buNone/>
            </a:pPr>
            <a:r>
              <a:rPr lang="de-DE" altLang="de-DE" sz="1600" dirty="0">
                <a:cs typeface="Arial" panose="020B0604020202020204" pitchFamily="34" charset="0"/>
              </a:rPr>
              <a:t>  </a:t>
            </a:r>
            <a:r>
              <a:rPr lang="de-DE" altLang="de-DE" sz="1600" dirty="0" smtClean="0">
                <a:cs typeface="Arial" panose="020B0604020202020204" pitchFamily="34" charset="0"/>
              </a:rPr>
              <a:t>Vorgaben für Inverkehrbringen</a:t>
            </a:r>
            <a:endParaRPr lang="de-DE" altLang="de-DE" sz="1600" dirty="0">
              <a:cs typeface="Arial" panose="020B0604020202020204" pitchFamily="34" charset="0"/>
            </a:endParaRPr>
          </a:p>
          <a:p>
            <a:pPr eaLnBrk="1" hangingPunct="1">
              <a:spcBef>
                <a:spcPct val="0"/>
              </a:spcBef>
              <a:buFontTx/>
              <a:buNone/>
            </a:pPr>
            <a:r>
              <a:rPr lang="de-DE" altLang="de-DE" sz="1600" dirty="0">
                <a:cs typeface="Arial" panose="020B0604020202020204" pitchFamily="34" charset="0"/>
              </a:rPr>
              <a:t>  </a:t>
            </a:r>
            <a:r>
              <a:rPr lang="de-DE" altLang="de-DE" sz="1600" dirty="0" smtClean="0">
                <a:cs typeface="Arial" panose="020B0604020202020204" pitchFamily="34" charset="0"/>
              </a:rPr>
              <a:t>Vorgaben für Überwachen</a:t>
            </a:r>
            <a:endParaRPr lang="de-DE" altLang="de-DE" sz="1600" dirty="0">
              <a:cs typeface="Arial" panose="020B0604020202020204" pitchFamily="34" charset="0"/>
            </a:endParaRPr>
          </a:p>
          <a:p>
            <a:pPr eaLnBrk="1" hangingPunct="1">
              <a:spcBef>
                <a:spcPct val="0"/>
              </a:spcBef>
              <a:buFontTx/>
              <a:buNone/>
            </a:pPr>
            <a:r>
              <a:rPr lang="de-DE" altLang="de-DE" sz="1600" dirty="0">
                <a:cs typeface="Arial" panose="020B0604020202020204" pitchFamily="34" charset="0"/>
              </a:rPr>
              <a:t>  </a:t>
            </a:r>
            <a:r>
              <a:rPr lang="de-DE" altLang="de-DE" sz="1600" dirty="0" smtClean="0">
                <a:cs typeface="Arial" panose="020B0604020202020204" pitchFamily="34" charset="0"/>
              </a:rPr>
              <a:t>Vorgaben für Melden </a:t>
            </a:r>
            <a:endParaRPr lang="de-DE" altLang="de-DE" sz="1600" dirty="0">
              <a:cs typeface="Arial" panose="020B0604020202020204" pitchFamily="34" charset="0"/>
            </a:endParaRPr>
          </a:p>
          <a:p>
            <a:pPr eaLnBrk="1" hangingPunct="1">
              <a:spcBef>
                <a:spcPct val="0"/>
              </a:spcBef>
            </a:pPr>
            <a:r>
              <a:rPr lang="de-DE" altLang="de-DE" sz="1600" dirty="0">
                <a:cs typeface="Arial" panose="020B0604020202020204" pitchFamily="34" charset="0"/>
              </a:rPr>
              <a:t> Wesensmerkmal</a:t>
            </a:r>
          </a:p>
          <a:p>
            <a:pPr eaLnBrk="1" hangingPunct="1">
              <a:spcBef>
                <a:spcPct val="0"/>
              </a:spcBef>
              <a:buFontTx/>
              <a:buNone/>
            </a:pPr>
            <a:r>
              <a:rPr lang="de-DE" altLang="de-DE" sz="1600" dirty="0">
                <a:cs typeface="Arial" panose="020B0604020202020204" pitchFamily="34" charset="0"/>
              </a:rPr>
              <a:t>  Zielstaatsprinzip</a:t>
            </a:r>
          </a:p>
          <a:p>
            <a:pPr eaLnBrk="1" hangingPunct="1">
              <a:spcBef>
                <a:spcPct val="0"/>
              </a:spcBef>
              <a:buFontTx/>
              <a:buNone/>
            </a:pPr>
            <a:r>
              <a:rPr lang="de-DE" altLang="de-DE" sz="1600" dirty="0">
                <a:cs typeface="Arial" panose="020B0604020202020204" pitchFamily="34" charset="0"/>
              </a:rPr>
              <a:t>  Vermutung bei KOM-Vorgaben</a:t>
            </a:r>
          </a:p>
          <a:p>
            <a:pPr eaLnBrk="1" hangingPunct="1">
              <a:spcBef>
                <a:spcPct val="0"/>
              </a:spcBef>
              <a:buFontTx/>
              <a:buNone/>
            </a:pPr>
            <a:r>
              <a:rPr lang="de-DE" altLang="de-DE" sz="1600" dirty="0">
                <a:cs typeface="Arial" panose="020B0604020202020204" pitchFamily="34" charset="0"/>
              </a:rPr>
              <a:t>  </a:t>
            </a:r>
            <a:r>
              <a:rPr lang="de-DE" altLang="de-DE" sz="1600" dirty="0" err="1" smtClean="0">
                <a:cs typeface="Arial" panose="020B0604020202020204" pitchFamily="34" charset="0"/>
              </a:rPr>
              <a:t>Vollst</a:t>
            </a:r>
            <a:r>
              <a:rPr lang="de-DE" altLang="de-DE" sz="1600" dirty="0" smtClean="0">
                <a:cs typeface="Arial" panose="020B0604020202020204" pitchFamily="34" charset="0"/>
              </a:rPr>
              <a:t>. Herstellerverantwortung</a:t>
            </a:r>
            <a:endParaRPr lang="de-DE" altLang="de-DE" sz="1600" dirty="0">
              <a:cs typeface="Arial" panose="020B0604020202020204" pitchFamily="34" charset="0"/>
            </a:endParaRPr>
          </a:p>
          <a:p>
            <a:pPr eaLnBrk="1" hangingPunct="1">
              <a:spcBef>
                <a:spcPct val="0"/>
              </a:spcBef>
              <a:buFontTx/>
              <a:buNone/>
            </a:pPr>
            <a:r>
              <a:rPr lang="de-DE" altLang="de-DE" sz="1600" dirty="0">
                <a:cs typeface="Arial" panose="020B0604020202020204" pitchFamily="34" charset="0"/>
              </a:rPr>
              <a:t>  keine CE-Kennzeichnungspflicht</a:t>
            </a:r>
          </a:p>
        </p:txBody>
      </p:sp>
      <p:sp>
        <p:nvSpPr>
          <p:cNvPr id="23564" name="Text Box 12"/>
          <p:cNvSpPr txBox="1">
            <a:spLocks noChangeArrowheads="1"/>
          </p:cNvSpPr>
          <p:nvPr/>
        </p:nvSpPr>
        <p:spPr bwMode="auto">
          <a:xfrm>
            <a:off x="3276600" y="2205038"/>
            <a:ext cx="3007555" cy="35394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1600" b="1" dirty="0">
                <a:cs typeface="Arial" panose="020B0604020202020204" pitchFamily="34" charset="0"/>
              </a:rPr>
              <a:t>RL 2009/48 über </a:t>
            </a:r>
            <a:r>
              <a:rPr lang="de-DE" altLang="de-DE" sz="1600" b="1" dirty="0" err="1">
                <a:cs typeface="Arial" panose="020B0604020202020204" pitchFamily="34" charset="0"/>
              </a:rPr>
              <a:t>Spielzeugsich</a:t>
            </a:r>
            <a:r>
              <a:rPr lang="de-DE" altLang="de-DE" sz="1600" b="1" dirty="0">
                <a:cs typeface="Arial" panose="020B0604020202020204" pitchFamily="34" charset="0"/>
              </a:rPr>
              <a:t>.</a:t>
            </a:r>
          </a:p>
          <a:p>
            <a:pPr eaLnBrk="1" hangingPunct="1">
              <a:spcBef>
                <a:spcPct val="0"/>
              </a:spcBef>
            </a:pPr>
            <a:r>
              <a:rPr lang="de-DE" altLang="de-DE" sz="1600" b="1" dirty="0">
                <a:cs typeface="Arial" panose="020B0604020202020204" pitchFamily="34" charset="0"/>
              </a:rPr>
              <a:t> </a:t>
            </a:r>
            <a:r>
              <a:rPr lang="de-DE" altLang="de-DE" sz="1600" dirty="0" smtClean="0">
                <a:cs typeface="Arial" panose="020B0604020202020204" pitchFamily="34" charset="0"/>
              </a:rPr>
              <a:t>Zweck: Verbraucherschutz</a:t>
            </a:r>
            <a:endParaRPr lang="de-DE" altLang="de-DE" sz="1600" dirty="0">
              <a:cs typeface="Arial" panose="020B0604020202020204" pitchFamily="34" charset="0"/>
            </a:endParaRPr>
          </a:p>
          <a:p>
            <a:pPr eaLnBrk="1" hangingPunct="1">
              <a:spcBef>
                <a:spcPct val="0"/>
              </a:spcBef>
            </a:pPr>
            <a:r>
              <a:rPr lang="de-DE" altLang="de-DE" sz="1600" dirty="0" smtClean="0">
                <a:cs typeface="Arial" panose="020B0604020202020204" pitchFamily="34" charset="0"/>
              </a:rPr>
              <a:t> SZ zur </a:t>
            </a:r>
            <a:r>
              <a:rPr lang="de-DE" altLang="de-DE" sz="1600" dirty="0">
                <a:cs typeface="Arial" panose="020B0604020202020204" pitchFamily="34" charset="0"/>
              </a:rPr>
              <a:t>Nutzung bis 14 Jahre</a:t>
            </a:r>
          </a:p>
          <a:p>
            <a:pPr eaLnBrk="1" hangingPunct="1">
              <a:spcBef>
                <a:spcPct val="0"/>
              </a:spcBef>
            </a:pPr>
            <a:r>
              <a:rPr lang="de-DE" altLang="de-DE" sz="1600" dirty="0">
                <a:cs typeface="Arial" panose="020B0604020202020204" pitchFamily="34" charset="0"/>
              </a:rPr>
              <a:t> Inhalt</a:t>
            </a:r>
          </a:p>
          <a:p>
            <a:pPr eaLnBrk="1" hangingPunct="1">
              <a:spcBef>
                <a:spcPct val="0"/>
              </a:spcBef>
              <a:buFontTx/>
              <a:buNone/>
            </a:pPr>
            <a:r>
              <a:rPr lang="de-DE" altLang="de-DE" sz="1600" dirty="0">
                <a:cs typeface="Arial" panose="020B0604020202020204" pitchFamily="34" charset="0"/>
              </a:rPr>
              <a:t>  sog. Neue Konzeption, d.h.</a:t>
            </a:r>
          </a:p>
          <a:p>
            <a:pPr eaLnBrk="1" hangingPunct="1">
              <a:spcBef>
                <a:spcPct val="0"/>
              </a:spcBef>
              <a:buFontTx/>
              <a:buNone/>
            </a:pPr>
            <a:r>
              <a:rPr lang="de-DE" altLang="de-DE" sz="1600" dirty="0">
                <a:cs typeface="Arial" panose="020B0604020202020204" pitchFamily="34" charset="0"/>
              </a:rPr>
              <a:t>  - Basale Vorgaben im </a:t>
            </a:r>
            <a:r>
              <a:rPr lang="de-DE" altLang="de-DE" sz="1600" dirty="0" err="1">
                <a:cs typeface="Arial" panose="020B0604020202020204" pitchFamily="34" charset="0"/>
              </a:rPr>
              <a:t>SekR</a:t>
            </a:r>
            <a:endParaRPr lang="de-DE" altLang="de-DE" sz="1600" dirty="0">
              <a:cs typeface="Arial" panose="020B0604020202020204" pitchFamily="34" charset="0"/>
            </a:endParaRPr>
          </a:p>
          <a:p>
            <a:pPr eaLnBrk="1" hangingPunct="1">
              <a:spcBef>
                <a:spcPct val="0"/>
              </a:spcBef>
              <a:buFontTx/>
              <a:buNone/>
            </a:pPr>
            <a:r>
              <a:rPr lang="de-DE" altLang="de-DE" sz="1600" dirty="0">
                <a:cs typeface="Arial" panose="020B0604020202020204" pitchFamily="34" charset="0"/>
              </a:rPr>
              <a:t>    Details durch priv. Normung</a:t>
            </a:r>
          </a:p>
          <a:p>
            <a:pPr eaLnBrk="1" hangingPunct="1">
              <a:spcBef>
                <a:spcPct val="0"/>
              </a:spcBef>
              <a:buFontTx/>
              <a:buNone/>
            </a:pPr>
            <a:r>
              <a:rPr lang="de-DE" altLang="de-DE" sz="1600" dirty="0">
                <a:cs typeface="Arial" panose="020B0604020202020204" pitchFamily="34" charset="0"/>
              </a:rPr>
              <a:t>    P.: Grundrechtsschutz</a:t>
            </a:r>
          </a:p>
          <a:p>
            <a:pPr eaLnBrk="1" hangingPunct="1">
              <a:spcBef>
                <a:spcPct val="0"/>
              </a:spcBef>
            </a:pPr>
            <a:r>
              <a:rPr lang="de-DE" altLang="de-DE" sz="1600" dirty="0">
                <a:cs typeface="Arial" panose="020B0604020202020204" pitchFamily="34" charset="0"/>
              </a:rPr>
              <a:t> Wesensmerkmale</a:t>
            </a:r>
          </a:p>
          <a:p>
            <a:pPr eaLnBrk="1" hangingPunct="1">
              <a:spcBef>
                <a:spcPct val="0"/>
              </a:spcBef>
              <a:buFontTx/>
              <a:buNone/>
            </a:pPr>
            <a:r>
              <a:rPr lang="de-DE" altLang="de-DE" sz="1600" b="1" dirty="0">
                <a:cs typeface="Arial" panose="020B0604020202020204" pitchFamily="34" charset="0"/>
              </a:rPr>
              <a:t>  </a:t>
            </a:r>
            <a:r>
              <a:rPr lang="de-DE" altLang="de-DE" sz="1600" dirty="0">
                <a:cs typeface="Arial" panose="020B0604020202020204" pitchFamily="34" charset="0"/>
              </a:rPr>
              <a:t>CE-Kennzeichnungspflicht, </a:t>
            </a:r>
          </a:p>
          <a:p>
            <a:pPr eaLnBrk="1" hangingPunct="1">
              <a:spcBef>
                <a:spcPct val="0"/>
              </a:spcBef>
              <a:buFontTx/>
              <a:buNone/>
            </a:pPr>
            <a:r>
              <a:rPr lang="de-DE" altLang="de-DE" sz="1600" dirty="0">
                <a:cs typeface="Arial" panose="020B0604020202020204" pitchFamily="34" charset="0"/>
              </a:rPr>
              <a:t>  d.h. Normkompatibilität </a:t>
            </a:r>
            <a:r>
              <a:rPr lang="de-DE" altLang="de-DE" sz="1600" dirty="0" smtClean="0">
                <a:cs typeface="Arial" panose="020B0604020202020204" pitchFamily="34" charset="0"/>
              </a:rPr>
              <a:t>durch</a:t>
            </a:r>
            <a:endParaRPr lang="de-DE" altLang="de-DE" sz="1600" dirty="0">
              <a:cs typeface="Arial" panose="020B0604020202020204" pitchFamily="34" charset="0"/>
            </a:endParaRPr>
          </a:p>
          <a:p>
            <a:pPr eaLnBrk="1" hangingPunct="1">
              <a:spcBef>
                <a:spcPct val="0"/>
              </a:spcBef>
              <a:buFontTx/>
              <a:buNone/>
            </a:pPr>
            <a:r>
              <a:rPr lang="de-DE" altLang="de-DE" sz="1600" dirty="0">
                <a:cs typeface="Arial" panose="020B0604020202020204" pitchFamily="34" charset="0"/>
              </a:rPr>
              <a:t>  </a:t>
            </a:r>
            <a:r>
              <a:rPr lang="de-DE" altLang="de-DE" sz="1600" dirty="0" smtClean="0">
                <a:cs typeface="Arial" panose="020B0604020202020204" pitchFamily="34" charset="0"/>
              </a:rPr>
              <a:t>Baumusterkompatibilität</a:t>
            </a:r>
            <a:endParaRPr lang="de-DE" altLang="de-DE" sz="1600" dirty="0">
              <a:cs typeface="Arial" panose="020B0604020202020204" pitchFamily="34" charset="0"/>
            </a:endParaRPr>
          </a:p>
          <a:p>
            <a:pPr eaLnBrk="1" hangingPunct="1">
              <a:spcBef>
                <a:spcPct val="0"/>
              </a:spcBef>
              <a:buFontTx/>
              <a:buNone/>
            </a:pPr>
            <a:r>
              <a:rPr lang="de-DE" altLang="de-DE" sz="1600" dirty="0">
                <a:cs typeface="Arial" panose="020B0604020202020204" pitchFamily="34" charset="0"/>
              </a:rPr>
              <a:t>  Auslagerung auf Private über</a:t>
            </a:r>
          </a:p>
          <a:p>
            <a:pPr eaLnBrk="1" hangingPunct="1">
              <a:spcBef>
                <a:spcPct val="0"/>
              </a:spcBef>
              <a:buFontTx/>
              <a:buNone/>
            </a:pPr>
            <a:r>
              <a:rPr lang="de-DE" altLang="de-DE" sz="1600" dirty="0">
                <a:cs typeface="Arial" panose="020B0604020202020204" pitchFamily="34" charset="0"/>
              </a:rPr>
              <a:t>  Vermutungsregeln</a:t>
            </a:r>
          </a:p>
        </p:txBody>
      </p:sp>
      <p:sp>
        <p:nvSpPr>
          <p:cNvPr id="23565" name="Text Box 13"/>
          <p:cNvSpPr txBox="1">
            <a:spLocks noChangeArrowheads="1"/>
          </p:cNvSpPr>
          <p:nvPr/>
        </p:nvSpPr>
        <p:spPr bwMode="auto">
          <a:xfrm>
            <a:off x="6300788" y="2205038"/>
            <a:ext cx="2803973" cy="35394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1600" b="1" dirty="0">
                <a:cs typeface="Arial" panose="020B0604020202020204" pitchFamily="34" charset="0"/>
              </a:rPr>
              <a:t>VO 305/2011 über </a:t>
            </a:r>
            <a:r>
              <a:rPr lang="de-DE" altLang="de-DE" sz="1600" b="1" dirty="0" err="1">
                <a:cs typeface="Arial" panose="020B0604020202020204" pitchFamily="34" charset="0"/>
              </a:rPr>
              <a:t>Bauprod</a:t>
            </a:r>
            <a:r>
              <a:rPr lang="de-DE" altLang="de-DE" sz="1600" b="1" dirty="0">
                <a:cs typeface="Arial" panose="020B0604020202020204" pitchFamily="34" charset="0"/>
              </a:rPr>
              <a:t>.</a:t>
            </a:r>
          </a:p>
          <a:p>
            <a:pPr eaLnBrk="1" hangingPunct="1">
              <a:spcBef>
                <a:spcPct val="0"/>
              </a:spcBef>
            </a:pPr>
            <a:r>
              <a:rPr lang="de-DE" altLang="de-DE" sz="1600" dirty="0">
                <a:cs typeface="Arial" panose="020B0604020202020204" pitchFamily="34" charset="0"/>
              </a:rPr>
              <a:t> </a:t>
            </a:r>
            <a:r>
              <a:rPr lang="de-DE" altLang="de-DE" sz="1600" dirty="0" smtClean="0">
                <a:cs typeface="Arial" panose="020B0604020202020204" pitchFamily="34" charset="0"/>
              </a:rPr>
              <a:t>Zweck: Verbraucherschutz</a:t>
            </a:r>
            <a:endParaRPr lang="de-DE" altLang="de-DE" sz="1600" dirty="0">
              <a:cs typeface="Arial" panose="020B0604020202020204" pitchFamily="34" charset="0"/>
            </a:endParaRPr>
          </a:p>
          <a:p>
            <a:pPr eaLnBrk="1" hangingPunct="1">
              <a:spcBef>
                <a:spcPct val="0"/>
              </a:spcBef>
            </a:pPr>
            <a:r>
              <a:rPr lang="de-DE" altLang="de-DE" sz="1600" dirty="0">
                <a:cs typeface="Arial" panose="020B0604020202020204" pitchFamily="34" charset="0"/>
              </a:rPr>
              <a:t> </a:t>
            </a:r>
            <a:r>
              <a:rPr lang="de-DE" altLang="de-DE" sz="1600" dirty="0" smtClean="0">
                <a:cs typeface="Arial" panose="020B0604020202020204" pitchFamily="34" charset="0"/>
              </a:rPr>
              <a:t>BP zum dauerhaften </a:t>
            </a:r>
            <a:r>
              <a:rPr lang="de-DE" altLang="de-DE" sz="1600" dirty="0">
                <a:cs typeface="Arial" panose="020B0604020202020204" pitchFamily="34" charset="0"/>
              </a:rPr>
              <a:t>Einbau </a:t>
            </a:r>
          </a:p>
          <a:p>
            <a:pPr eaLnBrk="1" hangingPunct="1">
              <a:spcBef>
                <a:spcPct val="0"/>
              </a:spcBef>
            </a:pPr>
            <a:r>
              <a:rPr lang="de-DE" altLang="de-DE" sz="1600" dirty="0">
                <a:cs typeface="Arial" panose="020B0604020202020204" pitchFamily="34" charset="0"/>
              </a:rPr>
              <a:t> Inhalt</a:t>
            </a:r>
          </a:p>
          <a:p>
            <a:pPr eaLnBrk="1" hangingPunct="1">
              <a:spcBef>
                <a:spcPct val="0"/>
              </a:spcBef>
              <a:buFontTx/>
              <a:buNone/>
            </a:pPr>
            <a:r>
              <a:rPr lang="de-DE" altLang="de-DE" sz="1600" dirty="0">
                <a:cs typeface="Arial" panose="020B0604020202020204" pitchFamily="34" charset="0"/>
              </a:rPr>
              <a:t>  sog. Neue Konzeption, d.h.</a:t>
            </a:r>
          </a:p>
          <a:p>
            <a:pPr eaLnBrk="1" hangingPunct="1">
              <a:spcBef>
                <a:spcPct val="0"/>
              </a:spcBef>
              <a:buFontTx/>
              <a:buNone/>
            </a:pPr>
            <a:r>
              <a:rPr lang="de-DE" altLang="de-DE" sz="1600" dirty="0">
                <a:cs typeface="Arial" panose="020B0604020202020204" pitchFamily="34" charset="0"/>
              </a:rPr>
              <a:t>  - Basale Vorgaben im </a:t>
            </a:r>
            <a:r>
              <a:rPr lang="de-DE" altLang="de-DE" sz="1600" dirty="0" err="1">
                <a:cs typeface="Arial" panose="020B0604020202020204" pitchFamily="34" charset="0"/>
              </a:rPr>
              <a:t>SekR</a:t>
            </a:r>
            <a:endParaRPr lang="de-DE" altLang="de-DE" sz="1600" dirty="0">
              <a:cs typeface="Arial" panose="020B0604020202020204" pitchFamily="34" charset="0"/>
            </a:endParaRPr>
          </a:p>
          <a:p>
            <a:pPr eaLnBrk="1" hangingPunct="1">
              <a:spcBef>
                <a:spcPct val="0"/>
              </a:spcBef>
              <a:buFontTx/>
              <a:buNone/>
            </a:pPr>
            <a:r>
              <a:rPr lang="de-DE" altLang="de-DE" sz="1600" dirty="0">
                <a:cs typeface="Arial" panose="020B0604020202020204" pitchFamily="34" charset="0"/>
              </a:rPr>
              <a:t>    Details durch priv. Normung</a:t>
            </a:r>
          </a:p>
          <a:p>
            <a:pPr eaLnBrk="1" hangingPunct="1">
              <a:spcBef>
                <a:spcPct val="0"/>
              </a:spcBef>
              <a:buFontTx/>
              <a:buNone/>
            </a:pPr>
            <a:r>
              <a:rPr lang="de-DE" altLang="de-DE" sz="1600" dirty="0">
                <a:cs typeface="Arial" panose="020B0604020202020204" pitchFamily="34" charset="0"/>
              </a:rPr>
              <a:t>    P.: Grundrechtsschutz</a:t>
            </a:r>
          </a:p>
          <a:p>
            <a:pPr eaLnBrk="1" hangingPunct="1">
              <a:spcBef>
                <a:spcPct val="0"/>
              </a:spcBef>
            </a:pPr>
            <a:r>
              <a:rPr lang="de-DE" altLang="de-DE" sz="1600" dirty="0">
                <a:cs typeface="Arial" panose="020B0604020202020204" pitchFamily="34" charset="0"/>
              </a:rPr>
              <a:t> Wesensmerkmale</a:t>
            </a:r>
          </a:p>
          <a:p>
            <a:pPr eaLnBrk="1" hangingPunct="1">
              <a:spcBef>
                <a:spcPct val="0"/>
              </a:spcBef>
              <a:buFontTx/>
              <a:buNone/>
            </a:pPr>
            <a:r>
              <a:rPr lang="de-DE" altLang="de-DE" sz="1600" b="1" dirty="0">
                <a:cs typeface="Arial" panose="020B0604020202020204" pitchFamily="34" charset="0"/>
              </a:rPr>
              <a:t>  </a:t>
            </a:r>
            <a:r>
              <a:rPr lang="de-DE" altLang="de-DE" sz="1600" dirty="0">
                <a:cs typeface="Arial" panose="020B0604020202020204" pitchFamily="34" charset="0"/>
              </a:rPr>
              <a:t>CE-Kennzeichnungspflicht, </a:t>
            </a:r>
          </a:p>
          <a:p>
            <a:pPr eaLnBrk="1" hangingPunct="1">
              <a:spcBef>
                <a:spcPct val="0"/>
              </a:spcBef>
              <a:buFontTx/>
              <a:buNone/>
            </a:pPr>
            <a:r>
              <a:rPr lang="de-DE" altLang="de-DE" sz="1600" dirty="0">
                <a:cs typeface="Arial" panose="020B0604020202020204" pitchFamily="34" charset="0"/>
              </a:rPr>
              <a:t>  d.h. Normkompatibilität </a:t>
            </a:r>
            <a:r>
              <a:rPr lang="de-DE" altLang="de-DE" sz="1600" dirty="0" smtClean="0">
                <a:cs typeface="Arial" panose="020B0604020202020204" pitchFamily="34" charset="0"/>
              </a:rPr>
              <a:t>durch</a:t>
            </a:r>
            <a:endParaRPr lang="de-DE" altLang="de-DE" sz="1600" dirty="0">
              <a:cs typeface="Arial" panose="020B0604020202020204" pitchFamily="34" charset="0"/>
            </a:endParaRPr>
          </a:p>
          <a:p>
            <a:pPr eaLnBrk="1" hangingPunct="1">
              <a:spcBef>
                <a:spcPct val="0"/>
              </a:spcBef>
              <a:buFontTx/>
              <a:buNone/>
            </a:pPr>
            <a:r>
              <a:rPr lang="de-DE" altLang="de-DE" sz="1600" dirty="0">
                <a:cs typeface="Arial" panose="020B0604020202020204" pitchFamily="34" charset="0"/>
              </a:rPr>
              <a:t>  </a:t>
            </a:r>
            <a:r>
              <a:rPr lang="de-DE" altLang="de-DE" sz="1600" dirty="0" smtClean="0">
                <a:cs typeface="Arial" panose="020B0604020202020204" pitchFamily="34" charset="0"/>
              </a:rPr>
              <a:t>Baumusterkompatibilität</a:t>
            </a:r>
            <a:endParaRPr lang="de-DE" altLang="de-DE" sz="1600" dirty="0">
              <a:cs typeface="Arial" panose="020B0604020202020204" pitchFamily="34" charset="0"/>
            </a:endParaRPr>
          </a:p>
          <a:p>
            <a:pPr eaLnBrk="1" hangingPunct="1">
              <a:spcBef>
                <a:spcPct val="0"/>
              </a:spcBef>
              <a:buFontTx/>
              <a:buNone/>
            </a:pPr>
            <a:r>
              <a:rPr lang="de-DE" altLang="de-DE" sz="1600" dirty="0">
                <a:cs typeface="Arial" panose="020B0604020202020204" pitchFamily="34" charset="0"/>
              </a:rPr>
              <a:t>  Auslagerung auf Private über</a:t>
            </a:r>
          </a:p>
          <a:p>
            <a:pPr eaLnBrk="1" hangingPunct="1">
              <a:spcBef>
                <a:spcPct val="0"/>
              </a:spcBef>
              <a:buFontTx/>
              <a:buNone/>
            </a:pPr>
            <a:r>
              <a:rPr lang="de-DE" altLang="de-DE" sz="1600" dirty="0">
                <a:cs typeface="Arial" panose="020B0604020202020204" pitchFamily="34" charset="0"/>
              </a:rPr>
              <a:t>  Vermutungsregeln</a:t>
            </a:r>
          </a:p>
        </p:txBody>
      </p:sp>
      <p:sp>
        <p:nvSpPr>
          <p:cNvPr id="23568" name="AutoShape 16"/>
          <p:cNvSpPr>
            <a:spLocks/>
          </p:cNvSpPr>
          <p:nvPr/>
        </p:nvSpPr>
        <p:spPr bwMode="auto">
          <a:xfrm rot="5400000">
            <a:off x="4392613" y="1520825"/>
            <a:ext cx="358775" cy="8785225"/>
          </a:xfrm>
          <a:prstGeom prst="rightBrace">
            <a:avLst>
              <a:gd name="adj1" fmla="val 204056"/>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400">
              <a:cs typeface="Arial" panose="020B0604020202020204" pitchFamily="34" charset="0"/>
            </a:endParaRPr>
          </a:p>
        </p:txBody>
      </p:sp>
      <p:sp>
        <p:nvSpPr>
          <p:cNvPr id="23569" name="Text Box 17"/>
          <p:cNvSpPr txBox="1">
            <a:spLocks noChangeArrowheads="1"/>
          </p:cNvSpPr>
          <p:nvPr/>
        </p:nvSpPr>
        <p:spPr bwMode="auto">
          <a:xfrm>
            <a:off x="1547813" y="6021388"/>
            <a:ext cx="6083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DE" altLang="de-DE" sz="1800">
                <a:cs typeface="Arial" panose="020B0604020202020204" pitchFamily="34" charset="0"/>
              </a:rPr>
              <a:t>Weitgehende Herstellerverantwortung durch Leistungserklärung</a:t>
            </a:r>
          </a:p>
          <a:p>
            <a:pPr algn="ctr" eaLnBrk="1" hangingPunct="1">
              <a:spcBef>
                <a:spcPct val="0"/>
              </a:spcBef>
              <a:buFontTx/>
              <a:buNone/>
            </a:pPr>
            <a:r>
              <a:rPr lang="de-DE" altLang="de-DE" sz="1800">
                <a:cs typeface="Arial" panose="020B0604020202020204" pitchFamily="34" charset="0"/>
              </a:rPr>
              <a:t>Nat. Behörden nur Überwachung, nicht Zulassung</a:t>
            </a:r>
          </a:p>
        </p:txBody>
      </p:sp>
      <p:pic>
        <p:nvPicPr>
          <p:cNvPr id="95246" name="Bild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linds(horizontal)">
                                      <p:cBhvr>
                                        <p:cTn id="7" dur="500"/>
                                        <p:tgtEl>
                                          <p:spTgt spid="2355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559"/>
                                        </p:tgtEl>
                                        <p:attrNameLst>
                                          <p:attrName>style.visibility</p:attrName>
                                        </p:attrNameLst>
                                      </p:cBhvr>
                                      <p:to>
                                        <p:strVal val="visible"/>
                                      </p:to>
                                    </p:set>
                                    <p:animEffect transition="in" filter="blinds(horizontal)">
                                      <p:cBhvr>
                                        <p:cTn id="10" dur="500"/>
                                        <p:tgtEl>
                                          <p:spTgt spid="2355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560"/>
                                        </p:tgtEl>
                                        <p:attrNameLst>
                                          <p:attrName>style.visibility</p:attrName>
                                        </p:attrNameLst>
                                      </p:cBhvr>
                                      <p:to>
                                        <p:strVal val="visible"/>
                                      </p:to>
                                    </p:set>
                                    <p:animEffect transition="in" filter="blinds(horizontal)">
                                      <p:cBhvr>
                                        <p:cTn id="13" dur="500"/>
                                        <p:tgtEl>
                                          <p:spTgt spid="2356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3561"/>
                                        </p:tgtEl>
                                        <p:attrNameLst>
                                          <p:attrName>style.visibility</p:attrName>
                                        </p:attrNameLst>
                                      </p:cBhvr>
                                      <p:to>
                                        <p:strVal val="visible"/>
                                      </p:to>
                                    </p:set>
                                    <p:animEffect transition="in" filter="blinds(horizontal)">
                                      <p:cBhvr>
                                        <p:cTn id="16" dur="500"/>
                                        <p:tgtEl>
                                          <p:spTgt spid="2356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3562"/>
                                        </p:tgtEl>
                                        <p:attrNameLst>
                                          <p:attrName>style.visibility</p:attrName>
                                        </p:attrNameLst>
                                      </p:cBhvr>
                                      <p:to>
                                        <p:strVal val="visible"/>
                                      </p:to>
                                    </p:set>
                                    <p:animEffect transition="in" filter="blinds(horizontal)">
                                      <p:cBhvr>
                                        <p:cTn id="19" dur="500"/>
                                        <p:tgtEl>
                                          <p:spTgt spid="2356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3563">
                                            <p:bg/>
                                          </p:spTgt>
                                        </p:tgtEl>
                                        <p:attrNameLst>
                                          <p:attrName>style.visibility</p:attrName>
                                        </p:attrNameLst>
                                      </p:cBhvr>
                                      <p:to>
                                        <p:strVal val="visible"/>
                                      </p:to>
                                    </p:set>
                                    <p:animEffect transition="in" filter="blinds(horizontal)">
                                      <p:cBhvr>
                                        <p:cTn id="24" dur="500"/>
                                        <p:tgtEl>
                                          <p:spTgt spid="23563">
                                            <p:bg/>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3563">
                                            <p:txEl>
                                              <p:pRg st="0" end="0"/>
                                            </p:txEl>
                                          </p:spTgt>
                                        </p:tgtEl>
                                        <p:attrNameLst>
                                          <p:attrName>style.visibility</p:attrName>
                                        </p:attrNameLst>
                                      </p:cBhvr>
                                      <p:to>
                                        <p:strVal val="visible"/>
                                      </p:to>
                                    </p:set>
                                    <p:animEffect transition="in" filter="blinds(horizontal)">
                                      <p:cBhvr>
                                        <p:cTn id="29" dur="500"/>
                                        <p:tgtEl>
                                          <p:spTgt spid="2356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3563">
                                            <p:txEl>
                                              <p:pRg st="1" end="1"/>
                                            </p:txEl>
                                          </p:spTgt>
                                        </p:tgtEl>
                                        <p:attrNameLst>
                                          <p:attrName>style.visibility</p:attrName>
                                        </p:attrNameLst>
                                      </p:cBhvr>
                                      <p:to>
                                        <p:strVal val="visible"/>
                                      </p:to>
                                    </p:set>
                                    <p:animEffect transition="in" filter="blinds(horizontal)">
                                      <p:cBhvr>
                                        <p:cTn id="34" dur="500"/>
                                        <p:tgtEl>
                                          <p:spTgt spid="23563">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3563">
                                            <p:txEl>
                                              <p:pRg st="2" end="2"/>
                                            </p:txEl>
                                          </p:spTgt>
                                        </p:tgtEl>
                                        <p:attrNameLst>
                                          <p:attrName>style.visibility</p:attrName>
                                        </p:attrNameLst>
                                      </p:cBhvr>
                                      <p:to>
                                        <p:strVal val="visible"/>
                                      </p:to>
                                    </p:set>
                                    <p:animEffect transition="in" filter="blinds(horizontal)">
                                      <p:cBhvr>
                                        <p:cTn id="39" dur="500"/>
                                        <p:tgtEl>
                                          <p:spTgt spid="23563">
                                            <p:txEl>
                                              <p:pRg st="2" end="2"/>
                                            </p:txEl>
                                          </p:spTgt>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3563">
                                            <p:txEl>
                                              <p:pRg st="3" end="3"/>
                                            </p:txEl>
                                          </p:spTgt>
                                        </p:tgtEl>
                                        <p:attrNameLst>
                                          <p:attrName>style.visibility</p:attrName>
                                        </p:attrNameLst>
                                      </p:cBhvr>
                                      <p:to>
                                        <p:strVal val="visible"/>
                                      </p:to>
                                    </p:set>
                                    <p:animEffect transition="in" filter="blinds(horizontal)">
                                      <p:cBhvr>
                                        <p:cTn id="42" dur="500"/>
                                        <p:tgtEl>
                                          <p:spTgt spid="23563">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563">
                                            <p:txEl>
                                              <p:pRg st="4" end="4"/>
                                            </p:txEl>
                                          </p:spTgt>
                                        </p:tgtEl>
                                        <p:attrNameLst>
                                          <p:attrName>style.visibility</p:attrName>
                                        </p:attrNameLst>
                                      </p:cBhvr>
                                      <p:to>
                                        <p:strVal val="visible"/>
                                      </p:to>
                                    </p:set>
                                    <p:animEffect transition="in" filter="blinds(horizontal)">
                                      <p:cBhvr>
                                        <p:cTn id="47" dur="500"/>
                                        <p:tgtEl>
                                          <p:spTgt spid="23563">
                                            <p:txEl>
                                              <p:pRg st="4" end="4"/>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3563">
                                            <p:txEl>
                                              <p:pRg st="5" end="5"/>
                                            </p:txEl>
                                          </p:spTgt>
                                        </p:tgtEl>
                                        <p:attrNameLst>
                                          <p:attrName>style.visibility</p:attrName>
                                        </p:attrNameLst>
                                      </p:cBhvr>
                                      <p:to>
                                        <p:strVal val="visible"/>
                                      </p:to>
                                    </p:set>
                                    <p:animEffect transition="in" filter="blinds(horizontal)">
                                      <p:cBhvr>
                                        <p:cTn id="50" dur="500"/>
                                        <p:tgtEl>
                                          <p:spTgt spid="23563">
                                            <p:txEl>
                                              <p:pRg st="5" end="5"/>
                                            </p:txEl>
                                          </p:spTgt>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3563">
                                            <p:txEl>
                                              <p:pRg st="6" end="6"/>
                                            </p:txEl>
                                          </p:spTgt>
                                        </p:tgtEl>
                                        <p:attrNameLst>
                                          <p:attrName>style.visibility</p:attrName>
                                        </p:attrNameLst>
                                      </p:cBhvr>
                                      <p:to>
                                        <p:strVal val="visible"/>
                                      </p:to>
                                    </p:set>
                                    <p:animEffect transition="in" filter="blinds(horizontal)">
                                      <p:cBhvr>
                                        <p:cTn id="53" dur="500"/>
                                        <p:tgtEl>
                                          <p:spTgt spid="23563">
                                            <p:txEl>
                                              <p:pRg st="6" end="6"/>
                                            </p:txEl>
                                          </p:spTgt>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3563">
                                            <p:txEl>
                                              <p:pRg st="7" end="7"/>
                                            </p:txEl>
                                          </p:spTgt>
                                        </p:tgtEl>
                                        <p:attrNameLst>
                                          <p:attrName>style.visibility</p:attrName>
                                        </p:attrNameLst>
                                      </p:cBhvr>
                                      <p:to>
                                        <p:strVal val="visible"/>
                                      </p:to>
                                    </p:set>
                                    <p:animEffect transition="in" filter="blinds(horizontal)">
                                      <p:cBhvr>
                                        <p:cTn id="56" dur="500"/>
                                        <p:tgtEl>
                                          <p:spTgt spid="23563">
                                            <p:txEl>
                                              <p:pRg st="7" end="7"/>
                                            </p:txEl>
                                          </p:spTgt>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563">
                                            <p:txEl>
                                              <p:pRg st="8" end="8"/>
                                            </p:txEl>
                                          </p:spTgt>
                                        </p:tgtEl>
                                        <p:attrNameLst>
                                          <p:attrName>style.visibility</p:attrName>
                                        </p:attrNameLst>
                                      </p:cBhvr>
                                      <p:to>
                                        <p:strVal val="visible"/>
                                      </p:to>
                                    </p:set>
                                    <p:animEffect transition="in" filter="blinds(horizontal)">
                                      <p:cBhvr>
                                        <p:cTn id="59" dur="500"/>
                                        <p:tgtEl>
                                          <p:spTgt spid="23563">
                                            <p:txEl>
                                              <p:pRg st="8" end="8"/>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23563">
                                            <p:txEl>
                                              <p:pRg st="9" end="9"/>
                                            </p:txEl>
                                          </p:spTgt>
                                        </p:tgtEl>
                                        <p:attrNameLst>
                                          <p:attrName>style.visibility</p:attrName>
                                        </p:attrNameLst>
                                      </p:cBhvr>
                                      <p:to>
                                        <p:strVal val="visible"/>
                                      </p:to>
                                    </p:set>
                                    <p:animEffect transition="in" filter="blinds(horizontal)">
                                      <p:cBhvr>
                                        <p:cTn id="64" dur="500"/>
                                        <p:tgtEl>
                                          <p:spTgt spid="23563">
                                            <p:txEl>
                                              <p:pRg st="9" end="9"/>
                                            </p:txEl>
                                          </p:spTgt>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3563">
                                            <p:txEl>
                                              <p:pRg st="10" end="10"/>
                                            </p:txEl>
                                          </p:spTgt>
                                        </p:tgtEl>
                                        <p:attrNameLst>
                                          <p:attrName>style.visibility</p:attrName>
                                        </p:attrNameLst>
                                      </p:cBhvr>
                                      <p:to>
                                        <p:strVal val="visible"/>
                                      </p:to>
                                    </p:set>
                                    <p:animEffect transition="in" filter="blinds(horizontal)">
                                      <p:cBhvr>
                                        <p:cTn id="67" dur="500"/>
                                        <p:tgtEl>
                                          <p:spTgt spid="23563">
                                            <p:txEl>
                                              <p:pRg st="10" end="10"/>
                                            </p:txEl>
                                          </p:spTgt>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23563">
                                            <p:txEl>
                                              <p:pRg st="11" end="11"/>
                                            </p:txEl>
                                          </p:spTgt>
                                        </p:tgtEl>
                                        <p:attrNameLst>
                                          <p:attrName>style.visibility</p:attrName>
                                        </p:attrNameLst>
                                      </p:cBhvr>
                                      <p:to>
                                        <p:strVal val="visible"/>
                                      </p:to>
                                    </p:set>
                                    <p:animEffect transition="in" filter="blinds(horizontal)">
                                      <p:cBhvr>
                                        <p:cTn id="70" dur="500"/>
                                        <p:tgtEl>
                                          <p:spTgt spid="23563">
                                            <p:txEl>
                                              <p:pRg st="11" end="11"/>
                                            </p:txEl>
                                          </p:spTgt>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23563">
                                            <p:txEl>
                                              <p:pRg st="12" end="12"/>
                                            </p:txEl>
                                          </p:spTgt>
                                        </p:tgtEl>
                                        <p:attrNameLst>
                                          <p:attrName>style.visibility</p:attrName>
                                        </p:attrNameLst>
                                      </p:cBhvr>
                                      <p:to>
                                        <p:strVal val="visible"/>
                                      </p:to>
                                    </p:set>
                                    <p:animEffect transition="in" filter="blinds(horizontal)">
                                      <p:cBhvr>
                                        <p:cTn id="73" dur="500"/>
                                        <p:tgtEl>
                                          <p:spTgt spid="23563">
                                            <p:txEl>
                                              <p:pRg st="12" end="12"/>
                                            </p:txEl>
                                          </p:spTgt>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23563">
                                            <p:txEl>
                                              <p:pRg st="13" end="13"/>
                                            </p:txEl>
                                          </p:spTgt>
                                        </p:tgtEl>
                                        <p:attrNameLst>
                                          <p:attrName>style.visibility</p:attrName>
                                        </p:attrNameLst>
                                      </p:cBhvr>
                                      <p:to>
                                        <p:strVal val="visible"/>
                                      </p:to>
                                    </p:set>
                                    <p:animEffect transition="in" filter="blinds(horizontal)">
                                      <p:cBhvr>
                                        <p:cTn id="76" dur="500"/>
                                        <p:tgtEl>
                                          <p:spTgt spid="23563">
                                            <p:txEl>
                                              <p:pRg st="13" end="13"/>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23564">
                                            <p:bg/>
                                          </p:spTgt>
                                        </p:tgtEl>
                                        <p:attrNameLst>
                                          <p:attrName>style.visibility</p:attrName>
                                        </p:attrNameLst>
                                      </p:cBhvr>
                                      <p:to>
                                        <p:strVal val="visible"/>
                                      </p:to>
                                    </p:set>
                                    <p:animEffect transition="in" filter="blinds(horizontal)">
                                      <p:cBhvr>
                                        <p:cTn id="81" dur="500"/>
                                        <p:tgtEl>
                                          <p:spTgt spid="23564">
                                            <p:bg/>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23564">
                                            <p:txEl>
                                              <p:pRg st="0" end="0"/>
                                            </p:txEl>
                                          </p:spTgt>
                                        </p:tgtEl>
                                        <p:attrNameLst>
                                          <p:attrName>style.visibility</p:attrName>
                                        </p:attrNameLst>
                                      </p:cBhvr>
                                      <p:to>
                                        <p:strVal val="visible"/>
                                      </p:to>
                                    </p:set>
                                    <p:animEffect transition="in" filter="blinds(horizontal)">
                                      <p:cBhvr>
                                        <p:cTn id="86" dur="500"/>
                                        <p:tgtEl>
                                          <p:spTgt spid="23564">
                                            <p:txEl>
                                              <p:pRg st="0" end="0"/>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23564">
                                            <p:txEl>
                                              <p:pRg st="1" end="1"/>
                                            </p:txEl>
                                          </p:spTgt>
                                        </p:tgtEl>
                                        <p:attrNameLst>
                                          <p:attrName>style.visibility</p:attrName>
                                        </p:attrNameLst>
                                      </p:cBhvr>
                                      <p:to>
                                        <p:strVal val="visible"/>
                                      </p:to>
                                    </p:set>
                                    <p:animEffect transition="in" filter="blinds(horizontal)">
                                      <p:cBhvr>
                                        <p:cTn id="91" dur="500"/>
                                        <p:tgtEl>
                                          <p:spTgt spid="23564">
                                            <p:txEl>
                                              <p:pRg st="1" end="1"/>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23564">
                                            <p:txEl>
                                              <p:pRg st="2" end="2"/>
                                            </p:txEl>
                                          </p:spTgt>
                                        </p:tgtEl>
                                        <p:attrNameLst>
                                          <p:attrName>style.visibility</p:attrName>
                                        </p:attrNameLst>
                                      </p:cBhvr>
                                      <p:to>
                                        <p:strVal val="visible"/>
                                      </p:to>
                                    </p:set>
                                    <p:animEffect transition="in" filter="blinds(horizontal)">
                                      <p:cBhvr>
                                        <p:cTn id="96" dur="500"/>
                                        <p:tgtEl>
                                          <p:spTgt spid="23564">
                                            <p:txEl>
                                              <p:pRg st="2" end="2"/>
                                            </p:txEl>
                                          </p:spTgt>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23564">
                                            <p:txEl>
                                              <p:pRg st="3" end="3"/>
                                            </p:txEl>
                                          </p:spTgt>
                                        </p:tgtEl>
                                        <p:attrNameLst>
                                          <p:attrName>style.visibility</p:attrName>
                                        </p:attrNameLst>
                                      </p:cBhvr>
                                      <p:to>
                                        <p:strVal val="visible"/>
                                      </p:to>
                                    </p:set>
                                    <p:animEffect transition="in" filter="blinds(horizontal)">
                                      <p:cBhvr>
                                        <p:cTn id="101" dur="500"/>
                                        <p:tgtEl>
                                          <p:spTgt spid="23564">
                                            <p:txEl>
                                              <p:pRg st="3" end="3"/>
                                            </p:txEl>
                                          </p:spTgt>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23564">
                                            <p:txEl>
                                              <p:pRg st="4" end="4"/>
                                            </p:txEl>
                                          </p:spTgt>
                                        </p:tgtEl>
                                        <p:attrNameLst>
                                          <p:attrName>style.visibility</p:attrName>
                                        </p:attrNameLst>
                                      </p:cBhvr>
                                      <p:to>
                                        <p:strVal val="visible"/>
                                      </p:to>
                                    </p:set>
                                    <p:animEffect transition="in" filter="blinds(horizontal)">
                                      <p:cBhvr>
                                        <p:cTn id="104" dur="500"/>
                                        <p:tgtEl>
                                          <p:spTgt spid="23564">
                                            <p:txEl>
                                              <p:pRg st="4" end="4"/>
                                            </p:txEl>
                                          </p:spTgt>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23564">
                                            <p:txEl>
                                              <p:pRg st="5" end="5"/>
                                            </p:txEl>
                                          </p:spTgt>
                                        </p:tgtEl>
                                        <p:attrNameLst>
                                          <p:attrName>style.visibility</p:attrName>
                                        </p:attrNameLst>
                                      </p:cBhvr>
                                      <p:to>
                                        <p:strVal val="visible"/>
                                      </p:to>
                                    </p:set>
                                    <p:animEffect transition="in" filter="blinds(horizontal)">
                                      <p:cBhvr>
                                        <p:cTn id="107" dur="500"/>
                                        <p:tgtEl>
                                          <p:spTgt spid="23564">
                                            <p:txEl>
                                              <p:pRg st="5" end="5"/>
                                            </p:txEl>
                                          </p:spTgt>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23564">
                                            <p:txEl>
                                              <p:pRg st="6" end="6"/>
                                            </p:txEl>
                                          </p:spTgt>
                                        </p:tgtEl>
                                        <p:attrNameLst>
                                          <p:attrName>style.visibility</p:attrName>
                                        </p:attrNameLst>
                                      </p:cBhvr>
                                      <p:to>
                                        <p:strVal val="visible"/>
                                      </p:to>
                                    </p:set>
                                    <p:animEffect transition="in" filter="blinds(horizontal)">
                                      <p:cBhvr>
                                        <p:cTn id="110" dur="500"/>
                                        <p:tgtEl>
                                          <p:spTgt spid="23564">
                                            <p:txEl>
                                              <p:pRg st="6" end="6"/>
                                            </p:txEl>
                                          </p:spTgt>
                                        </p:tgtEl>
                                      </p:cBhvr>
                                    </p:animEffect>
                                  </p:childTnLst>
                                </p:cTn>
                              </p:par>
                              <p:par>
                                <p:cTn id="111" presetID="3" presetClass="entr" presetSubtype="10" fill="hold" grpId="0" nodeType="withEffect">
                                  <p:stCondLst>
                                    <p:cond delay="0"/>
                                  </p:stCondLst>
                                  <p:childTnLst>
                                    <p:set>
                                      <p:cBhvr>
                                        <p:cTn id="112" dur="1" fill="hold">
                                          <p:stCondLst>
                                            <p:cond delay="0"/>
                                          </p:stCondLst>
                                        </p:cTn>
                                        <p:tgtEl>
                                          <p:spTgt spid="23564">
                                            <p:txEl>
                                              <p:pRg st="7" end="7"/>
                                            </p:txEl>
                                          </p:spTgt>
                                        </p:tgtEl>
                                        <p:attrNameLst>
                                          <p:attrName>style.visibility</p:attrName>
                                        </p:attrNameLst>
                                      </p:cBhvr>
                                      <p:to>
                                        <p:strVal val="visible"/>
                                      </p:to>
                                    </p:set>
                                    <p:animEffect transition="in" filter="blinds(horizontal)">
                                      <p:cBhvr>
                                        <p:cTn id="113" dur="500"/>
                                        <p:tgtEl>
                                          <p:spTgt spid="23564">
                                            <p:txEl>
                                              <p:pRg st="7" end="7"/>
                                            </p:txEl>
                                          </p:spTgt>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23564">
                                            <p:txEl>
                                              <p:pRg st="8" end="8"/>
                                            </p:txEl>
                                          </p:spTgt>
                                        </p:tgtEl>
                                        <p:attrNameLst>
                                          <p:attrName>style.visibility</p:attrName>
                                        </p:attrNameLst>
                                      </p:cBhvr>
                                      <p:to>
                                        <p:strVal val="visible"/>
                                      </p:to>
                                    </p:set>
                                    <p:animEffect transition="in" filter="blinds(horizontal)">
                                      <p:cBhvr>
                                        <p:cTn id="118" dur="500"/>
                                        <p:tgtEl>
                                          <p:spTgt spid="23564">
                                            <p:txEl>
                                              <p:pRg st="8" end="8"/>
                                            </p:txEl>
                                          </p:spTgt>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23564">
                                            <p:txEl>
                                              <p:pRg st="9" end="9"/>
                                            </p:txEl>
                                          </p:spTgt>
                                        </p:tgtEl>
                                        <p:attrNameLst>
                                          <p:attrName>style.visibility</p:attrName>
                                        </p:attrNameLst>
                                      </p:cBhvr>
                                      <p:to>
                                        <p:strVal val="visible"/>
                                      </p:to>
                                    </p:set>
                                    <p:animEffect transition="in" filter="blinds(horizontal)">
                                      <p:cBhvr>
                                        <p:cTn id="121" dur="500"/>
                                        <p:tgtEl>
                                          <p:spTgt spid="23564">
                                            <p:txEl>
                                              <p:pRg st="9" end="9"/>
                                            </p:txEl>
                                          </p:spTgt>
                                        </p:tgtEl>
                                      </p:cBhvr>
                                    </p:animEffect>
                                  </p:childTnLst>
                                </p:cTn>
                              </p:par>
                              <p:par>
                                <p:cTn id="122" presetID="3" presetClass="entr" presetSubtype="10" fill="hold" grpId="0" nodeType="withEffect">
                                  <p:stCondLst>
                                    <p:cond delay="0"/>
                                  </p:stCondLst>
                                  <p:childTnLst>
                                    <p:set>
                                      <p:cBhvr>
                                        <p:cTn id="123" dur="1" fill="hold">
                                          <p:stCondLst>
                                            <p:cond delay="0"/>
                                          </p:stCondLst>
                                        </p:cTn>
                                        <p:tgtEl>
                                          <p:spTgt spid="23564">
                                            <p:txEl>
                                              <p:pRg st="10" end="10"/>
                                            </p:txEl>
                                          </p:spTgt>
                                        </p:tgtEl>
                                        <p:attrNameLst>
                                          <p:attrName>style.visibility</p:attrName>
                                        </p:attrNameLst>
                                      </p:cBhvr>
                                      <p:to>
                                        <p:strVal val="visible"/>
                                      </p:to>
                                    </p:set>
                                    <p:animEffect transition="in" filter="blinds(horizontal)">
                                      <p:cBhvr>
                                        <p:cTn id="124" dur="500"/>
                                        <p:tgtEl>
                                          <p:spTgt spid="23564">
                                            <p:txEl>
                                              <p:pRg st="10" end="10"/>
                                            </p:txEl>
                                          </p:spTgt>
                                        </p:tgtEl>
                                      </p:cBhvr>
                                    </p:animEffect>
                                  </p:childTnLst>
                                </p:cTn>
                              </p:par>
                              <p:par>
                                <p:cTn id="125" presetID="3" presetClass="entr" presetSubtype="10" fill="hold" grpId="0" nodeType="withEffect">
                                  <p:stCondLst>
                                    <p:cond delay="0"/>
                                  </p:stCondLst>
                                  <p:childTnLst>
                                    <p:set>
                                      <p:cBhvr>
                                        <p:cTn id="126" dur="1" fill="hold">
                                          <p:stCondLst>
                                            <p:cond delay="0"/>
                                          </p:stCondLst>
                                        </p:cTn>
                                        <p:tgtEl>
                                          <p:spTgt spid="23564">
                                            <p:txEl>
                                              <p:pRg st="11" end="11"/>
                                            </p:txEl>
                                          </p:spTgt>
                                        </p:tgtEl>
                                        <p:attrNameLst>
                                          <p:attrName>style.visibility</p:attrName>
                                        </p:attrNameLst>
                                      </p:cBhvr>
                                      <p:to>
                                        <p:strVal val="visible"/>
                                      </p:to>
                                    </p:set>
                                    <p:animEffect transition="in" filter="blinds(horizontal)">
                                      <p:cBhvr>
                                        <p:cTn id="127" dur="500"/>
                                        <p:tgtEl>
                                          <p:spTgt spid="23564">
                                            <p:txEl>
                                              <p:pRg st="11" end="11"/>
                                            </p:txEl>
                                          </p:spTgt>
                                        </p:tgtEl>
                                      </p:cBhvr>
                                    </p:animEffect>
                                  </p:childTnLst>
                                </p:cTn>
                              </p:par>
                              <p:par>
                                <p:cTn id="128" presetID="3" presetClass="entr" presetSubtype="10" fill="hold" grpId="0" nodeType="withEffect">
                                  <p:stCondLst>
                                    <p:cond delay="0"/>
                                  </p:stCondLst>
                                  <p:childTnLst>
                                    <p:set>
                                      <p:cBhvr>
                                        <p:cTn id="129" dur="1" fill="hold">
                                          <p:stCondLst>
                                            <p:cond delay="0"/>
                                          </p:stCondLst>
                                        </p:cTn>
                                        <p:tgtEl>
                                          <p:spTgt spid="23564">
                                            <p:txEl>
                                              <p:pRg st="12" end="12"/>
                                            </p:txEl>
                                          </p:spTgt>
                                        </p:tgtEl>
                                        <p:attrNameLst>
                                          <p:attrName>style.visibility</p:attrName>
                                        </p:attrNameLst>
                                      </p:cBhvr>
                                      <p:to>
                                        <p:strVal val="visible"/>
                                      </p:to>
                                    </p:set>
                                    <p:animEffect transition="in" filter="blinds(horizontal)">
                                      <p:cBhvr>
                                        <p:cTn id="130" dur="500"/>
                                        <p:tgtEl>
                                          <p:spTgt spid="23564">
                                            <p:txEl>
                                              <p:pRg st="12" end="12"/>
                                            </p:txEl>
                                          </p:spTgt>
                                        </p:tgtEl>
                                      </p:cBhvr>
                                    </p:animEffect>
                                  </p:childTnLst>
                                </p:cTn>
                              </p:par>
                              <p:par>
                                <p:cTn id="131" presetID="3" presetClass="entr" presetSubtype="10" fill="hold" grpId="0" nodeType="withEffect">
                                  <p:stCondLst>
                                    <p:cond delay="0"/>
                                  </p:stCondLst>
                                  <p:childTnLst>
                                    <p:set>
                                      <p:cBhvr>
                                        <p:cTn id="132" dur="1" fill="hold">
                                          <p:stCondLst>
                                            <p:cond delay="0"/>
                                          </p:stCondLst>
                                        </p:cTn>
                                        <p:tgtEl>
                                          <p:spTgt spid="23564">
                                            <p:txEl>
                                              <p:pRg st="13" end="13"/>
                                            </p:txEl>
                                          </p:spTgt>
                                        </p:tgtEl>
                                        <p:attrNameLst>
                                          <p:attrName>style.visibility</p:attrName>
                                        </p:attrNameLst>
                                      </p:cBhvr>
                                      <p:to>
                                        <p:strVal val="visible"/>
                                      </p:to>
                                    </p:set>
                                    <p:animEffect transition="in" filter="blinds(horizontal)">
                                      <p:cBhvr>
                                        <p:cTn id="133" dur="500"/>
                                        <p:tgtEl>
                                          <p:spTgt spid="23564">
                                            <p:txEl>
                                              <p:pRg st="13" end="13"/>
                                            </p:txEl>
                                          </p:spTgt>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3" presetClass="entr" presetSubtype="10" fill="hold" grpId="0" nodeType="clickEffect">
                                  <p:stCondLst>
                                    <p:cond delay="0"/>
                                  </p:stCondLst>
                                  <p:childTnLst>
                                    <p:set>
                                      <p:cBhvr>
                                        <p:cTn id="137" dur="1" fill="hold">
                                          <p:stCondLst>
                                            <p:cond delay="0"/>
                                          </p:stCondLst>
                                        </p:cTn>
                                        <p:tgtEl>
                                          <p:spTgt spid="23565">
                                            <p:bg/>
                                          </p:spTgt>
                                        </p:tgtEl>
                                        <p:attrNameLst>
                                          <p:attrName>style.visibility</p:attrName>
                                        </p:attrNameLst>
                                      </p:cBhvr>
                                      <p:to>
                                        <p:strVal val="visible"/>
                                      </p:to>
                                    </p:set>
                                    <p:animEffect transition="in" filter="blinds(horizontal)">
                                      <p:cBhvr>
                                        <p:cTn id="138" dur="500"/>
                                        <p:tgtEl>
                                          <p:spTgt spid="23565">
                                            <p:bg/>
                                          </p:spTgt>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3" presetClass="entr" presetSubtype="10" fill="hold" grpId="0" nodeType="clickEffect">
                                  <p:stCondLst>
                                    <p:cond delay="0"/>
                                  </p:stCondLst>
                                  <p:childTnLst>
                                    <p:set>
                                      <p:cBhvr>
                                        <p:cTn id="142" dur="1" fill="hold">
                                          <p:stCondLst>
                                            <p:cond delay="0"/>
                                          </p:stCondLst>
                                        </p:cTn>
                                        <p:tgtEl>
                                          <p:spTgt spid="23565">
                                            <p:txEl>
                                              <p:pRg st="0" end="0"/>
                                            </p:txEl>
                                          </p:spTgt>
                                        </p:tgtEl>
                                        <p:attrNameLst>
                                          <p:attrName>style.visibility</p:attrName>
                                        </p:attrNameLst>
                                      </p:cBhvr>
                                      <p:to>
                                        <p:strVal val="visible"/>
                                      </p:to>
                                    </p:set>
                                    <p:animEffect transition="in" filter="blinds(horizontal)">
                                      <p:cBhvr>
                                        <p:cTn id="143" dur="500"/>
                                        <p:tgtEl>
                                          <p:spTgt spid="23565">
                                            <p:txEl>
                                              <p:pRg st="0" end="0"/>
                                            </p:txEl>
                                          </p:spTgt>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3" presetClass="entr" presetSubtype="10" fill="hold" grpId="0" nodeType="clickEffect">
                                  <p:stCondLst>
                                    <p:cond delay="0"/>
                                  </p:stCondLst>
                                  <p:childTnLst>
                                    <p:set>
                                      <p:cBhvr>
                                        <p:cTn id="147" dur="1" fill="hold">
                                          <p:stCondLst>
                                            <p:cond delay="0"/>
                                          </p:stCondLst>
                                        </p:cTn>
                                        <p:tgtEl>
                                          <p:spTgt spid="23565">
                                            <p:txEl>
                                              <p:pRg st="1" end="1"/>
                                            </p:txEl>
                                          </p:spTgt>
                                        </p:tgtEl>
                                        <p:attrNameLst>
                                          <p:attrName>style.visibility</p:attrName>
                                        </p:attrNameLst>
                                      </p:cBhvr>
                                      <p:to>
                                        <p:strVal val="visible"/>
                                      </p:to>
                                    </p:set>
                                    <p:animEffect transition="in" filter="blinds(horizontal)">
                                      <p:cBhvr>
                                        <p:cTn id="148" dur="500"/>
                                        <p:tgtEl>
                                          <p:spTgt spid="23565">
                                            <p:txEl>
                                              <p:pRg st="1" end="1"/>
                                            </p:txEl>
                                          </p:spTgt>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3" presetClass="entr" presetSubtype="10" fill="hold" grpId="0" nodeType="clickEffect">
                                  <p:stCondLst>
                                    <p:cond delay="0"/>
                                  </p:stCondLst>
                                  <p:childTnLst>
                                    <p:set>
                                      <p:cBhvr>
                                        <p:cTn id="152" dur="1" fill="hold">
                                          <p:stCondLst>
                                            <p:cond delay="0"/>
                                          </p:stCondLst>
                                        </p:cTn>
                                        <p:tgtEl>
                                          <p:spTgt spid="23565">
                                            <p:txEl>
                                              <p:pRg st="2" end="2"/>
                                            </p:txEl>
                                          </p:spTgt>
                                        </p:tgtEl>
                                        <p:attrNameLst>
                                          <p:attrName>style.visibility</p:attrName>
                                        </p:attrNameLst>
                                      </p:cBhvr>
                                      <p:to>
                                        <p:strVal val="visible"/>
                                      </p:to>
                                    </p:set>
                                    <p:animEffect transition="in" filter="blinds(horizontal)">
                                      <p:cBhvr>
                                        <p:cTn id="153" dur="500"/>
                                        <p:tgtEl>
                                          <p:spTgt spid="23565">
                                            <p:txEl>
                                              <p:pRg st="2" end="2"/>
                                            </p:txEl>
                                          </p:spTgt>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3" presetClass="entr" presetSubtype="10" fill="hold" grpId="0" nodeType="clickEffect">
                                  <p:stCondLst>
                                    <p:cond delay="0"/>
                                  </p:stCondLst>
                                  <p:childTnLst>
                                    <p:set>
                                      <p:cBhvr>
                                        <p:cTn id="157" dur="1" fill="hold">
                                          <p:stCondLst>
                                            <p:cond delay="0"/>
                                          </p:stCondLst>
                                        </p:cTn>
                                        <p:tgtEl>
                                          <p:spTgt spid="23565">
                                            <p:txEl>
                                              <p:pRg st="3" end="3"/>
                                            </p:txEl>
                                          </p:spTgt>
                                        </p:tgtEl>
                                        <p:attrNameLst>
                                          <p:attrName>style.visibility</p:attrName>
                                        </p:attrNameLst>
                                      </p:cBhvr>
                                      <p:to>
                                        <p:strVal val="visible"/>
                                      </p:to>
                                    </p:set>
                                    <p:animEffect transition="in" filter="blinds(horizontal)">
                                      <p:cBhvr>
                                        <p:cTn id="158" dur="500"/>
                                        <p:tgtEl>
                                          <p:spTgt spid="23565">
                                            <p:txEl>
                                              <p:pRg st="3" end="3"/>
                                            </p:txEl>
                                          </p:spTgt>
                                        </p:tgtEl>
                                      </p:cBhvr>
                                    </p:animEffect>
                                  </p:childTnLst>
                                </p:cTn>
                              </p:par>
                              <p:par>
                                <p:cTn id="159" presetID="3" presetClass="entr" presetSubtype="10" fill="hold" grpId="0" nodeType="withEffect">
                                  <p:stCondLst>
                                    <p:cond delay="0"/>
                                  </p:stCondLst>
                                  <p:childTnLst>
                                    <p:set>
                                      <p:cBhvr>
                                        <p:cTn id="160" dur="1" fill="hold">
                                          <p:stCondLst>
                                            <p:cond delay="0"/>
                                          </p:stCondLst>
                                        </p:cTn>
                                        <p:tgtEl>
                                          <p:spTgt spid="23565">
                                            <p:txEl>
                                              <p:pRg st="4" end="4"/>
                                            </p:txEl>
                                          </p:spTgt>
                                        </p:tgtEl>
                                        <p:attrNameLst>
                                          <p:attrName>style.visibility</p:attrName>
                                        </p:attrNameLst>
                                      </p:cBhvr>
                                      <p:to>
                                        <p:strVal val="visible"/>
                                      </p:to>
                                    </p:set>
                                    <p:animEffect transition="in" filter="blinds(horizontal)">
                                      <p:cBhvr>
                                        <p:cTn id="161" dur="500"/>
                                        <p:tgtEl>
                                          <p:spTgt spid="23565">
                                            <p:txEl>
                                              <p:pRg st="4" end="4"/>
                                            </p:txEl>
                                          </p:spTgt>
                                        </p:tgtEl>
                                      </p:cBhvr>
                                    </p:animEffect>
                                  </p:childTnLst>
                                </p:cTn>
                              </p:par>
                              <p:par>
                                <p:cTn id="162" presetID="3" presetClass="entr" presetSubtype="10" fill="hold" grpId="0" nodeType="withEffect">
                                  <p:stCondLst>
                                    <p:cond delay="0"/>
                                  </p:stCondLst>
                                  <p:childTnLst>
                                    <p:set>
                                      <p:cBhvr>
                                        <p:cTn id="163" dur="1" fill="hold">
                                          <p:stCondLst>
                                            <p:cond delay="0"/>
                                          </p:stCondLst>
                                        </p:cTn>
                                        <p:tgtEl>
                                          <p:spTgt spid="23565">
                                            <p:txEl>
                                              <p:pRg st="5" end="5"/>
                                            </p:txEl>
                                          </p:spTgt>
                                        </p:tgtEl>
                                        <p:attrNameLst>
                                          <p:attrName>style.visibility</p:attrName>
                                        </p:attrNameLst>
                                      </p:cBhvr>
                                      <p:to>
                                        <p:strVal val="visible"/>
                                      </p:to>
                                    </p:set>
                                    <p:animEffect transition="in" filter="blinds(horizontal)">
                                      <p:cBhvr>
                                        <p:cTn id="164" dur="500"/>
                                        <p:tgtEl>
                                          <p:spTgt spid="23565">
                                            <p:txEl>
                                              <p:pRg st="5" end="5"/>
                                            </p:txEl>
                                          </p:spTgt>
                                        </p:tgtEl>
                                      </p:cBhvr>
                                    </p:animEffect>
                                  </p:childTnLst>
                                </p:cTn>
                              </p:par>
                              <p:par>
                                <p:cTn id="165" presetID="3" presetClass="entr" presetSubtype="10" fill="hold" grpId="0" nodeType="withEffect">
                                  <p:stCondLst>
                                    <p:cond delay="0"/>
                                  </p:stCondLst>
                                  <p:childTnLst>
                                    <p:set>
                                      <p:cBhvr>
                                        <p:cTn id="166" dur="1" fill="hold">
                                          <p:stCondLst>
                                            <p:cond delay="0"/>
                                          </p:stCondLst>
                                        </p:cTn>
                                        <p:tgtEl>
                                          <p:spTgt spid="23565">
                                            <p:txEl>
                                              <p:pRg st="6" end="6"/>
                                            </p:txEl>
                                          </p:spTgt>
                                        </p:tgtEl>
                                        <p:attrNameLst>
                                          <p:attrName>style.visibility</p:attrName>
                                        </p:attrNameLst>
                                      </p:cBhvr>
                                      <p:to>
                                        <p:strVal val="visible"/>
                                      </p:to>
                                    </p:set>
                                    <p:animEffect transition="in" filter="blinds(horizontal)">
                                      <p:cBhvr>
                                        <p:cTn id="167" dur="500"/>
                                        <p:tgtEl>
                                          <p:spTgt spid="23565">
                                            <p:txEl>
                                              <p:pRg st="6" end="6"/>
                                            </p:txEl>
                                          </p:spTgt>
                                        </p:tgtEl>
                                      </p:cBhvr>
                                    </p:animEffect>
                                  </p:childTnLst>
                                </p:cTn>
                              </p:par>
                              <p:par>
                                <p:cTn id="168" presetID="3" presetClass="entr" presetSubtype="10" fill="hold" grpId="0" nodeType="withEffect">
                                  <p:stCondLst>
                                    <p:cond delay="0"/>
                                  </p:stCondLst>
                                  <p:childTnLst>
                                    <p:set>
                                      <p:cBhvr>
                                        <p:cTn id="169" dur="1" fill="hold">
                                          <p:stCondLst>
                                            <p:cond delay="0"/>
                                          </p:stCondLst>
                                        </p:cTn>
                                        <p:tgtEl>
                                          <p:spTgt spid="23565">
                                            <p:txEl>
                                              <p:pRg st="7" end="7"/>
                                            </p:txEl>
                                          </p:spTgt>
                                        </p:tgtEl>
                                        <p:attrNameLst>
                                          <p:attrName>style.visibility</p:attrName>
                                        </p:attrNameLst>
                                      </p:cBhvr>
                                      <p:to>
                                        <p:strVal val="visible"/>
                                      </p:to>
                                    </p:set>
                                    <p:animEffect transition="in" filter="blinds(horizontal)">
                                      <p:cBhvr>
                                        <p:cTn id="170" dur="500"/>
                                        <p:tgtEl>
                                          <p:spTgt spid="23565">
                                            <p:txEl>
                                              <p:pRg st="7" end="7"/>
                                            </p:txEl>
                                          </p:spTgt>
                                        </p:tgtEl>
                                      </p:cBhvr>
                                    </p:animEffec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3" presetClass="entr" presetSubtype="10" fill="hold" grpId="0" nodeType="clickEffect">
                                  <p:stCondLst>
                                    <p:cond delay="0"/>
                                  </p:stCondLst>
                                  <p:childTnLst>
                                    <p:set>
                                      <p:cBhvr>
                                        <p:cTn id="174" dur="1" fill="hold">
                                          <p:stCondLst>
                                            <p:cond delay="0"/>
                                          </p:stCondLst>
                                        </p:cTn>
                                        <p:tgtEl>
                                          <p:spTgt spid="23565">
                                            <p:txEl>
                                              <p:pRg st="8" end="8"/>
                                            </p:txEl>
                                          </p:spTgt>
                                        </p:tgtEl>
                                        <p:attrNameLst>
                                          <p:attrName>style.visibility</p:attrName>
                                        </p:attrNameLst>
                                      </p:cBhvr>
                                      <p:to>
                                        <p:strVal val="visible"/>
                                      </p:to>
                                    </p:set>
                                    <p:animEffect transition="in" filter="blinds(horizontal)">
                                      <p:cBhvr>
                                        <p:cTn id="175" dur="500"/>
                                        <p:tgtEl>
                                          <p:spTgt spid="23565">
                                            <p:txEl>
                                              <p:pRg st="8" end="8"/>
                                            </p:txEl>
                                          </p:spTgt>
                                        </p:tgtEl>
                                      </p:cBhvr>
                                    </p:animEffect>
                                  </p:childTnLst>
                                </p:cTn>
                              </p:par>
                              <p:par>
                                <p:cTn id="176" presetID="3" presetClass="entr" presetSubtype="10" fill="hold" grpId="0" nodeType="withEffect">
                                  <p:stCondLst>
                                    <p:cond delay="0"/>
                                  </p:stCondLst>
                                  <p:childTnLst>
                                    <p:set>
                                      <p:cBhvr>
                                        <p:cTn id="177" dur="1" fill="hold">
                                          <p:stCondLst>
                                            <p:cond delay="0"/>
                                          </p:stCondLst>
                                        </p:cTn>
                                        <p:tgtEl>
                                          <p:spTgt spid="23565">
                                            <p:txEl>
                                              <p:pRg st="9" end="9"/>
                                            </p:txEl>
                                          </p:spTgt>
                                        </p:tgtEl>
                                        <p:attrNameLst>
                                          <p:attrName>style.visibility</p:attrName>
                                        </p:attrNameLst>
                                      </p:cBhvr>
                                      <p:to>
                                        <p:strVal val="visible"/>
                                      </p:to>
                                    </p:set>
                                    <p:animEffect transition="in" filter="blinds(horizontal)">
                                      <p:cBhvr>
                                        <p:cTn id="178" dur="500"/>
                                        <p:tgtEl>
                                          <p:spTgt spid="23565">
                                            <p:txEl>
                                              <p:pRg st="9" end="9"/>
                                            </p:txEl>
                                          </p:spTgt>
                                        </p:tgtEl>
                                      </p:cBhvr>
                                    </p:animEffect>
                                  </p:childTnLst>
                                </p:cTn>
                              </p:par>
                              <p:par>
                                <p:cTn id="179" presetID="3" presetClass="entr" presetSubtype="10" fill="hold" grpId="0" nodeType="withEffect">
                                  <p:stCondLst>
                                    <p:cond delay="0"/>
                                  </p:stCondLst>
                                  <p:childTnLst>
                                    <p:set>
                                      <p:cBhvr>
                                        <p:cTn id="180" dur="1" fill="hold">
                                          <p:stCondLst>
                                            <p:cond delay="0"/>
                                          </p:stCondLst>
                                        </p:cTn>
                                        <p:tgtEl>
                                          <p:spTgt spid="23565">
                                            <p:txEl>
                                              <p:pRg st="10" end="10"/>
                                            </p:txEl>
                                          </p:spTgt>
                                        </p:tgtEl>
                                        <p:attrNameLst>
                                          <p:attrName>style.visibility</p:attrName>
                                        </p:attrNameLst>
                                      </p:cBhvr>
                                      <p:to>
                                        <p:strVal val="visible"/>
                                      </p:to>
                                    </p:set>
                                    <p:animEffect transition="in" filter="blinds(horizontal)">
                                      <p:cBhvr>
                                        <p:cTn id="181" dur="500"/>
                                        <p:tgtEl>
                                          <p:spTgt spid="23565">
                                            <p:txEl>
                                              <p:pRg st="10" end="10"/>
                                            </p:txEl>
                                          </p:spTgt>
                                        </p:tgtEl>
                                      </p:cBhvr>
                                    </p:animEffect>
                                  </p:childTnLst>
                                </p:cTn>
                              </p:par>
                              <p:par>
                                <p:cTn id="182" presetID="3" presetClass="entr" presetSubtype="10" fill="hold" grpId="0" nodeType="withEffect">
                                  <p:stCondLst>
                                    <p:cond delay="0"/>
                                  </p:stCondLst>
                                  <p:childTnLst>
                                    <p:set>
                                      <p:cBhvr>
                                        <p:cTn id="183" dur="1" fill="hold">
                                          <p:stCondLst>
                                            <p:cond delay="0"/>
                                          </p:stCondLst>
                                        </p:cTn>
                                        <p:tgtEl>
                                          <p:spTgt spid="23565">
                                            <p:txEl>
                                              <p:pRg st="11" end="11"/>
                                            </p:txEl>
                                          </p:spTgt>
                                        </p:tgtEl>
                                        <p:attrNameLst>
                                          <p:attrName>style.visibility</p:attrName>
                                        </p:attrNameLst>
                                      </p:cBhvr>
                                      <p:to>
                                        <p:strVal val="visible"/>
                                      </p:to>
                                    </p:set>
                                    <p:animEffect transition="in" filter="blinds(horizontal)">
                                      <p:cBhvr>
                                        <p:cTn id="184" dur="500"/>
                                        <p:tgtEl>
                                          <p:spTgt spid="23565">
                                            <p:txEl>
                                              <p:pRg st="11" end="11"/>
                                            </p:txEl>
                                          </p:spTgt>
                                        </p:tgtEl>
                                      </p:cBhvr>
                                    </p:animEffect>
                                  </p:childTnLst>
                                </p:cTn>
                              </p:par>
                              <p:par>
                                <p:cTn id="185" presetID="3" presetClass="entr" presetSubtype="10" fill="hold" grpId="0" nodeType="withEffect">
                                  <p:stCondLst>
                                    <p:cond delay="0"/>
                                  </p:stCondLst>
                                  <p:childTnLst>
                                    <p:set>
                                      <p:cBhvr>
                                        <p:cTn id="186" dur="1" fill="hold">
                                          <p:stCondLst>
                                            <p:cond delay="0"/>
                                          </p:stCondLst>
                                        </p:cTn>
                                        <p:tgtEl>
                                          <p:spTgt spid="23565">
                                            <p:txEl>
                                              <p:pRg st="12" end="12"/>
                                            </p:txEl>
                                          </p:spTgt>
                                        </p:tgtEl>
                                        <p:attrNameLst>
                                          <p:attrName>style.visibility</p:attrName>
                                        </p:attrNameLst>
                                      </p:cBhvr>
                                      <p:to>
                                        <p:strVal val="visible"/>
                                      </p:to>
                                    </p:set>
                                    <p:animEffect transition="in" filter="blinds(horizontal)">
                                      <p:cBhvr>
                                        <p:cTn id="187" dur="500"/>
                                        <p:tgtEl>
                                          <p:spTgt spid="23565">
                                            <p:txEl>
                                              <p:pRg st="12" end="12"/>
                                            </p:txEl>
                                          </p:spTgt>
                                        </p:tgtEl>
                                      </p:cBhvr>
                                    </p:animEffect>
                                  </p:childTnLst>
                                </p:cTn>
                              </p:par>
                              <p:par>
                                <p:cTn id="188" presetID="3" presetClass="entr" presetSubtype="10" fill="hold" grpId="0" nodeType="withEffect">
                                  <p:stCondLst>
                                    <p:cond delay="0"/>
                                  </p:stCondLst>
                                  <p:childTnLst>
                                    <p:set>
                                      <p:cBhvr>
                                        <p:cTn id="189" dur="1" fill="hold">
                                          <p:stCondLst>
                                            <p:cond delay="0"/>
                                          </p:stCondLst>
                                        </p:cTn>
                                        <p:tgtEl>
                                          <p:spTgt spid="23565">
                                            <p:txEl>
                                              <p:pRg st="13" end="13"/>
                                            </p:txEl>
                                          </p:spTgt>
                                        </p:tgtEl>
                                        <p:attrNameLst>
                                          <p:attrName>style.visibility</p:attrName>
                                        </p:attrNameLst>
                                      </p:cBhvr>
                                      <p:to>
                                        <p:strVal val="visible"/>
                                      </p:to>
                                    </p:set>
                                    <p:animEffect transition="in" filter="blinds(horizontal)">
                                      <p:cBhvr>
                                        <p:cTn id="190" dur="500"/>
                                        <p:tgtEl>
                                          <p:spTgt spid="23565">
                                            <p:txEl>
                                              <p:pRg st="13" end="13"/>
                                            </p:txEl>
                                          </p:spTgt>
                                        </p:tgtEl>
                                      </p:cBhvr>
                                    </p:animEffec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3" presetClass="entr" presetSubtype="10" fill="hold" grpId="0" nodeType="clickEffect">
                                  <p:stCondLst>
                                    <p:cond delay="0"/>
                                  </p:stCondLst>
                                  <p:childTnLst>
                                    <p:set>
                                      <p:cBhvr>
                                        <p:cTn id="194" dur="1" fill="hold">
                                          <p:stCondLst>
                                            <p:cond delay="0"/>
                                          </p:stCondLst>
                                        </p:cTn>
                                        <p:tgtEl>
                                          <p:spTgt spid="23568"/>
                                        </p:tgtEl>
                                        <p:attrNameLst>
                                          <p:attrName>style.visibility</p:attrName>
                                        </p:attrNameLst>
                                      </p:cBhvr>
                                      <p:to>
                                        <p:strVal val="visible"/>
                                      </p:to>
                                    </p:set>
                                    <p:animEffect transition="in" filter="blinds(horizontal)">
                                      <p:cBhvr>
                                        <p:cTn id="195" dur="500"/>
                                        <p:tgtEl>
                                          <p:spTgt spid="23568"/>
                                        </p:tgtEl>
                                      </p:cBhvr>
                                    </p:animEffect>
                                  </p:childTnLst>
                                </p:cTn>
                              </p:par>
                              <p:par>
                                <p:cTn id="196" presetID="3" presetClass="entr" presetSubtype="10" fill="hold" grpId="0" nodeType="withEffect">
                                  <p:stCondLst>
                                    <p:cond delay="0"/>
                                  </p:stCondLst>
                                  <p:childTnLst>
                                    <p:set>
                                      <p:cBhvr>
                                        <p:cTn id="197" dur="1" fill="hold">
                                          <p:stCondLst>
                                            <p:cond delay="0"/>
                                          </p:stCondLst>
                                        </p:cTn>
                                        <p:tgtEl>
                                          <p:spTgt spid="23569"/>
                                        </p:tgtEl>
                                        <p:attrNameLst>
                                          <p:attrName>style.visibility</p:attrName>
                                        </p:attrNameLst>
                                      </p:cBhvr>
                                      <p:to>
                                        <p:strVal val="visible"/>
                                      </p:to>
                                    </p:set>
                                    <p:animEffect transition="in" filter="blinds(horizontal)">
                                      <p:cBhvr>
                                        <p:cTn id="198" dur="500"/>
                                        <p:tgtEl>
                                          <p:spTgt spid="23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23559" grpId="0" animBg="1"/>
      <p:bldP spid="23560" grpId="0" animBg="1"/>
      <p:bldP spid="23561" grpId="0" animBg="1"/>
      <p:bldP spid="23562" grpId="0" animBg="1"/>
      <p:bldP spid="23563" grpId="0" build="p" bldLvl="5" animBg="1"/>
      <p:bldP spid="23564" grpId="0" build="p" bldLvl="5" animBg="1"/>
      <p:bldP spid="23565" grpId="0" build="p" bldLvl="5" animBg="1"/>
      <p:bldP spid="23568" grpId="0" animBg="1"/>
      <p:bldP spid="235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685800" y="25400"/>
            <a:ext cx="7772400" cy="838200"/>
          </a:xfrm>
        </p:spPr>
        <p:txBody>
          <a:bodyPr/>
          <a:lstStyle/>
          <a:p>
            <a:pPr eaLnBrk="1" hangingPunct="1"/>
            <a:r>
              <a:rPr lang="de-DE" altLang="de-DE" sz="4000" smtClean="0"/>
              <a:t>Fall 7</a:t>
            </a:r>
          </a:p>
        </p:txBody>
      </p:sp>
      <p:sp>
        <p:nvSpPr>
          <p:cNvPr id="50179" name="Rectangle 3"/>
          <p:cNvSpPr>
            <a:spLocks noGrp="1" noChangeArrowheads="1"/>
          </p:cNvSpPr>
          <p:nvPr>
            <p:ph type="body" idx="4294967295"/>
          </p:nvPr>
        </p:nvSpPr>
        <p:spPr>
          <a:xfrm>
            <a:off x="179388" y="1157288"/>
            <a:ext cx="8569325" cy="3743325"/>
          </a:xfrm>
        </p:spPr>
        <p:txBody>
          <a:bodyPr/>
          <a:lstStyle/>
          <a:p>
            <a:pPr marL="0" indent="0" algn="just" eaLnBrk="1" hangingPunct="1">
              <a:spcBef>
                <a:spcPct val="0"/>
              </a:spcBef>
              <a:buFontTx/>
              <a:buNone/>
            </a:pPr>
            <a:r>
              <a:rPr lang="de-DE" altLang="de-DE" sz="1600" smtClean="0"/>
              <a:t>Die Schecke-GbR erhielt allein im Jahre 2010 Finanzhilfen aus dem Europäischen Garantiefonds für die Landwirtschaft (EGFL) und aus dem Europäischen Landwirtschaftsfonds für die Entwicklung des ländlichen Raums (ELER) in Höhe von 10.000 €. Die Mitgliedstaaten sind nach den zugehörigen Rechtsvorschriften verpflichtet, jährlich den Namen des geförderten Betriebs sowie die Höhe der Förderung auf einer Internet-Seite zu publizieren. </a:t>
            </a:r>
          </a:p>
          <a:p>
            <a:pPr marL="0" indent="0" algn="just" eaLnBrk="1" hangingPunct="1">
              <a:spcBef>
                <a:spcPct val="0"/>
              </a:spcBef>
              <a:buFontTx/>
              <a:buNone/>
            </a:pPr>
            <a:r>
              <a:rPr lang="de-DE" altLang="de-DE" sz="1600" smtClean="0"/>
              <a:t>In Deutschland kommt die deutsche Bundesanstalt für Landwirtschaft und Ernährung dieser Verpflichtung nach, indem sie eine Internet-Seite betreibt, auf der eben diese Daten niedergelegt sind. Die Seite ist mit einer Suchfunktion ausgestattet und kennt – genauso wie das Unionsrecht – keine Marginalitätsschwelle. Zudem wird entsprechend dem Unionsrecht nicht weiter zwischen Art, Häufigkeit und Bezugsdauer der Förderung differenziert.</a:t>
            </a:r>
          </a:p>
          <a:p>
            <a:pPr marL="0" indent="0" algn="just" eaLnBrk="1" hangingPunct="1">
              <a:spcBef>
                <a:spcPct val="0"/>
              </a:spcBef>
              <a:buFontTx/>
              <a:buNone/>
            </a:pPr>
            <a:r>
              <a:rPr lang="de-DE" altLang="de-DE" sz="1600" smtClean="0"/>
              <a:t>Die Schecke GbR will nun die Bundesanstalt verpflichten, ihre Daten aufgrund der Einmaligkeit der Förderung und der geringfügigen Höhe nicht zu veröffentlichen. Das befasste Verwaltungsgericht ist sich nicht sicher, wie es vorgehen soll, setzt das Verfahren aus und wendet sich daher an den EuGH. Wie wird er entscheiden? (EuGH v. 09.11.2010. Rs. 92/09)</a:t>
            </a:r>
          </a:p>
        </p:txBody>
      </p:sp>
      <p:pic>
        <p:nvPicPr>
          <p:cNvPr id="101380"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blinds(horizontal)">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blinds(horizontal)">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blinds(horizontal)">
                                      <p:cBhvr>
                                        <p:cTn id="17" dur="500"/>
                                        <p:tgtEl>
                                          <p:spTgt spid="50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5" name="Line 19"/>
          <p:cNvSpPr>
            <a:spLocks noChangeShapeType="1"/>
          </p:cNvSpPr>
          <p:nvPr/>
        </p:nvSpPr>
        <p:spPr bwMode="auto">
          <a:xfrm>
            <a:off x="1619250" y="6524625"/>
            <a:ext cx="640873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8307" name="Rectangle 2"/>
          <p:cNvSpPr>
            <a:spLocks noGrp="1" noChangeArrowheads="1"/>
          </p:cNvSpPr>
          <p:nvPr>
            <p:ph type="ctrTitle" idx="4294967295"/>
          </p:nvPr>
        </p:nvSpPr>
        <p:spPr>
          <a:xfrm>
            <a:off x="2411413" y="0"/>
            <a:ext cx="4535487" cy="863600"/>
          </a:xfrm>
        </p:spPr>
        <p:txBody>
          <a:bodyPr/>
          <a:lstStyle/>
          <a:p>
            <a:pPr eaLnBrk="1" hangingPunct="1"/>
            <a:r>
              <a:rPr lang="de-DE" altLang="de-DE" sz="2800" smtClean="0"/>
              <a:t>Positive Integration</a:t>
            </a:r>
            <a:br>
              <a:rPr lang="de-DE" altLang="de-DE" sz="2800" smtClean="0"/>
            </a:br>
            <a:r>
              <a:rPr lang="de-DE" altLang="de-DE" sz="2800" smtClean="0"/>
              <a:t>Agrarrecht</a:t>
            </a:r>
          </a:p>
        </p:txBody>
      </p:sp>
      <p:sp>
        <p:nvSpPr>
          <p:cNvPr id="98308" name="Text Box 4"/>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800">
              <a:latin typeface="Arial" panose="020B0604020202020204" pitchFamily="34" charset="0"/>
              <a:cs typeface="Arial" panose="020B0604020202020204" pitchFamily="34" charset="0"/>
            </a:endParaRPr>
          </a:p>
        </p:txBody>
      </p:sp>
      <p:sp>
        <p:nvSpPr>
          <p:cNvPr id="24582" name="Text Box 6"/>
          <p:cNvSpPr txBox="1">
            <a:spLocks noChangeArrowheads="1"/>
          </p:cNvSpPr>
          <p:nvPr/>
        </p:nvSpPr>
        <p:spPr bwMode="auto">
          <a:xfrm>
            <a:off x="3059113" y="908050"/>
            <a:ext cx="3303587" cy="346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DE" altLang="de-DE" sz="1600" b="1">
                <a:cs typeface="Arial" panose="020B0604020202020204" pitchFamily="34" charset="0"/>
              </a:rPr>
              <a:t>Gemeinsame Agrarpolitik, Art. 38 I</a:t>
            </a:r>
          </a:p>
        </p:txBody>
      </p:sp>
      <p:sp>
        <p:nvSpPr>
          <p:cNvPr id="24584" name="Line 8"/>
          <p:cNvSpPr>
            <a:spLocks noChangeShapeType="1"/>
          </p:cNvSpPr>
          <p:nvPr/>
        </p:nvSpPr>
        <p:spPr bwMode="auto">
          <a:xfrm>
            <a:off x="1619250" y="1700213"/>
            <a:ext cx="619283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585" name="Line 9"/>
          <p:cNvSpPr>
            <a:spLocks noChangeShapeType="1"/>
          </p:cNvSpPr>
          <p:nvPr/>
        </p:nvSpPr>
        <p:spPr bwMode="auto">
          <a:xfrm>
            <a:off x="1619250" y="1700213"/>
            <a:ext cx="0" cy="287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586" name="Line 10"/>
          <p:cNvSpPr>
            <a:spLocks noChangeShapeType="1"/>
          </p:cNvSpPr>
          <p:nvPr/>
        </p:nvSpPr>
        <p:spPr bwMode="auto">
          <a:xfrm>
            <a:off x="7812088" y="1700213"/>
            <a:ext cx="0" cy="287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587" name="Text Box 11"/>
          <p:cNvSpPr txBox="1">
            <a:spLocks noChangeArrowheads="1"/>
          </p:cNvSpPr>
          <p:nvPr/>
        </p:nvSpPr>
        <p:spPr bwMode="auto">
          <a:xfrm>
            <a:off x="179388" y="1989138"/>
            <a:ext cx="4508500" cy="421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000" b="1">
                <a:cs typeface="Arial" panose="020B0604020202020204" pitchFamily="34" charset="0"/>
              </a:rPr>
              <a:t>              Landwirtschaft</a:t>
            </a:r>
          </a:p>
          <a:p>
            <a:pPr eaLnBrk="1" hangingPunct="1">
              <a:spcBef>
                <a:spcPct val="0"/>
              </a:spcBef>
              <a:buFontTx/>
              <a:buNone/>
            </a:pPr>
            <a:endParaRPr lang="de-DE" altLang="de-DE" sz="900">
              <a:cs typeface="Arial" panose="020B0604020202020204" pitchFamily="34" charset="0"/>
            </a:endParaRPr>
          </a:p>
          <a:p>
            <a:pPr eaLnBrk="1" hangingPunct="1">
              <a:spcBef>
                <a:spcPct val="0"/>
              </a:spcBef>
            </a:pPr>
            <a:r>
              <a:rPr lang="de-DE" altLang="de-DE" sz="1600">
                <a:cs typeface="Arial" panose="020B0604020202020204" pitchFamily="34" charset="0"/>
              </a:rPr>
              <a:t> Rahmenbedingungen, Art. 39 II</a:t>
            </a:r>
          </a:p>
          <a:p>
            <a:pPr eaLnBrk="1" hangingPunct="1">
              <a:spcBef>
                <a:spcPct val="0"/>
              </a:spcBef>
              <a:buFontTx/>
              <a:buNone/>
            </a:pPr>
            <a:r>
              <a:rPr lang="de-DE" altLang="de-DE" sz="1600">
                <a:cs typeface="Arial" panose="020B0604020202020204" pitchFamily="34" charset="0"/>
              </a:rPr>
              <a:t>  Konkurrenzfähigkeit trotz Weltmarktdruck</a:t>
            </a:r>
          </a:p>
          <a:p>
            <a:pPr eaLnBrk="1" hangingPunct="1">
              <a:spcBef>
                <a:spcPct val="0"/>
              </a:spcBef>
              <a:buFontTx/>
              <a:buNone/>
            </a:pPr>
            <a:r>
              <a:rPr lang="de-DE" altLang="de-DE" sz="1600">
                <a:cs typeface="Arial" panose="020B0604020202020204" pitchFamily="34" charset="0"/>
              </a:rPr>
              <a:t>  eingeschränkt Versorgungssicherheit</a:t>
            </a:r>
          </a:p>
          <a:p>
            <a:pPr eaLnBrk="1" hangingPunct="1">
              <a:spcBef>
                <a:spcPct val="0"/>
              </a:spcBef>
            </a:pPr>
            <a:r>
              <a:rPr lang="de-DE" altLang="de-DE" sz="1600">
                <a:cs typeface="Arial" panose="020B0604020202020204" pitchFamily="34" charset="0"/>
              </a:rPr>
              <a:t> Zielsetzungen, Art. 39 I</a:t>
            </a:r>
          </a:p>
          <a:p>
            <a:pPr eaLnBrk="1" hangingPunct="1">
              <a:spcBef>
                <a:spcPct val="0"/>
              </a:spcBef>
            </a:pPr>
            <a:r>
              <a:rPr lang="de-DE" altLang="de-DE" sz="1600">
                <a:cs typeface="Arial" panose="020B0604020202020204" pitchFamily="34" charset="0"/>
              </a:rPr>
              <a:t> Politik</a:t>
            </a:r>
          </a:p>
          <a:p>
            <a:pPr eaLnBrk="1" hangingPunct="1">
              <a:spcBef>
                <a:spcPct val="0"/>
              </a:spcBef>
              <a:buFontTx/>
              <a:buNone/>
            </a:pPr>
            <a:r>
              <a:rPr lang="de-DE" altLang="de-DE" sz="1600">
                <a:cs typeface="Arial" panose="020B0604020202020204" pitchFamily="34" charset="0"/>
              </a:rPr>
              <a:t>  Modifikation der Wettbewerbsregeln, Art. 42</a:t>
            </a:r>
          </a:p>
          <a:p>
            <a:pPr eaLnBrk="1" hangingPunct="1">
              <a:spcBef>
                <a:spcPct val="0"/>
              </a:spcBef>
              <a:buFontTx/>
              <a:buNone/>
            </a:pPr>
            <a:r>
              <a:rPr lang="de-DE" altLang="de-DE" sz="1600">
                <a:cs typeface="Arial" panose="020B0604020202020204" pitchFamily="34" charset="0"/>
              </a:rPr>
              <a:t>  Gemeinsame Marktordnung</a:t>
            </a:r>
          </a:p>
          <a:p>
            <a:pPr eaLnBrk="1" hangingPunct="1">
              <a:spcBef>
                <a:spcPct val="0"/>
              </a:spcBef>
            </a:pPr>
            <a:r>
              <a:rPr lang="de-DE" altLang="de-DE" sz="1600">
                <a:cs typeface="Arial" panose="020B0604020202020204" pitchFamily="34" charset="0"/>
              </a:rPr>
              <a:t> Inhalt, Art. 41, 43</a:t>
            </a:r>
          </a:p>
          <a:p>
            <a:pPr eaLnBrk="1" hangingPunct="1">
              <a:spcBef>
                <a:spcPct val="0"/>
              </a:spcBef>
              <a:buFontTx/>
              <a:buNone/>
            </a:pPr>
            <a:r>
              <a:rPr lang="de-DE" altLang="de-DE" sz="1600">
                <a:cs typeface="Arial" panose="020B0604020202020204" pitchFamily="34" charset="0"/>
              </a:rPr>
              <a:t>  Planwirtschaftliche Lenkungen / Kontrollen der EU</a:t>
            </a:r>
          </a:p>
          <a:p>
            <a:pPr eaLnBrk="1" hangingPunct="1">
              <a:spcBef>
                <a:spcPct val="0"/>
              </a:spcBef>
              <a:buFontTx/>
              <a:buNone/>
            </a:pPr>
            <a:r>
              <a:rPr lang="de-DE" altLang="de-DE" sz="1600">
                <a:cs typeface="Arial" panose="020B0604020202020204" pitchFamily="34" charset="0"/>
              </a:rPr>
              <a:t>  d.h. Marktintervention / Gemeinsame Vermarktung</a:t>
            </a:r>
          </a:p>
          <a:p>
            <a:pPr eaLnBrk="1" hangingPunct="1">
              <a:spcBef>
                <a:spcPct val="0"/>
              </a:spcBef>
              <a:buFontTx/>
              <a:buNone/>
            </a:pPr>
            <a:r>
              <a:rPr lang="de-DE" altLang="de-DE" sz="1600">
                <a:cs typeface="Arial" panose="020B0604020202020204" pitchFamily="34" charset="0"/>
              </a:rPr>
              <a:t>  z.B. Interventionspreis auf Großhandelsniveau</a:t>
            </a:r>
          </a:p>
          <a:p>
            <a:pPr eaLnBrk="1" hangingPunct="1">
              <a:spcBef>
                <a:spcPct val="0"/>
              </a:spcBef>
              <a:buFontTx/>
              <a:buNone/>
            </a:pPr>
            <a:r>
              <a:rPr lang="de-DE" altLang="de-DE" sz="1600">
                <a:cs typeface="Arial" panose="020B0604020202020204" pitchFamily="34" charset="0"/>
              </a:rPr>
              <a:t>  arg.: teilw freie Preisbildung / i.Ü. staatl. Aufkauf</a:t>
            </a:r>
          </a:p>
          <a:p>
            <a:pPr eaLnBrk="1" hangingPunct="1">
              <a:spcBef>
                <a:spcPct val="0"/>
              </a:spcBef>
              <a:buFontTx/>
              <a:buNone/>
            </a:pPr>
            <a:r>
              <a:rPr lang="de-DE" altLang="de-DE" sz="1600">
                <a:cs typeface="Arial" panose="020B0604020202020204" pitchFamily="34" charset="0"/>
              </a:rPr>
              <a:t>  z.B. Abgabe bei Prod. über Referenzmenge</a:t>
            </a:r>
          </a:p>
          <a:p>
            <a:pPr eaLnBrk="1" hangingPunct="1">
              <a:spcBef>
                <a:spcPct val="0"/>
              </a:spcBef>
              <a:buFontTx/>
              <a:buNone/>
            </a:pPr>
            <a:r>
              <a:rPr lang="de-DE" altLang="de-DE" sz="1600">
                <a:cs typeface="Arial" panose="020B0604020202020204" pitchFamily="34" charset="0"/>
              </a:rPr>
              <a:t>  z.B. Beihilfe für Nischenprod. und Umweltschutz  </a:t>
            </a:r>
          </a:p>
          <a:p>
            <a:pPr eaLnBrk="1" hangingPunct="1">
              <a:spcBef>
                <a:spcPct val="0"/>
              </a:spcBef>
              <a:buFontTx/>
              <a:buNone/>
            </a:pPr>
            <a:r>
              <a:rPr lang="de-DE" altLang="de-DE" sz="1600">
                <a:cs typeface="Arial" panose="020B0604020202020204" pitchFamily="34" charset="0"/>
              </a:rPr>
              <a:t>  arg.: Überproduktionshemmnis / Schutzverstärker</a:t>
            </a:r>
          </a:p>
        </p:txBody>
      </p:sp>
      <p:sp>
        <p:nvSpPr>
          <p:cNvPr id="24589" name="Text Box 13"/>
          <p:cNvSpPr txBox="1">
            <a:spLocks noChangeArrowheads="1"/>
          </p:cNvSpPr>
          <p:nvPr/>
        </p:nvSpPr>
        <p:spPr bwMode="auto">
          <a:xfrm>
            <a:off x="4859338" y="1989138"/>
            <a:ext cx="4105275" cy="421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000" b="1" dirty="0">
                <a:cs typeface="Arial" panose="020B0604020202020204" pitchFamily="34" charset="0"/>
              </a:rPr>
              <a:t>                    Fischerei</a:t>
            </a:r>
          </a:p>
          <a:p>
            <a:pPr eaLnBrk="1" hangingPunct="1">
              <a:spcBef>
                <a:spcPct val="0"/>
              </a:spcBef>
              <a:buFontTx/>
              <a:buNone/>
            </a:pPr>
            <a:endParaRPr lang="de-DE" altLang="de-DE" sz="900" dirty="0">
              <a:cs typeface="Arial" panose="020B0604020202020204" pitchFamily="34" charset="0"/>
            </a:endParaRPr>
          </a:p>
          <a:p>
            <a:pPr eaLnBrk="1" hangingPunct="1">
              <a:spcBef>
                <a:spcPct val="0"/>
              </a:spcBef>
            </a:pPr>
            <a:r>
              <a:rPr lang="de-DE" altLang="de-DE" sz="1600" dirty="0">
                <a:cs typeface="Arial" panose="020B0604020202020204" pitchFamily="34" charset="0"/>
              </a:rPr>
              <a:t> Rahmenbedingungen, Art. 39 II</a:t>
            </a:r>
          </a:p>
          <a:p>
            <a:pPr eaLnBrk="1" hangingPunct="1">
              <a:spcBef>
                <a:spcPct val="0"/>
              </a:spcBef>
              <a:buFontTx/>
              <a:buNone/>
            </a:pPr>
            <a:r>
              <a:rPr lang="de-DE" altLang="de-DE" sz="1600" dirty="0">
                <a:cs typeface="Arial" panose="020B0604020202020204" pitchFamily="34" charset="0"/>
              </a:rPr>
              <a:t>  Erhalt des Fischereibestands</a:t>
            </a:r>
          </a:p>
          <a:p>
            <a:pPr eaLnBrk="1" hangingPunct="1">
              <a:spcBef>
                <a:spcPct val="0"/>
              </a:spcBef>
              <a:buFontTx/>
              <a:buNone/>
            </a:pPr>
            <a:r>
              <a:rPr lang="de-DE" altLang="de-DE" sz="1600" dirty="0">
                <a:cs typeface="Arial" panose="020B0604020202020204" pitchFamily="34" charset="0"/>
              </a:rPr>
              <a:t>  gerechte Verteilung des Fischaufkommens</a:t>
            </a:r>
          </a:p>
          <a:p>
            <a:pPr eaLnBrk="1" hangingPunct="1">
              <a:spcBef>
                <a:spcPct val="0"/>
              </a:spcBef>
            </a:pPr>
            <a:r>
              <a:rPr lang="de-DE" altLang="de-DE" sz="1600" dirty="0">
                <a:cs typeface="Arial" panose="020B0604020202020204" pitchFamily="34" charset="0"/>
              </a:rPr>
              <a:t> Zielsetzungen, Art. 39 I</a:t>
            </a:r>
          </a:p>
          <a:p>
            <a:pPr eaLnBrk="1" hangingPunct="1">
              <a:spcBef>
                <a:spcPct val="0"/>
              </a:spcBef>
            </a:pPr>
            <a:r>
              <a:rPr lang="de-DE" altLang="de-DE" sz="1600" dirty="0">
                <a:cs typeface="Arial" panose="020B0604020202020204" pitchFamily="34" charset="0"/>
              </a:rPr>
              <a:t> Politik</a:t>
            </a:r>
          </a:p>
          <a:p>
            <a:pPr eaLnBrk="1" hangingPunct="1">
              <a:spcBef>
                <a:spcPct val="0"/>
              </a:spcBef>
              <a:buFontTx/>
              <a:buNone/>
            </a:pPr>
            <a:r>
              <a:rPr lang="de-DE" altLang="de-DE" sz="1600" dirty="0">
                <a:cs typeface="Arial" panose="020B0604020202020204" pitchFamily="34" charset="0"/>
              </a:rPr>
              <a:t>  Modifikation der Wettbewerbsregeln, Art. 42</a:t>
            </a:r>
          </a:p>
          <a:p>
            <a:pPr eaLnBrk="1" hangingPunct="1">
              <a:spcBef>
                <a:spcPct val="0"/>
              </a:spcBef>
              <a:buFontTx/>
              <a:buNone/>
            </a:pPr>
            <a:r>
              <a:rPr lang="de-DE" altLang="de-DE" sz="1600" dirty="0">
                <a:cs typeface="Arial" panose="020B0604020202020204" pitchFamily="34" charset="0"/>
              </a:rPr>
              <a:t>  Gemeinsame Marktordnung</a:t>
            </a:r>
          </a:p>
          <a:p>
            <a:pPr eaLnBrk="1" hangingPunct="1">
              <a:spcBef>
                <a:spcPct val="0"/>
              </a:spcBef>
            </a:pPr>
            <a:r>
              <a:rPr lang="de-DE" altLang="de-DE" sz="1600" dirty="0">
                <a:cs typeface="Arial" panose="020B0604020202020204" pitchFamily="34" charset="0"/>
              </a:rPr>
              <a:t> Inhalt, Art. 41, 43</a:t>
            </a:r>
          </a:p>
          <a:p>
            <a:pPr eaLnBrk="1" hangingPunct="1">
              <a:spcBef>
                <a:spcPct val="0"/>
              </a:spcBef>
              <a:buFontTx/>
              <a:buNone/>
            </a:pPr>
            <a:r>
              <a:rPr lang="de-DE" altLang="de-DE" sz="1600" dirty="0">
                <a:cs typeface="Arial" panose="020B0604020202020204" pitchFamily="34" charset="0"/>
              </a:rPr>
              <a:t>  Regelung primär über </a:t>
            </a:r>
            <a:r>
              <a:rPr lang="de-DE" altLang="de-DE" sz="1600" dirty="0" smtClean="0">
                <a:cs typeface="Arial" panose="020B0604020202020204" pitchFamily="34" charset="0"/>
              </a:rPr>
              <a:t>VO </a:t>
            </a:r>
            <a:r>
              <a:rPr lang="de-DE" altLang="de-DE" sz="1600" dirty="0">
                <a:cs typeface="Arial" panose="020B0604020202020204" pitchFamily="34" charset="0"/>
              </a:rPr>
              <a:t>1380/2013</a:t>
            </a:r>
          </a:p>
          <a:p>
            <a:pPr eaLnBrk="1" hangingPunct="1">
              <a:spcBef>
                <a:spcPct val="0"/>
              </a:spcBef>
              <a:buFontTx/>
              <a:buNone/>
            </a:pPr>
            <a:r>
              <a:rPr lang="de-DE" altLang="de-DE" sz="1600" dirty="0">
                <a:cs typeface="Arial" panose="020B0604020202020204" pitchFamily="34" charset="0"/>
              </a:rPr>
              <a:t>  Geltungsbereich 200-Meilen-Zone</a:t>
            </a:r>
          </a:p>
          <a:p>
            <a:pPr eaLnBrk="1" hangingPunct="1">
              <a:spcBef>
                <a:spcPct val="0"/>
              </a:spcBef>
              <a:buFontTx/>
              <a:buNone/>
            </a:pPr>
            <a:r>
              <a:rPr lang="de-DE" altLang="de-DE" sz="1600" b="1" dirty="0">
                <a:cs typeface="Arial" panose="020B0604020202020204" pitchFamily="34" charset="0"/>
              </a:rPr>
              <a:t>  </a:t>
            </a:r>
            <a:r>
              <a:rPr lang="de-DE" altLang="de-DE" sz="1600" dirty="0">
                <a:cs typeface="Arial" panose="020B0604020202020204" pitchFamily="34" charset="0"/>
              </a:rPr>
              <a:t>Vorbehalt </a:t>
            </a:r>
            <a:r>
              <a:rPr lang="de-DE" altLang="de-DE" sz="1600" dirty="0" err="1">
                <a:cs typeface="Arial" panose="020B0604020202020204" pitchFamily="34" charset="0"/>
              </a:rPr>
              <a:t>zug</a:t>
            </a:r>
            <a:r>
              <a:rPr lang="de-DE" altLang="de-DE" sz="1600" dirty="0">
                <a:cs typeface="Arial" panose="020B0604020202020204" pitchFamily="34" charset="0"/>
              </a:rPr>
              <a:t> </a:t>
            </a:r>
            <a:r>
              <a:rPr lang="de-DE" altLang="de-DE" sz="1600" dirty="0" smtClean="0">
                <a:cs typeface="Arial" panose="020B0604020202020204" pitchFamily="34" charset="0"/>
              </a:rPr>
              <a:t>Anrainer </a:t>
            </a:r>
            <a:r>
              <a:rPr lang="de-DE" altLang="de-DE" sz="1600" dirty="0" err="1">
                <a:cs typeface="Arial" panose="020B0604020202020204" pitchFamily="34" charset="0"/>
              </a:rPr>
              <a:t>iSe</a:t>
            </a:r>
            <a:r>
              <a:rPr lang="de-DE" altLang="de-DE" sz="1600" dirty="0">
                <a:cs typeface="Arial" panose="020B0604020202020204" pitchFamily="34" charset="0"/>
              </a:rPr>
              <a:t> 12-Meilen-Zone </a:t>
            </a:r>
          </a:p>
          <a:p>
            <a:pPr eaLnBrk="1" hangingPunct="1">
              <a:spcBef>
                <a:spcPct val="0"/>
              </a:spcBef>
              <a:buFontTx/>
              <a:buNone/>
            </a:pPr>
            <a:r>
              <a:rPr lang="de-DE" altLang="de-DE" sz="1600" dirty="0">
                <a:cs typeface="Arial" panose="020B0604020202020204" pitchFamily="34" charset="0"/>
              </a:rPr>
              <a:t>  Quantitative / qualitative Begrenzungsoption</a:t>
            </a:r>
          </a:p>
          <a:p>
            <a:pPr eaLnBrk="1" hangingPunct="1">
              <a:spcBef>
                <a:spcPct val="0"/>
              </a:spcBef>
              <a:buFontTx/>
              <a:buNone/>
            </a:pPr>
            <a:r>
              <a:rPr lang="de-DE" altLang="de-DE" sz="1600" dirty="0">
                <a:cs typeface="Arial" panose="020B0604020202020204" pitchFamily="34" charset="0"/>
              </a:rPr>
              <a:t>  Kontrolle durch MS mit Aufsichts-Agentur</a:t>
            </a:r>
          </a:p>
          <a:p>
            <a:pPr eaLnBrk="1" hangingPunct="1">
              <a:spcBef>
                <a:spcPct val="0"/>
              </a:spcBef>
              <a:buFontTx/>
              <a:buNone/>
            </a:pPr>
            <a:r>
              <a:rPr lang="de-DE" altLang="de-DE" sz="1600" dirty="0">
                <a:cs typeface="Arial" panose="020B0604020202020204" pitchFamily="34" charset="0"/>
              </a:rPr>
              <a:t>  Gemeinsame Vermarktungsregeln</a:t>
            </a:r>
          </a:p>
          <a:p>
            <a:pPr eaLnBrk="1" hangingPunct="1">
              <a:spcBef>
                <a:spcPct val="0"/>
              </a:spcBef>
              <a:buFontTx/>
              <a:buNone/>
            </a:pPr>
            <a:r>
              <a:rPr lang="de-DE" altLang="de-DE" sz="1600" dirty="0">
                <a:cs typeface="Arial" panose="020B0604020202020204" pitchFamily="34" charset="0"/>
              </a:rPr>
              <a:t>  </a:t>
            </a:r>
            <a:r>
              <a:rPr lang="de-DE" altLang="de-DE" sz="1600" dirty="0" err="1">
                <a:cs typeface="Arial" panose="020B0604020202020204" pitchFamily="34" charset="0"/>
              </a:rPr>
              <a:t>Unionale</a:t>
            </a:r>
            <a:r>
              <a:rPr lang="de-DE" altLang="de-DE" sz="1600" dirty="0">
                <a:cs typeface="Arial" panose="020B0604020202020204" pitchFamily="34" charset="0"/>
              </a:rPr>
              <a:t> Politik nach außen</a:t>
            </a:r>
          </a:p>
        </p:txBody>
      </p:sp>
      <p:sp>
        <p:nvSpPr>
          <p:cNvPr id="24592" name="Line 16"/>
          <p:cNvSpPr>
            <a:spLocks noChangeShapeType="1"/>
          </p:cNvSpPr>
          <p:nvPr/>
        </p:nvSpPr>
        <p:spPr bwMode="auto">
          <a:xfrm>
            <a:off x="4716463" y="1268413"/>
            <a:ext cx="0" cy="287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593" name="Text Box 17"/>
          <p:cNvSpPr txBox="1">
            <a:spLocks noChangeArrowheads="1"/>
          </p:cNvSpPr>
          <p:nvPr/>
        </p:nvSpPr>
        <p:spPr bwMode="auto">
          <a:xfrm>
            <a:off x="2555875" y="1557338"/>
            <a:ext cx="4270375" cy="31432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1400">
                <a:cs typeface="Arial" panose="020B0604020202020204" pitchFamily="34" charset="0"/>
              </a:rPr>
              <a:t>Herstellung und Vermarktung auf erster Stufe, Art. 38 III</a:t>
            </a:r>
          </a:p>
        </p:txBody>
      </p:sp>
      <p:sp>
        <p:nvSpPr>
          <p:cNvPr id="24594" name="Text Box 18"/>
          <p:cNvSpPr txBox="1">
            <a:spLocks noChangeArrowheads="1"/>
          </p:cNvSpPr>
          <p:nvPr/>
        </p:nvSpPr>
        <p:spPr bwMode="auto">
          <a:xfrm>
            <a:off x="1835150" y="6381750"/>
            <a:ext cx="5843588" cy="31432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1400" dirty="0">
                <a:cs typeface="Arial" panose="020B0604020202020204" pitchFamily="34" charset="0"/>
              </a:rPr>
              <a:t>Grundsatz der Unionspräferenz </a:t>
            </a:r>
            <a:r>
              <a:rPr lang="de-DE" altLang="de-DE" sz="1400" dirty="0" err="1">
                <a:cs typeface="Arial" panose="020B0604020202020204" pitchFamily="34" charset="0"/>
              </a:rPr>
              <a:t>mdFe</a:t>
            </a:r>
            <a:r>
              <a:rPr lang="de-DE" altLang="de-DE" sz="1400" dirty="0">
                <a:cs typeface="Arial" panose="020B0604020202020204" pitchFamily="34" charset="0"/>
              </a:rPr>
              <a:t> Vorzugsbehandlung </a:t>
            </a:r>
            <a:r>
              <a:rPr lang="de-DE" altLang="de-DE" sz="1400" dirty="0" smtClean="0">
                <a:cs typeface="Arial" panose="020B0604020202020204" pitchFamily="34" charset="0"/>
              </a:rPr>
              <a:t>bei </a:t>
            </a:r>
            <a:r>
              <a:rPr lang="de-DE" altLang="de-DE" sz="1400" dirty="0">
                <a:cs typeface="Arial" panose="020B0604020202020204" pitchFamily="34" charset="0"/>
              </a:rPr>
              <a:t>Eigenproduktion</a:t>
            </a:r>
          </a:p>
        </p:txBody>
      </p:sp>
      <p:sp>
        <p:nvSpPr>
          <p:cNvPr id="24596" name="Line 20"/>
          <p:cNvSpPr>
            <a:spLocks noChangeShapeType="1"/>
          </p:cNvSpPr>
          <p:nvPr/>
        </p:nvSpPr>
        <p:spPr bwMode="auto">
          <a:xfrm>
            <a:off x="1619250" y="6165850"/>
            <a:ext cx="0" cy="3587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597" name="Line 21"/>
          <p:cNvSpPr>
            <a:spLocks noChangeShapeType="1"/>
          </p:cNvSpPr>
          <p:nvPr/>
        </p:nvSpPr>
        <p:spPr bwMode="auto">
          <a:xfrm>
            <a:off x="8027988" y="6237288"/>
            <a:ext cx="0" cy="287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98320" name="Bild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blinds(horizontal)">
                                      <p:cBhvr>
                                        <p:cTn id="7" dur="500"/>
                                        <p:tgtEl>
                                          <p:spTgt spid="245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592"/>
                                        </p:tgtEl>
                                        <p:attrNameLst>
                                          <p:attrName>style.visibility</p:attrName>
                                        </p:attrNameLst>
                                      </p:cBhvr>
                                      <p:to>
                                        <p:strVal val="visible"/>
                                      </p:to>
                                    </p:set>
                                    <p:animEffect transition="in" filter="blinds(horizontal)">
                                      <p:cBhvr>
                                        <p:cTn id="10" dur="500"/>
                                        <p:tgtEl>
                                          <p:spTgt spid="2459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584"/>
                                        </p:tgtEl>
                                        <p:attrNameLst>
                                          <p:attrName>style.visibility</p:attrName>
                                        </p:attrNameLst>
                                      </p:cBhvr>
                                      <p:to>
                                        <p:strVal val="visible"/>
                                      </p:to>
                                    </p:set>
                                    <p:animEffect transition="in" filter="blinds(horizontal)">
                                      <p:cBhvr>
                                        <p:cTn id="15" dur="500"/>
                                        <p:tgtEl>
                                          <p:spTgt spid="2458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4585"/>
                                        </p:tgtEl>
                                        <p:attrNameLst>
                                          <p:attrName>style.visibility</p:attrName>
                                        </p:attrNameLst>
                                      </p:cBhvr>
                                      <p:to>
                                        <p:strVal val="visible"/>
                                      </p:to>
                                    </p:set>
                                    <p:animEffect transition="in" filter="blinds(horizontal)">
                                      <p:cBhvr>
                                        <p:cTn id="18" dur="500"/>
                                        <p:tgtEl>
                                          <p:spTgt spid="2458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4586"/>
                                        </p:tgtEl>
                                        <p:attrNameLst>
                                          <p:attrName>style.visibility</p:attrName>
                                        </p:attrNameLst>
                                      </p:cBhvr>
                                      <p:to>
                                        <p:strVal val="visible"/>
                                      </p:to>
                                    </p:set>
                                    <p:animEffect transition="in" filter="blinds(horizontal)">
                                      <p:cBhvr>
                                        <p:cTn id="21" dur="500"/>
                                        <p:tgtEl>
                                          <p:spTgt spid="2458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4593"/>
                                        </p:tgtEl>
                                        <p:attrNameLst>
                                          <p:attrName>style.visibility</p:attrName>
                                        </p:attrNameLst>
                                      </p:cBhvr>
                                      <p:to>
                                        <p:strVal val="visible"/>
                                      </p:to>
                                    </p:set>
                                    <p:animEffect transition="in" filter="blinds(horizontal)">
                                      <p:cBhvr>
                                        <p:cTn id="24" dur="500"/>
                                        <p:tgtEl>
                                          <p:spTgt spid="2459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4587">
                                            <p:bg/>
                                          </p:spTgt>
                                        </p:tgtEl>
                                        <p:attrNameLst>
                                          <p:attrName>style.visibility</p:attrName>
                                        </p:attrNameLst>
                                      </p:cBhvr>
                                      <p:to>
                                        <p:strVal val="visible"/>
                                      </p:to>
                                    </p:set>
                                    <p:animEffect transition="in" filter="blinds(horizontal)">
                                      <p:cBhvr>
                                        <p:cTn id="29" dur="500"/>
                                        <p:tgtEl>
                                          <p:spTgt spid="24587">
                                            <p:bg/>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4587">
                                            <p:txEl>
                                              <p:pRg st="0" end="0"/>
                                            </p:txEl>
                                          </p:spTgt>
                                        </p:tgtEl>
                                        <p:attrNameLst>
                                          <p:attrName>style.visibility</p:attrName>
                                        </p:attrNameLst>
                                      </p:cBhvr>
                                      <p:to>
                                        <p:strVal val="visible"/>
                                      </p:to>
                                    </p:set>
                                    <p:animEffect transition="in" filter="blinds(horizontal)">
                                      <p:cBhvr>
                                        <p:cTn id="34" dur="500"/>
                                        <p:tgtEl>
                                          <p:spTgt spid="24587">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4587">
                                            <p:txEl>
                                              <p:pRg st="2" end="2"/>
                                            </p:txEl>
                                          </p:spTgt>
                                        </p:tgtEl>
                                        <p:attrNameLst>
                                          <p:attrName>style.visibility</p:attrName>
                                        </p:attrNameLst>
                                      </p:cBhvr>
                                      <p:to>
                                        <p:strVal val="visible"/>
                                      </p:to>
                                    </p:set>
                                    <p:animEffect transition="in" filter="blinds(horizontal)">
                                      <p:cBhvr>
                                        <p:cTn id="39" dur="500"/>
                                        <p:tgtEl>
                                          <p:spTgt spid="24587">
                                            <p:txEl>
                                              <p:pRg st="2" end="2"/>
                                            </p:txEl>
                                          </p:spTgt>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4587">
                                            <p:txEl>
                                              <p:pRg st="3" end="3"/>
                                            </p:txEl>
                                          </p:spTgt>
                                        </p:tgtEl>
                                        <p:attrNameLst>
                                          <p:attrName>style.visibility</p:attrName>
                                        </p:attrNameLst>
                                      </p:cBhvr>
                                      <p:to>
                                        <p:strVal val="visible"/>
                                      </p:to>
                                    </p:set>
                                    <p:animEffect transition="in" filter="blinds(horizontal)">
                                      <p:cBhvr>
                                        <p:cTn id="42" dur="500"/>
                                        <p:tgtEl>
                                          <p:spTgt spid="24587">
                                            <p:txEl>
                                              <p:pRg st="3" end="3"/>
                                            </p:txEl>
                                          </p:spTgt>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4587">
                                            <p:txEl>
                                              <p:pRg st="4" end="4"/>
                                            </p:txEl>
                                          </p:spTgt>
                                        </p:tgtEl>
                                        <p:attrNameLst>
                                          <p:attrName>style.visibility</p:attrName>
                                        </p:attrNameLst>
                                      </p:cBhvr>
                                      <p:to>
                                        <p:strVal val="visible"/>
                                      </p:to>
                                    </p:set>
                                    <p:animEffect transition="in" filter="blinds(horizontal)">
                                      <p:cBhvr>
                                        <p:cTn id="45" dur="500"/>
                                        <p:tgtEl>
                                          <p:spTgt spid="24587">
                                            <p:txEl>
                                              <p:pRg st="4" end="4"/>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4587">
                                            <p:txEl>
                                              <p:pRg st="5" end="5"/>
                                            </p:txEl>
                                          </p:spTgt>
                                        </p:tgtEl>
                                        <p:attrNameLst>
                                          <p:attrName>style.visibility</p:attrName>
                                        </p:attrNameLst>
                                      </p:cBhvr>
                                      <p:to>
                                        <p:strVal val="visible"/>
                                      </p:to>
                                    </p:set>
                                    <p:animEffect transition="in" filter="blinds(horizontal)">
                                      <p:cBhvr>
                                        <p:cTn id="50" dur="500"/>
                                        <p:tgtEl>
                                          <p:spTgt spid="24587">
                                            <p:txEl>
                                              <p:pRg st="5" end="5"/>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4587">
                                            <p:txEl>
                                              <p:pRg st="6" end="6"/>
                                            </p:txEl>
                                          </p:spTgt>
                                        </p:tgtEl>
                                        <p:attrNameLst>
                                          <p:attrName>style.visibility</p:attrName>
                                        </p:attrNameLst>
                                      </p:cBhvr>
                                      <p:to>
                                        <p:strVal val="visible"/>
                                      </p:to>
                                    </p:set>
                                    <p:animEffect transition="in" filter="blinds(horizontal)">
                                      <p:cBhvr>
                                        <p:cTn id="55" dur="500"/>
                                        <p:tgtEl>
                                          <p:spTgt spid="24587">
                                            <p:txEl>
                                              <p:pRg st="6" end="6"/>
                                            </p:txEl>
                                          </p:spTgt>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4587">
                                            <p:txEl>
                                              <p:pRg st="7" end="7"/>
                                            </p:txEl>
                                          </p:spTgt>
                                        </p:tgtEl>
                                        <p:attrNameLst>
                                          <p:attrName>style.visibility</p:attrName>
                                        </p:attrNameLst>
                                      </p:cBhvr>
                                      <p:to>
                                        <p:strVal val="visible"/>
                                      </p:to>
                                    </p:set>
                                    <p:animEffect transition="in" filter="blinds(horizontal)">
                                      <p:cBhvr>
                                        <p:cTn id="58" dur="500"/>
                                        <p:tgtEl>
                                          <p:spTgt spid="24587">
                                            <p:txEl>
                                              <p:pRg st="7" end="7"/>
                                            </p:txEl>
                                          </p:spTgt>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4587">
                                            <p:txEl>
                                              <p:pRg st="8" end="8"/>
                                            </p:txEl>
                                          </p:spTgt>
                                        </p:tgtEl>
                                        <p:attrNameLst>
                                          <p:attrName>style.visibility</p:attrName>
                                        </p:attrNameLst>
                                      </p:cBhvr>
                                      <p:to>
                                        <p:strVal val="visible"/>
                                      </p:to>
                                    </p:set>
                                    <p:animEffect transition="in" filter="blinds(horizontal)">
                                      <p:cBhvr>
                                        <p:cTn id="61" dur="500"/>
                                        <p:tgtEl>
                                          <p:spTgt spid="24587">
                                            <p:txEl>
                                              <p:pRg st="8" end="8"/>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24587">
                                            <p:txEl>
                                              <p:pRg st="9" end="9"/>
                                            </p:txEl>
                                          </p:spTgt>
                                        </p:tgtEl>
                                        <p:attrNameLst>
                                          <p:attrName>style.visibility</p:attrName>
                                        </p:attrNameLst>
                                      </p:cBhvr>
                                      <p:to>
                                        <p:strVal val="visible"/>
                                      </p:to>
                                    </p:set>
                                    <p:animEffect transition="in" filter="blinds(horizontal)">
                                      <p:cBhvr>
                                        <p:cTn id="66" dur="500"/>
                                        <p:tgtEl>
                                          <p:spTgt spid="24587">
                                            <p:txEl>
                                              <p:pRg st="9" end="9"/>
                                            </p:txEl>
                                          </p:spTgt>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4587">
                                            <p:txEl>
                                              <p:pRg st="10" end="10"/>
                                            </p:txEl>
                                          </p:spTgt>
                                        </p:tgtEl>
                                        <p:attrNameLst>
                                          <p:attrName>style.visibility</p:attrName>
                                        </p:attrNameLst>
                                      </p:cBhvr>
                                      <p:to>
                                        <p:strVal val="visible"/>
                                      </p:to>
                                    </p:set>
                                    <p:animEffect transition="in" filter="blinds(horizontal)">
                                      <p:cBhvr>
                                        <p:cTn id="69" dur="500"/>
                                        <p:tgtEl>
                                          <p:spTgt spid="24587">
                                            <p:txEl>
                                              <p:pRg st="10" end="10"/>
                                            </p:txEl>
                                          </p:spTgt>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4587">
                                            <p:txEl>
                                              <p:pRg st="11" end="11"/>
                                            </p:txEl>
                                          </p:spTgt>
                                        </p:tgtEl>
                                        <p:attrNameLst>
                                          <p:attrName>style.visibility</p:attrName>
                                        </p:attrNameLst>
                                      </p:cBhvr>
                                      <p:to>
                                        <p:strVal val="visible"/>
                                      </p:to>
                                    </p:set>
                                    <p:animEffect transition="in" filter="blinds(horizontal)">
                                      <p:cBhvr>
                                        <p:cTn id="72" dur="500"/>
                                        <p:tgtEl>
                                          <p:spTgt spid="24587">
                                            <p:txEl>
                                              <p:pRg st="11" end="11"/>
                                            </p:txEl>
                                          </p:spTgt>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4587">
                                            <p:txEl>
                                              <p:pRg st="12" end="12"/>
                                            </p:txEl>
                                          </p:spTgt>
                                        </p:tgtEl>
                                        <p:attrNameLst>
                                          <p:attrName>style.visibility</p:attrName>
                                        </p:attrNameLst>
                                      </p:cBhvr>
                                      <p:to>
                                        <p:strVal val="visible"/>
                                      </p:to>
                                    </p:set>
                                    <p:animEffect transition="in" filter="blinds(horizontal)">
                                      <p:cBhvr>
                                        <p:cTn id="75" dur="500"/>
                                        <p:tgtEl>
                                          <p:spTgt spid="24587">
                                            <p:txEl>
                                              <p:pRg st="12" end="12"/>
                                            </p:txEl>
                                          </p:spTgt>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24587">
                                            <p:txEl>
                                              <p:pRg st="13" end="13"/>
                                            </p:txEl>
                                          </p:spTgt>
                                        </p:tgtEl>
                                        <p:attrNameLst>
                                          <p:attrName>style.visibility</p:attrName>
                                        </p:attrNameLst>
                                      </p:cBhvr>
                                      <p:to>
                                        <p:strVal val="visible"/>
                                      </p:to>
                                    </p:set>
                                    <p:animEffect transition="in" filter="blinds(horizontal)">
                                      <p:cBhvr>
                                        <p:cTn id="78" dur="500"/>
                                        <p:tgtEl>
                                          <p:spTgt spid="24587">
                                            <p:txEl>
                                              <p:pRg st="13" end="13"/>
                                            </p:txEl>
                                          </p:spTgt>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24587">
                                            <p:txEl>
                                              <p:pRg st="14" end="14"/>
                                            </p:txEl>
                                          </p:spTgt>
                                        </p:tgtEl>
                                        <p:attrNameLst>
                                          <p:attrName>style.visibility</p:attrName>
                                        </p:attrNameLst>
                                      </p:cBhvr>
                                      <p:to>
                                        <p:strVal val="visible"/>
                                      </p:to>
                                    </p:set>
                                    <p:animEffect transition="in" filter="blinds(horizontal)">
                                      <p:cBhvr>
                                        <p:cTn id="81" dur="500"/>
                                        <p:tgtEl>
                                          <p:spTgt spid="24587">
                                            <p:txEl>
                                              <p:pRg st="14" end="14"/>
                                            </p:txEl>
                                          </p:spTgt>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24587">
                                            <p:txEl>
                                              <p:pRg st="15" end="15"/>
                                            </p:txEl>
                                          </p:spTgt>
                                        </p:tgtEl>
                                        <p:attrNameLst>
                                          <p:attrName>style.visibility</p:attrName>
                                        </p:attrNameLst>
                                      </p:cBhvr>
                                      <p:to>
                                        <p:strVal val="visible"/>
                                      </p:to>
                                    </p:set>
                                    <p:animEffect transition="in" filter="blinds(horizontal)">
                                      <p:cBhvr>
                                        <p:cTn id="84" dur="500"/>
                                        <p:tgtEl>
                                          <p:spTgt spid="24587">
                                            <p:txEl>
                                              <p:pRg st="15" end="15"/>
                                            </p:txEl>
                                          </p:spTgt>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24587">
                                            <p:txEl>
                                              <p:pRg st="16" end="16"/>
                                            </p:txEl>
                                          </p:spTgt>
                                        </p:tgtEl>
                                        <p:attrNameLst>
                                          <p:attrName>style.visibility</p:attrName>
                                        </p:attrNameLst>
                                      </p:cBhvr>
                                      <p:to>
                                        <p:strVal val="visible"/>
                                      </p:to>
                                    </p:set>
                                    <p:animEffect transition="in" filter="blinds(horizontal)">
                                      <p:cBhvr>
                                        <p:cTn id="87" dur="500"/>
                                        <p:tgtEl>
                                          <p:spTgt spid="24587">
                                            <p:txEl>
                                              <p:pRg st="16" end="16"/>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4589">
                                            <p:bg/>
                                          </p:spTgt>
                                        </p:tgtEl>
                                        <p:attrNameLst>
                                          <p:attrName>style.visibility</p:attrName>
                                        </p:attrNameLst>
                                      </p:cBhvr>
                                      <p:to>
                                        <p:strVal val="visible"/>
                                      </p:to>
                                    </p:set>
                                    <p:animEffect transition="in" filter="blinds(horizontal)">
                                      <p:cBhvr>
                                        <p:cTn id="92" dur="500"/>
                                        <p:tgtEl>
                                          <p:spTgt spid="24589">
                                            <p:bg/>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24589">
                                            <p:txEl>
                                              <p:pRg st="0" end="0"/>
                                            </p:txEl>
                                          </p:spTgt>
                                        </p:tgtEl>
                                        <p:attrNameLst>
                                          <p:attrName>style.visibility</p:attrName>
                                        </p:attrNameLst>
                                      </p:cBhvr>
                                      <p:to>
                                        <p:strVal val="visible"/>
                                      </p:to>
                                    </p:set>
                                    <p:animEffect transition="in" filter="blinds(horizontal)">
                                      <p:cBhvr>
                                        <p:cTn id="97" dur="500"/>
                                        <p:tgtEl>
                                          <p:spTgt spid="24589">
                                            <p:txEl>
                                              <p:pRg st="0" end="0"/>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24589">
                                            <p:txEl>
                                              <p:pRg st="2" end="2"/>
                                            </p:txEl>
                                          </p:spTgt>
                                        </p:tgtEl>
                                        <p:attrNameLst>
                                          <p:attrName>style.visibility</p:attrName>
                                        </p:attrNameLst>
                                      </p:cBhvr>
                                      <p:to>
                                        <p:strVal val="visible"/>
                                      </p:to>
                                    </p:set>
                                    <p:animEffect transition="in" filter="blinds(horizontal)">
                                      <p:cBhvr>
                                        <p:cTn id="102" dur="500"/>
                                        <p:tgtEl>
                                          <p:spTgt spid="24589">
                                            <p:txEl>
                                              <p:pRg st="2" end="2"/>
                                            </p:txEl>
                                          </p:spTgt>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24589">
                                            <p:txEl>
                                              <p:pRg st="3" end="3"/>
                                            </p:txEl>
                                          </p:spTgt>
                                        </p:tgtEl>
                                        <p:attrNameLst>
                                          <p:attrName>style.visibility</p:attrName>
                                        </p:attrNameLst>
                                      </p:cBhvr>
                                      <p:to>
                                        <p:strVal val="visible"/>
                                      </p:to>
                                    </p:set>
                                    <p:animEffect transition="in" filter="blinds(horizontal)">
                                      <p:cBhvr>
                                        <p:cTn id="105" dur="500"/>
                                        <p:tgtEl>
                                          <p:spTgt spid="24589">
                                            <p:txEl>
                                              <p:pRg st="3" end="3"/>
                                            </p:txEl>
                                          </p:spTgt>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24589">
                                            <p:txEl>
                                              <p:pRg st="4" end="4"/>
                                            </p:txEl>
                                          </p:spTgt>
                                        </p:tgtEl>
                                        <p:attrNameLst>
                                          <p:attrName>style.visibility</p:attrName>
                                        </p:attrNameLst>
                                      </p:cBhvr>
                                      <p:to>
                                        <p:strVal val="visible"/>
                                      </p:to>
                                    </p:set>
                                    <p:animEffect transition="in" filter="blinds(horizontal)">
                                      <p:cBhvr>
                                        <p:cTn id="108" dur="500"/>
                                        <p:tgtEl>
                                          <p:spTgt spid="24589">
                                            <p:txEl>
                                              <p:pRg st="4" end="4"/>
                                            </p:txEl>
                                          </p:spTgt>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 presetClass="entr" presetSubtype="10" fill="hold" grpId="0" nodeType="clickEffect">
                                  <p:stCondLst>
                                    <p:cond delay="0"/>
                                  </p:stCondLst>
                                  <p:childTnLst>
                                    <p:set>
                                      <p:cBhvr>
                                        <p:cTn id="112" dur="1" fill="hold">
                                          <p:stCondLst>
                                            <p:cond delay="0"/>
                                          </p:stCondLst>
                                        </p:cTn>
                                        <p:tgtEl>
                                          <p:spTgt spid="24589">
                                            <p:txEl>
                                              <p:pRg st="5" end="5"/>
                                            </p:txEl>
                                          </p:spTgt>
                                        </p:tgtEl>
                                        <p:attrNameLst>
                                          <p:attrName>style.visibility</p:attrName>
                                        </p:attrNameLst>
                                      </p:cBhvr>
                                      <p:to>
                                        <p:strVal val="visible"/>
                                      </p:to>
                                    </p:set>
                                    <p:animEffect transition="in" filter="blinds(horizontal)">
                                      <p:cBhvr>
                                        <p:cTn id="113" dur="500"/>
                                        <p:tgtEl>
                                          <p:spTgt spid="24589">
                                            <p:txEl>
                                              <p:pRg st="5" end="5"/>
                                            </p:txEl>
                                          </p:spTgt>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24589">
                                            <p:txEl>
                                              <p:pRg st="6" end="6"/>
                                            </p:txEl>
                                          </p:spTgt>
                                        </p:tgtEl>
                                        <p:attrNameLst>
                                          <p:attrName>style.visibility</p:attrName>
                                        </p:attrNameLst>
                                      </p:cBhvr>
                                      <p:to>
                                        <p:strVal val="visible"/>
                                      </p:to>
                                    </p:set>
                                    <p:animEffect transition="in" filter="blinds(horizontal)">
                                      <p:cBhvr>
                                        <p:cTn id="118" dur="500"/>
                                        <p:tgtEl>
                                          <p:spTgt spid="24589">
                                            <p:txEl>
                                              <p:pRg st="6" end="6"/>
                                            </p:txEl>
                                          </p:spTgt>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24589">
                                            <p:txEl>
                                              <p:pRg st="7" end="7"/>
                                            </p:txEl>
                                          </p:spTgt>
                                        </p:tgtEl>
                                        <p:attrNameLst>
                                          <p:attrName>style.visibility</p:attrName>
                                        </p:attrNameLst>
                                      </p:cBhvr>
                                      <p:to>
                                        <p:strVal val="visible"/>
                                      </p:to>
                                    </p:set>
                                    <p:animEffect transition="in" filter="blinds(horizontal)">
                                      <p:cBhvr>
                                        <p:cTn id="121" dur="500"/>
                                        <p:tgtEl>
                                          <p:spTgt spid="24589">
                                            <p:txEl>
                                              <p:pRg st="7" end="7"/>
                                            </p:txEl>
                                          </p:spTgt>
                                        </p:tgtEl>
                                      </p:cBhvr>
                                    </p:animEffect>
                                  </p:childTnLst>
                                </p:cTn>
                              </p:par>
                              <p:par>
                                <p:cTn id="122" presetID="3" presetClass="entr" presetSubtype="10" fill="hold" grpId="0" nodeType="withEffect">
                                  <p:stCondLst>
                                    <p:cond delay="0"/>
                                  </p:stCondLst>
                                  <p:childTnLst>
                                    <p:set>
                                      <p:cBhvr>
                                        <p:cTn id="123" dur="1" fill="hold">
                                          <p:stCondLst>
                                            <p:cond delay="0"/>
                                          </p:stCondLst>
                                        </p:cTn>
                                        <p:tgtEl>
                                          <p:spTgt spid="24589">
                                            <p:txEl>
                                              <p:pRg st="8" end="8"/>
                                            </p:txEl>
                                          </p:spTgt>
                                        </p:tgtEl>
                                        <p:attrNameLst>
                                          <p:attrName>style.visibility</p:attrName>
                                        </p:attrNameLst>
                                      </p:cBhvr>
                                      <p:to>
                                        <p:strVal val="visible"/>
                                      </p:to>
                                    </p:set>
                                    <p:animEffect transition="in" filter="blinds(horizontal)">
                                      <p:cBhvr>
                                        <p:cTn id="124" dur="500"/>
                                        <p:tgtEl>
                                          <p:spTgt spid="24589">
                                            <p:txEl>
                                              <p:pRg st="8" end="8"/>
                                            </p:txEl>
                                          </p:spTgt>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3" presetClass="entr" presetSubtype="10" fill="hold" grpId="0" nodeType="clickEffect">
                                  <p:stCondLst>
                                    <p:cond delay="0"/>
                                  </p:stCondLst>
                                  <p:childTnLst>
                                    <p:set>
                                      <p:cBhvr>
                                        <p:cTn id="128" dur="1" fill="hold">
                                          <p:stCondLst>
                                            <p:cond delay="0"/>
                                          </p:stCondLst>
                                        </p:cTn>
                                        <p:tgtEl>
                                          <p:spTgt spid="24589">
                                            <p:txEl>
                                              <p:pRg st="9" end="9"/>
                                            </p:txEl>
                                          </p:spTgt>
                                        </p:tgtEl>
                                        <p:attrNameLst>
                                          <p:attrName>style.visibility</p:attrName>
                                        </p:attrNameLst>
                                      </p:cBhvr>
                                      <p:to>
                                        <p:strVal val="visible"/>
                                      </p:to>
                                    </p:set>
                                    <p:animEffect transition="in" filter="blinds(horizontal)">
                                      <p:cBhvr>
                                        <p:cTn id="129" dur="500"/>
                                        <p:tgtEl>
                                          <p:spTgt spid="24589">
                                            <p:txEl>
                                              <p:pRg st="9" end="9"/>
                                            </p:txEl>
                                          </p:spTgt>
                                        </p:tgtEl>
                                      </p:cBhvr>
                                    </p:animEffect>
                                  </p:childTnLst>
                                </p:cTn>
                              </p:par>
                              <p:par>
                                <p:cTn id="130" presetID="3" presetClass="entr" presetSubtype="10" fill="hold" grpId="0" nodeType="withEffect">
                                  <p:stCondLst>
                                    <p:cond delay="0"/>
                                  </p:stCondLst>
                                  <p:childTnLst>
                                    <p:set>
                                      <p:cBhvr>
                                        <p:cTn id="131" dur="1" fill="hold">
                                          <p:stCondLst>
                                            <p:cond delay="0"/>
                                          </p:stCondLst>
                                        </p:cTn>
                                        <p:tgtEl>
                                          <p:spTgt spid="24589">
                                            <p:txEl>
                                              <p:pRg st="10" end="10"/>
                                            </p:txEl>
                                          </p:spTgt>
                                        </p:tgtEl>
                                        <p:attrNameLst>
                                          <p:attrName>style.visibility</p:attrName>
                                        </p:attrNameLst>
                                      </p:cBhvr>
                                      <p:to>
                                        <p:strVal val="visible"/>
                                      </p:to>
                                    </p:set>
                                    <p:animEffect transition="in" filter="blinds(horizontal)">
                                      <p:cBhvr>
                                        <p:cTn id="132" dur="500"/>
                                        <p:tgtEl>
                                          <p:spTgt spid="24589">
                                            <p:txEl>
                                              <p:pRg st="10" end="10"/>
                                            </p:txEl>
                                          </p:spTgt>
                                        </p:tgtEl>
                                      </p:cBhvr>
                                    </p:animEffect>
                                  </p:childTnLst>
                                </p:cTn>
                              </p:par>
                              <p:par>
                                <p:cTn id="133" presetID="3" presetClass="entr" presetSubtype="10" fill="hold" grpId="0" nodeType="withEffect">
                                  <p:stCondLst>
                                    <p:cond delay="0"/>
                                  </p:stCondLst>
                                  <p:childTnLst>
                                    <p:set>
                                      <p:cBhvr>
                                        <p:cTn id="134" dur="1" fill="hold">
                                          <p:stCondLst>
                                            <p:cond delay="0"/>
                                          </p:stCondLst>
                                        </p:cTn>
                                        <p:tgtEl>
                                          <p:spTgt spid="24589">
                                            <p:txEl>
                                              <p:pRg st="11" end="11"/>
                                            </p:txEl>
                                          </p:spTgt>
                                        </p:tgtEl>
                                        <p:attrNameLst>
                                          <p:attrName>style.visibility</p:attrName>
                                        </p:attrNameLst>
                                      </p:cBhvr>
                                      <p:to>
                                        <p:strVal val="visible"/>
                                      </p:to>
                                    </p:set>
                                    <p:animEffect transition="in" filter="blinds(horizontal)">
                                      <p:cBhvr>
                                        <p:cTn id="135" dur="500"/>
                                        <p:tgtEl>
                                          <p:spTgt spid="24589">
                                            <p:txEl>
                                              <p:pRg st="11" end="11"/>
                                            </p:txEl>
                                          </p:spTgt>
                                        </p:tgtEl>
                                      </p:cBhvr>
                                    </p:animEffect>
                                  </p:childTnLst>
                                </p:cTn>
                              </p:par>
                              <p:par>
                                <p:cTn id="136" presetID="3" presetClass="entr" presetSubtype="10" fill="hold" grpId="0" nodeType="withEffect">
                                  <p:stCondLst>
                                    <p:cond delay="0"/>
                                  </p:stCondLst>
                                  <p:childTnLst>
                                    <p:set>
                                      <p:cBhvr>
                                        <p:cTn id="137" dur="1" fill="hold">
                                          <p:stCondLst>
                                            <p:cond delay="0"/>
                                          </p:stCondLst>
                                        </p:cTn>
                                        <p:tgtEl>
                                          <p:spTgt spid="24589">
                                            <p:txEl>
                                              <p:pRg st="12" end="12"/>
                                            </p:txEl>
                                          </p:spTgt>
                                        </p:tgtEl>
                                        <p:attrNameLst>
                                          <p:attrName>style.visibility</p:attrName>
                                        </p:attrNameLst>
                                      </p:cBhvr>
                                      <p:to>
                                        <p:strVal val="visible"/>
                                      </p:to>
                                    </p:set>
                                    <p:animEffect transition="in" filter="blinds(horizontal)">
                                      <p:cBhvr>
                                        <p:cTn id="138" dur="500"/>
                                        <p:tgtEl>
                                          <p:spTgt spid="24589">
                                            <p:txEl>
                                              <p:pRg st="12" end="12"/>
                                            </p:txEl>
                                          </p:spTgt>
                                        </p:tgtEl>
                                      </p:cBhvr>
                                    </p:animEffect>
                                  </p:childTnLst>
                                </p:cTn>
                              </p:par>
                              <p:par>
                                <p:cTn id="139" presetID="3" presetClass="entr" presetSubtype="10" fill="hold" grpId="0" nodeType="withEffect">
                                  <p:stCondLst>
                                    <p:cond delay="0"/>
                                  </p:stCondLst>
                                  <p:childTnLst>
                                    <p:set>
                                      <p:cBhvr>
                                        <p:cTn id="140" dur="1" fill="hold">
                                          <p:stCondLst>
                                            <p:cond delay="0"/>
                                          </p:stCondLst>
                                        </p:cTn>
                                        <p:tgtEl>
                                          <p:spTgt spid="24589">
                                            <p:txEl>
                                              <p:pRg st="13" end="13"/>
                                            </p:txEl>
                                          </p:spTgt>
                                        </p:tgtEl>
                                        <p:attrNameLst>
                                          <p:attrName>style.visibility</p:attrName>
                                        </p:attrNameLst>
                                      </p:cBhvr>
                                      <p:to>
                                        <p:strVal val="visible"/>
                                      </p:to>
                                    </p:set>
                                    <p:animEffect transition="in" filter="blinds(horizontal)">
                                      <p:cBhvr>
                                        <p:cTn id="141" dur="500"/>
                                        <p:tgtEl>
                                          <p:spTgt spid="24589">
                                            <p:txEl>
                                              <p:pRg st="13" end="13"/>
                                            </p:txEl>
                                          </p:spTgt>
                                        </p:tgtEl>
                                      </p:cBhvr>
                                    </p:animEffect>
                                  </p:childTnLst>
                                </p:cTn>
                              </p:par>
                              <p:par>
                                <p:cTn id="142" presetID="3" presetClass="entr" presetSubtype="10" fill="hold" grpId="0" nodeType="withEffect">
                                  <p:stCondLst>
                                    <p:cond delay="0"/>
                                  </p:stCondLst>
                                  <p:childTnLst>
                                    <p:set>
                                      <p:cBhvr>
                                        <p:cTn id="143" dur="1" fill="hold">
                                          <p:stCondLst>
                                            <p:cond delay="0"/>
                                          </p:stCondLst>
                                        </p:cTn>
                                        <p:tgtEl>
                                          <p:spTgt spid="24589">
                                            <p:txEl>
                                              <p:pRg st="14" end="14"/>
                                            </p:txEl>
                                          </p:spTgt>
                                        </p:tgtEl>
                                        <p:attrNameLst>
                                          <p:attrName>style.visibility</p:attrName>
                                        </p:attrNameLst>
                                      </p:cBhvr>
                                      <p:to>
                                        <p:strVal val="visible"/>
                                      </p:to>
                                    </p:set>
                                    <p:animEffect transition="in" filter="blinds(horizontal)">
                                      <p:cBhvr>
                                        <p:cTn id="144" dur="500"/>
                                        <p:tgtEl>
                                          <p:spTgt spid="24589">
                                            <p:txEl>
                                              <p:pRg st="14" end="14"/>
                                            </p:txEl>
                                          </p:spTgt>
                                        </p:tgtEl>
                                      </p:cBhvr>
                                    </p:animEffect>
                                  </p:childTnLst>
                                </p:cTn>
                              </p:par>
                              <p:par>
                                <p:cTn id="145" presetID="3" presetClass="entr" presetSubtype="10" fill="hold" grpId="0" nodeType="withEffect">
                                  <p:stCondLst>
                                    <p:cond delay="0"/>
                                  </p:stCondLst>
                                  <p:childTnLst>
                                    <p:set>
                                      <p:cBhvr>
                                        <p:cTn id="146" dur="1" fill="hold">
                                          <p:stCondLst>
                                            <p:cond delay="0"/>
                                          </p:stCondLst>
                                        </p:cTn>
                                        <p:tgtEl>
                                          <p:spTgt spid="24589">
                                            <p:txEl>
                                              <p:pRg st="15" end="15"/>
                                            </p:txEl>
                                          </p:spTgt>
                                        </p:tgtEl>
                                        <p:attrNameLst>
                                          <p:attrName>style.visibility</p:attrName>
                                        </p:attrNameLst>
                                      </p:cBhvr>
                                      <p:to>
                                        <p:strVal val="visible"/>
                                      </p:to>
                                    </p:set>
                                    <p:animEffect transition="in" filter="blinds(horizontal)">
                                      <p:cBhvr>
                                        <p:cTn id="147" dur="500"/>
                                        <p:tgtEl>
                                          <p:spTgt spid="24589">
                                            <p:txEl>
                                              <p:pRg st="15" end="15"/>
                                            </p:txEl>
                                          </p:spTgt>
                                        </p:tgtEl>
                                      </p:cBhvr>
                                    </p:animEffect>
                                  </p:childTnLst>
                                </p:cTn>
                              </p:par>
                              <p:par>
                                <p:cTn id="148" presetID="3" presetClass="entr" presetSubtype="10" fill="hold" grpId="0" nodeType="withEffect">
                                  <p:stCondLst>
                                    <p:cond delay="0"/>
                                  </p:stCondLst>
                                  <p:childTnLst>
                                    <p:set>
                                      <p:cBhvr>
                                        <p:cTn id="149" dur="1" fill="hold">
                                          <p:stCondLst>
                                            <p:cond delay="0"/>
                                          </p:stCondLst>
                                        </p:cTn>
                                        <p:tgtEl>
                                          <p:spTgt spid="24589">
                                            <p:txEl>
                                              <p:pRg st="16" end="16"/>
                                            </p:txEl>
                                          </p:spTgt>
                                        </p:tgtEl>
                                        <p:attrNameLst>
                                          <p:attrName>style.visibility</p:attrName>
                                        </p:attrNameLst>
                                      </p:cBhvr>
                                      <p:to>
                                        <p:strVal val="visible"/>
                                      </p:to>
                                    </p:set>
                                    <p:animEffect transition="in" filter="blinds(horizontal)">
                                      <p:cBhvr>
                                        <p:cTn id="150" dur="500"/>
                                        <p:tgtEl>
                                          <p:spTgt spid="24589">
                                            <p:txEl>
                                              <p:pRg st="16" end="16"/>
                                            </p:txEl>
                                          </p:spTgt>
                                        </p:tgtEl>
                                      </p:cBhvr>
                                    </p:animEffec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3" presetClass="entr" presetSubtype="10" fill="hold" grpId="0" nodeType="clickEffect">
                                  <p:stCondLst>
                                    <p:cond delay="0"/>
                                  </p:stCondLst>
                                  <p:childTnLst>
                                    <p:set>
                                      <p:cBhvr>
                                        <p:cTn id="154" dur="1" fill="hold">
                                          <p:stCondLst>
                                            <p:cond delay="0"/>
                                          </p:stCondLst>
                                        </p:cTn>
                                        <p:tgtEl>
                                          <p:spTgt spid="24595"/>
                                        </p:tgtEl>
                                        <p:attrNameLst>
                                          <p:attrName>style.visibility</p:attrName>
                                        </p:attrNameLst>
                                      </p:cBhvr>
                                      <p:to>
                                        <p:strVal val="visible"/>
                                      </p:to>
                                    </p:set>
                                    <p:animEffect transition="in" filter="blinds(horizontal)">
                                      <p:cBhvr>
                                        <p:cTn id="155" dur="500"/>
                                        <p:tgtEl>
                                          <p:spTgt spid="24595"/>
                                        </p:tgtEl>
                                      </p:cBhvr>
                                    </p:animEffect>
                                  </p:childTnLst>
                                </p:cTn>
                              </p:par>
                              <p:par>
                                <p:cTn id="156" presetID="3" presetClass="entr" presetSubtype="10" fill="hold" grpId="0" nodeType="withEffect">
                                  <p:stCondLst>
                                    <p:cond delay="0"/>
                                  </p:stCondLst>
                                  <p:childTnLst>
                                    <p:set>
                                      <p:cBhvr>
                                        <p:cTn id="157" dur="1" fill="hold">
                                          <p:stCondLst>
                                            <p:cond delay="0"/>
                                          </p:stCondLst>
                                        </p:cTn>
                                        <p:tgtEl>
                                          <p:spTgt spid="24594"/>
                                        </p:tgtEl>
                                        <p:attrNameLst>
                                          <p:attrName>style.visibility</p:attrName>
                                        </p:attrNameLst>
                                      </p:cBhvr>
                                      <p:to>
                                        <p:strVal val="visible"/>
                                      </p:to>
                                    </p:set>
                                    <p:animEffect transition="in" filter="blinds(horizontal)">
                                      <p:cBhvr>
                                        <p:cTn id="158" dur="500"/>
                                        <p:tgtEl>
                                          <p:spTgt spid="24594"/>
                                        </p:tgtEl>
                                      </p:cBhvr>
                                    </p:animEffect>
                                  </p:childTnLst>
                                </p:cTn>
                              </p:par>
                              <p:par>
                                <p:cTn id="159" presetID="3" presetClass="entr" presetSubtype="10" fill="hold" grpId="0" nodeType="withEffect">
                                  <p:stCondLst>
                                    <p:cond delay="0"/>
                                  </p:stCondLst>
                                  <p:childTnLst>
                                    <p:set>
                                      <p:cBhvr>
                                        <p:cTn id="160" dur="1" fill="hold">
                                          <p:stCondLst>
                                            <p:cond delay="0"/>
                                          </p:stCondLst>
                                        </p:cTn>
                                        <p:tgtEl>
                                          <p:spTgt spid="24596"/>
                                        </p:tgtEl>
                                        <p:attrNameLst>
                                          <p:attrName>style.visibility</p:attrName>
                                        </p:attrNameLst>
                                      </p:cBhvr>
                                      <p:to>
                                        <p:strVal val="visible"/>
                                      </p:to>
                                    </p:set>
                                    <p:animEffect transition="in" filter="blinds(horizontal)">
                                      <p:cBhvr>
                                        <p:cTn id="161" dur="500"/>
                                        <p:tgtEl>
                                          <p:spTgt spid="24596"/>
                                        </p:tgtEl>
                                      </p:cBhvr>
                                    </p:animEffect>
                                  </p:childTnLst>
                                </p:cTn>
                              </p:par>
                              <p:par>
                                <p:cTn id="162" presetID="3" presetClass="entr" presetSubtype="10" fill="hold" grpId="0" nodeType="withEffect">
                                  <p:stCondLst>
                                    <p:cond delay="0"/>
                                  </p:stCondLst>
                                  <p:childTnLst>
                                    <p:set>
                                      <p:cBhvr>
                                        <p:cTn id="163" dur="1" fill="hold">
                                          <p:stCondLst>
                                            <p:cond delay="0"/>
                                          </p:stCondLst>
                                        </p:cTn>
                                        <p:tgtEl>
                                          <p:spTgt spid="24597"/>
                                        </p:tgtEl>
                                        <p:attrNameLst>
                                          <p:attrName>style.visibility</p:attrName>
                                        </p:attrNameLst>
                                      </p:cBhvr>
                                      <p:to>
                                        <p:strVal val="visible"/>
                                      </p:to>
                                    </p:set>
                                    <p:animEffect transition="in" filter="blinds(horizontal)">
                                      <p:cBhvr>
                                        <p:cTn id="164" dur="500"/>
                                        <p:tgtEl>
                                          <p:spTgt spid="24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5" grpId="0" animBg="1"/>
      <p:bldP spid="24582" grpId="0" animBg="1"/>
      <p:bldP spid="24584" grpId="0" animBg="1"/>
      <p:bldP spid="24585" grpId="0" animBg="1"/>
      <p:bldP spid="24586" grpId="0" animBg="1"/>
      <p:bldP spid="24587" grpId="0" build="p" bldLvl="5" animBg="1"/>
      <p:bldP spid="24589" grpId="0" build="p" bldLvl="5" animBg="1"/>
      <p:bldP spid="24592" grpId="0" animBg="1"/>
      <p:bldP spid="24593" grpId="0" animBg="1"/>
      <p:bldP spid="24594" grpId="0" animBg="1"/>
      <p:bldP spid="24596" grpId="0" animBg="1"/>
      <p:bldP spid="2459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a:xfrm>
            <a:off x="811213" y="25400"/>
            <a:ext cx="7772400" cy="838200"/>
          </a:xfrm>
        </p:spPr>
        <p:txBody>
          <a:bodyPr/>
          <a:lstStyle/>
          <a:p>
            <a:pPr eaLnBrk="1" hangingPunct="1"/>
            <a:r>
              <a:rPr lang="de-DE" altLang="de-DE" sz="4000" smtClean="0"/>
              <a:t>Wiederholung</a:t>
            </a:r>
          </a:p>
        </p:txBody>
      </p:sp>
      <p:sp>
        <p:nvSpPr>
          <p:cNvPr id="50179" name="Rectangle 3"/>
          <p:cNvSpPr>
            <a:spLocks noGrp="1" noChangeArrowheads="1"/>
          </p:cNvSpPr>
          <p:nvPr>
            <p:ph type="body" idx="4294967295"/>
          </p:nvPr>
        </p:nvSpPr>
        <p:spPr>
          <a:xfrm>
            <a:off x="107950" y="1989138"/>
            <a:ext cx="9180513" cy="3024187"/>
          </a:xfrm>
        </p:spPr>
        <p:txBody>
          <a:bodyPr/>
          <a:lstStyle/>
          <a:p>
            <a:pPr algn="just" eaLnBrk="1" hangingPunct="1">
              <a:spcBef>
                <a:spcPts val="0"/>
              </a:spcBef>
              <a:defRPr/>
            </a:pPr>
            <a:r>
              <a:rPr lang="de-DE" altLang="de-DE" sz="1800" dirty="0"/>
              <a:t>Was besagt die Keck-Formel?</a:t>
            </a:r>
          </a:p>
          <a:p>
            <a:pPr algn="just" eaLnBrk="1" hangingPunct="1">
              <a:spcBef>
                <a:spcPts val="0"/>
              </a:spcBef>
              <a:defRPr/>
            </a:pPr>
            <a:r>
              <a:rPr lang="de-DE" altLang="de-DE" sz="1800" dirty="0"/>
              <a:t>Sind private Organisationen an die Warenverkehrsfreiheit gebunden?</a:t>
            </a:r>
          </a:p>
          <a:p>
            <a:pPr algn="just" eaLnBrk="1" hangingPunct="1">
              <a:spcBef>
                <a:spcPts val="0"/>
              </a:spcBef>
              <a:defRPr/>
            </a:pPr>
            <a:r>
              <a:rPr lang="de-DE" altLang="de-DE" sz="1800" dirty="0"/>
              <a:t>Welches Kriterium ist nach der aktuellen Rechtsprechung des EuGH das entscheidende?</a:t>
            </a:r>
          </a:p>
          <a:p>
            <a:pPr algn="just" eaLnBrk="1" hangingPunct="1">
              <a:spcBef>
                <a:spcPts val="0"/>
              </a:spcBef>
              <a:defRPr/>
            </a:pPr>
            <a:r>
              <a:rPr lang="de-DE" altLang="de-DE" sz="1800" dirty="0"/>
              <a:t>Welche Gründe können Beeinträchtigungen der Warenverkehrsfreiheit rechtfertigen?</a:t>
            </a:r>
          </a:p>
          <a:p>
            <a:pPr algn="just" eaLnBrk="1" hangingPunct="1">
              <a:spcBef>
                <a:spcPts val="0"/>
              </a:spcBef>
              <a:defRPr/>
            </a:pPr>
            <a:r>
              <a:rPr lang="de-DE" altLang="de-DE" sz="1800" dirty="0"/>
              <a:t>Gibt es einen geschriebenen Rechtfertigungsgrund „Umweltschutz“ in Art. 36 AEUV?</a:t>
            </a:r>
          </a:p>
          <a:p>
            <a:pPr algn="just" eaLnBrk="1" hangingPunct="1">
              <a:spcBef>
                <a:spcPts val="0"/>
              </a:spcBef>
              <a:defRPr/>
            </a:pPr>
            <a:r>
              <a:rPr lang="de-DE" altLang="de-DE" sz="1800" dirty="0"/>
              <a:t>Woraus lässt sich in Art. 36 AEUV der Verhältnismäßigkeitsgrundsatz ableiten?</a:t>
            </a:r>
          </a:p>
          <a:p>
            <a:pPr algn="just" eaLnBrk="1" hangingPunct="1">
              <a:spcBef>
                <a:spcPts val="0"/>
              </a:spcBef>
              <a:defRPr/>
            </a:pPr>
            <a:r>
              <a:rPr lang="de-DE" altLang="de-DE" sz="1800" dirty="0"/>
              <a:t>Welche Bedeutung hat Art. 37 AEUV?</a:t>
            </a:r>
          </a:p>
          <a:p>
            <a:pPr marL="0" indent="0" algn="just" eaLnBrk="1" hangingPunct="1">
              <a:spcBef>
                <a:spcPts val="0"/>
              </a:spcBef>
              <a:buFontTx/>
              <a:buNone/>
              <a:defRPr/>
            </a:pPr>
            <a:endParaRPr lang="de-DE" altLang="de-DE" sz="1800" dirty="0"/>
          </a:p>
        </p:txBody>
      </p:sp>
      <p:pic>
        <p:nvPicPr>
          <p:cNvPr id="99332"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blinds(horizontal)">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blinds(horizontal)">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blinds(horizontal)">
                                      <p:cBhvr>
                                        <p:cTn id="17" dur="5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blinds(horizontal)">
                                      <p:cBhvr>
                                        <p:cTn id="22" dur="500"/>
                                        <p:tgtEl>
                                          <p:spTgt spid="501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50179">
                                            <p:txEl>
                                              <p:pRg st="4" end="4"/>
                                            </p:txEl>
                                          </p:spTgt>
                                        </p:tgtEl>
                                        <p:attrNameLst>
                                          <p:attrName>style.visibility</p:attrName>
                                        </p:attrNameLst>
                                      </p:cBhvr>
                                      <p:to>
                                        <p:strVal val="visible"/>
                                      </p:to>
                                    </p:set>
                                    <p:animEffect transition="in" filter="blinds(horizontal)">
                                      <p:cBhvr>
                                        <p:cTn id="27" dur="500"/>
                                        <p:tgtEl>
                                          <p:spTgt spid="5017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50179">
                                            <p:txEl>
                                              <p:pRg st="5" end="5"/>
                                            </p:txEl>
                                          </p:spTgt>
                                        </p:tgtEl>
                                        <p:attrNameLst>
                                          <p:attrName>style.visibility</p:attrName>
                                        </p:attrNameLst>
                                      </p:cBhvr>
                                      <p:to>
                                        <p:strVal val="visible"/>
                                      </p:to>
                                    </p:set>
                                    <p:animEffect transition="in" filter="blinds(horizontal)">
                                      <p:cBhvr>
                                        <p:cTn id="32" dur="500"/>
                                        <p:tgtEl>
                                          <p:spTgt spid="5017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50179">
                                            <p:txEl>
                                              <p:pRg st="6" end="6"/>
                                            </p:txEl>
                                          </p:spTgt>
                                        </p:tgtEl>
                                        <p:attrNameLst>
                                          <p:attrName>style.visibility</p:attrName>
                                        </p:attrNameLst>
                                      </p:cBhvr>
                                      <p:to>
                                        <p:strVal val="visible"/>
                                      </p:to>
                                    </p:set>
                                    <p:animEffect transition="in" filter="blinds(horizontal)">
                                      <p:cBhvr>
                                        <p:cTn id="37" dur="500"/>
                                        <p:tgtEl>
                                          <p:spTgt spid="501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idx="4294967295"/>
          </p:nvPr>
        </p:nvSpPr>
        <p:spPr>
          <a:xfrm>
            <a:off x="685800" y="25400"/>
            <a:ext cx="7772400" cy="838200"/>
          </a:xfrm>
        </p:spPr>
        <p:txBody>
          <a:bodyPr/>
          <a:lstStyle/>
          <a:p>
            <a:pPr eaLnBrk="1" hangingPunct="1"/>
            <a:r>
              <a:rPr lang="de-DE" altLang="de-DE" sz="4000" smtClean="0"/>
              <a:t>Vorlesung X</a:t>
            </a:r>
          </a:p>
        </p:txBody>
      </p:sp>
      <p:sp>
        <p:nvSpPr>
          <p:cNvPr id="50179" name="Rectangle 3"/>
          <p:cNvSpPr>
            <a:spLocks noGrp="1" noChangeArrowheads="1"/>
          </p:cNvSpPr>
          <p:nvPr>
            <p:ph type="body" idx="4294967295"/>
          </p:nvPr>
        </p:nvSpPr>
        <p:spPr>
          <a:xfrm>
            <a:off x="287338" y="1206500"/>
            <a:ext cx="8569325" cy="3743325"/>
          </a:xfrm>
        </p:spPr>
        <p:txBody>
          <a:bodyPr/>
          <a:lstStyle/>
          <a:p>
            <a:pPr eaLnBrk="1" hangingPunct="1">
              <a:lnSpc>
                <a:spcPct val="150000"/>
              </a:lnSpc>
            </a:pPr>
            <a:r>
              <a:rPr lang="de-DE" altLang="de-DE" smtClean="0"/>
              <a:t>Freier Kapitalverkehr</a:t>
            </a:r>
          </a:p>
          <a:p>
            <a:pPr lvl="1" eaLnBrk="1" hangingPunct="1">
              <a:lnSpc>
                <a:spcPct val="150000"/>
              </a:lnSpc>
            </a:pPr>
            <a:r>
              <a:rPr lang="de-DE" altLang="de-DE" sz="2400" smtClean="0"/>
              <a:t>Negative Integration</a:t>
            </a:r>
          </a:p>
          <a:p>
            <a:pPr lvl="1" eaLnBrk="1" hangingPunct="1">
              <a:lnSpc>
                <a:spcPct val="150000"/>
              </a:lnSpc>
            </a:pPr>
            <a:r>
              <a:rPr lang="de-DE" altLang="de-DE" sz="2400" smtClean="0"/>
              <a:t>Positive Integration</a:t>
            </a:r>
          </a:p>
        </p:txBody>
      </p:sp>
      <p:pic>
        <p:nvPicPr>
          <p:cNvPr id="103428"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Rechteck 1"/>
          <p:cNvSpPr>
            <a:spLocks noChangeArrowheads="1"/>
          </p:cNvSpPr>
          <p:nvPr/>
        </p:nvSpPr>
        <p:spPr bwMode="auto">
          <a:xfrm>
            <a:off x="1908175" y="5373688"/>
            <a:ext cx="5327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de-DE" altLang="de-DE">
                <a:sym typeface="Wingdings" panose="05000000000000000000" pitchFamily="2" charset="2"/>
              </a:rPr>
              <a:t> </a:t>
            </a:r>
            <a:r>
              <a:rPr lang="de-DE" altLang="de-DE"/>
              <a:t>Stober/Korte: Öffentliches Wirtschaftsrecht I, </a:t>
            </a:r>
          </a:p>
          <a:p>
            <a:r>
              <a:rPr lang="de-DE" altLang="de-DE" b="1"/>
              <a:t>     Rn. 497-502</a:t>
            </a:r>
          </a:p>
        </p:txBody>
      </p:sp>
      <p:pic>
        <p:nvPicPr>
          <p:cNvPr id="103430" name="Grafik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7488" y="3644900"/>
            <a:ext cx="108902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blinds(horizontal)">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blinds(horizontal)">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blinds(horizontal)">
                                      <p:cBhvr>
                                        <p:cTn id="17" dur="500"/>
                                        <p:tgtEl>
                                          <p:spTgt spid="50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a:off x="685800" y="25400"/>
            <a:ext cx="7772400" cy="839788"/>
          </a:xfrm>
        </p:spPr>
        <p:txBody>
          <a:bodyPr/>
          <a:lstStyle/>
          <a:p>
            <a:pPr eaLnBrk="1" hangingPunct="1"/>
            <a:r>
              <a:rPr lang="de-DE" altLang="de-DE" sz="4000" smtClean="0"/>
              <a:t>Fall 8</a:t>
            </a:r>
          </a:p>
        </p:txBody>
      </p:sp>
      <p:pic>
        <p:nvPicPr>
          <p:cNvPr id="105475"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Rechteck 1"/>
          <p:cNvSpPr>
            <a:spLocks noChangeArrowheads="1"/>
          </p:cNvSpPr>
          <p:nvPr/>
        </p:nvSpPr>
        <p:spPr bwMode="auto">
          <a:xfrm>
            <a:off x="179388" y="1206500"/>
            <a:ext cx="87852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lnSpc>
                <a:spcPct val="90000"/>
              </a:lnSpc>
              <a:spcBef>
                <a:spcPct val="0"/>
              </a:spcBef>
              <a:buFontTx/>
              <a:buNone/>
            </a:pPr>
            <a:r>
              <a:rPr lang="de-DE" altLang="de-DE" sz="2000" dirty="0">
                <a:latin typeface="Arial" panose="020B0604020202020204" pitchFamily="34" charset="0"/>
              </a:rPr>
              <a:t>Das Land Niedersachsen hält seit jeher 20% des Aktienbesitzes an VW. </a:t>
            </a:r>
            <a:r>
              <a:rPr lang="de-DE" altLang="de-DE" sz="2000" dirty="0" smtClean="0">
                <a:latin typeface="Arial" panose="020B0604020202020204" pitchFamily="34" charset="0"/>
              </a:rPr>
              <a:t>Das VW-Gesetz </a:t>
            </a:r>
            <a:r>
              <a:rPr lang="de-DE" altLang="de-DE" sz="2000" dirty="0">
                <a:latin typeface="Arial" panose="020B0604020202020204" pitchFamily="34" charset="0"/>
              </a:rPr>
              <a:t>bestimmt nun, dass unternehmensleitende Beschlüsse 80% der Mehrheit in der Hauptversammlung benötigen und weicht damit vom AktG ab, das grundsätzlich 75% verlangt. Zudem findet sich im VW-Gesetz eine Norm, nach der die Verlegung von Betriebsstätten an eine Mehrheit von 2/3 im Aufsichtsrat geknüpft ist. Dort sind zur Hälfte Arbeitnehmervertreter Mitglied. Verletzung der Kapitalverkehrsfreiheit?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331788" y="1357313"/>
            <a:ext cx="8642350" cy="574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buFontTx/>
              <a:buNone/>
            </a:pPr>
            <a:r>
              <a:rPr lang="de-DE" altLang="de-DE" sz="1600" b="1" dirty="0">
                <a:latin typeface="Arial" panose="020B0604020202020204" pitchFamily="34" charset="0"/>
              </a:rPr>
              <a:t>Abschließendes Sekundärrecht</a:t>
            </a:r>
          </a:p>
          <a:p>
            <a:pPr>
              <a:lnSpc>
                <a:spcPct val="90000"/>
              </a:lnSpc>
              <a:buFontTx/>
              <a:buNone/>
            </a:pPr>
            <a:r>
              <a:rPr lang="de-DE" altLang="de-DE" sz="1600" dirty="0" smtClean="0">
                <a:latin typeface="Arial" panose="020B0604020202020204" pitchFamily="34" charset="0"/>
              </a:rPr>
              <a:t>Bzgl. Kapitalverkehrs-RL: </a:t>
            </a:r>
            <a:r>
              <a:rPr lang="de-DE" altLang="de-DE" sz="1600" dirty="0">
                <a:latin typeface="Arial" panose="020B0604020202020204" pitchFamily="34" charset="0"/>
              </a:rPr>
              <a:t>Indizierende Wirkung  für das Schutzbereichsverständnis</a:t>
            </a:r>
          </a:p>
        </p:txBody>
      </p:sp>
      <p:sp>
        <p:nvSpPr>
          <p:cNvPr id="3" name="Rectangle 9"/>
          <p:cNvSpPr>
            <a:spLocks noChangeArrowheads="1"/>
          </p:cNvSpPr>
          <p:nvPr/>
        </p:nvSpPr>
        <p:spPr bwMode="auto">
          <a:xfrm>
            <a:off x="3738563" y="2136775"/>
            <a:ext cx="2089150" cy="288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de-DE" altLang="de-DE" sz="1600" b="1">
                <a:latin typeface="Arial" panose="020B0604020202020204" pitchFamily="34" charset="0"/>
              </a:rPr>
              <a:t>Schutzbereich</a:t>
            </a:r>
            <a:endParaRPr lang="de-DE" altLang="de-DE" sz="1600">
              <a:latin typeface="Arial" panose="020B0604020202020204" pitchFamily="34" charset="0"/>
            </a:endParaRPr>
          </a:p>
        </p:txBody>
      </p:sp>
      <p:sp>
        <p:nvSpPr>
          <p:cNvPr id="4" name="Rectangle 10"/>
          <p:cNvSpPr>
            <a:spLocks noChangeArrowheads="1"/>
          </p:cNvSpPr>
          <p:nvPr/>
        </p:nvSpPr>
        <p:spPr bwMode="auto">
          <a:xfrm>
            <a:off x="322263" y="2568575"/>
            <a:ext cx="4143375" cy="86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de-DE" altLang="de-DE" sz="1600" b="1">
                <a:latin typeface="Arial" panose="020B0604020202020204" pitchFamily="34" charset="0"/>
              </a:rPr>
              <a:t>Transnationalität</a:t>
            </a:r>
          </a:p>
          <a:p>
            <a:pPr>
              <a:buFontTx/>
              <a:buNone/>
            </a:pPr>
            <a:r>
              <a:rPr lang="de-DE" altLang="de-DE" sz="1400">
                <a:latin typeface="Arial" panose="020B0604020202020204" pitchFamily="34" charset="0"/>
              </a:rPr>
              <a:t>-  Kapitalein-, -aus- und -durchfuhr</a:t>
            </a:r>
          </a:p>
          <a:p>
            <a:pPr>
              <a:buFontTx/>
              <a:buNone/>
            </a:pPr>
            <a:r>
              <a:rPr lang="de-DE" altLang="de-DE" sz="1400">
                <a:latin typeface="Arial" panose="020B0604020202020204" pitchFamily="34" charset="0"/>
              </a:rPr>
              <a:t>-  auch aus bzw. nach Drittstaaten</a:t>
            </a:r>
          </a:p>
        </p:txBody>
      </p:sp>
      <p:sp>
        <p:nvSpPr>
          <p:cNvPr id="5" name="Rectangle 11"/>
          <p:cNvSpPr>
            <a:spLocks noChangeArrowheads="1"/>
          </p:cNvSpPr>
          <p:nvPr/>
        </p:nvSpPr>
        <p:spPr bwMode="auto">
          <a:xfrm>
            <a:off x="4608513" y="2568575"/>
            <a:ext cx="4375150" cy="860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de-DE" altLang="de-DE" sz="1600" b="1">
                <a:latin typeface="Arial" panose="020B0604020202020204" pitchFamily="34" charset="0"/>
              </a:rPr>
              <a:t>Kapital- und Zahlungsverkehr</a:t>
            </a:r>
          </a:p>
          <a:p>
            <a:pPr>
              <a:spcBef>
                <a:spcPct val="0"/>
              </a:spcBef>
              <a:buFontTx/>
              <a:buNone/>
            </a:pPr>
            <a:r>
              <a:rPr lang="de-DE" altLang="de-DE" sz="2000">
                <a:latin typeface="Arial" panose="020B0604020202020204" pitchFamily="34" charset="0"/>
              </a:rPr>
              <a:t>- </a:t>
            </a:r>
            <a:r>
              <a:rPr lang="de-DE" altLang="de-DE" sz="1400">
                <a:latin typeface="Arial" panose="020B0604020202020204" pitchFamily="34" charset="0"/>
              </a:rPr>
              <a:t>Kapital: einseitige Wert- und Sachübertragung</a:t>
            </a:r>
          </a:p>
          <a:p>
            <a:pPr>
              <a:buFontTx/>
              <a:buNone/>
            </a:pPr>
            <a:r>
              <a:rPr lang="de-DE" altLang="de-DE" sz="1400">
                <a:latin typeface="Arial" panose="020B0604020202020204" pitchFamily="34" charset="0"/>
              </a:rPr>
              <a:t>- Zahlungsverkehr: Fluss einer abh. Gegenleistung</a:t>
            </a:r>
          </a:p>
        </p:txBody>
      </p:sp>
      <p:sp>
        <p:nvSpPr>
          <p:cNvPr id="6" name="AutoShape 14"/>
          <p:cNvSpPr>
            <a:spLocks/>
          </p:cNvSpPr>
          <p:nvPr/>
        </p:nvSpPr>
        <p:spPr bwMode="auto">
          <a:xfrm rot="5400000">
            <a:off x="4427538" y="-749300"/>
            <a:ext cx="217487" cy="8856663"/>
          </a:xfrm>
          <a:prstGeom prst="rightBrace">
            <a:avLst>
              <a:gd name="adj1" fmla="val 265263"/>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de-DE" altLang="de-DE" sz="2000"/>
          </a:p>
        </p:txBody>
      </p:sp>
      <p:sp>
        <p:nvSpPr>
          <p:cNvPr id="7" name="Rectangle 15"/>
          <p:cNvSpPr>
            <a:spLocks noChangeArrowheads="1"/>
          </p:cNvSpPr>
          <p:nvPr/>
        </p:nvSpPr>
        <p:spPr bwMode="auto">
          <a:xfrm>
            <a:off x="287338" y="3859213"/>
            <a:ext cx="8785225" cy="1150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de-DE" altLang="de-DE" sz="1600" b="1" dirty="0">
                <a:latin typeface="Arial" panose="020B0604020202020204" pitchFamily="34" charset="0"/>
              </a:rPr>
              <a:t>Beeinträchtigung</a:t>
            </a:r>
          </a:p>
          <a:p>
            <a:pPr>
              <a:buFontTx/>
              <a:buNone/>
            </a:pPr>
            <a:r>
              <a:rPr lang="de-DE" altLang="de-DE" sz="1400" b="1" dirty="0">
                <a:latin typeface="Arial" panose="020B0604020202020204" pitchFamily="34" charset="0"/>
              </a:rPr>
              <a:t>- Initiator:</a:t>
            </a:r>
            <a:r>
              <a:rPr lang="de-DE" altLang="de-DE" sz="1400" dirty="0">
                <a:latin typeface="Arial" panose="020B0604020202020204" pitchFamily="34" charset="0"/>
              </a:rPr>
              <a:t>  in der Regel </a:t>
            </a:r>
            <a:r>
              <a:rPr lang="de-DE" altLang="de-DE" sz="1400" dirty="0" smtClean="0">
                <a:latin typeface="Arial" panose="020B0604020202020204" pitchFamily="34" charset="0"/>
              </a:rPr>
              <a:t>hoheitlich </a:t>
            </a:r>
            <a:r>
              <a:rPr lang="de-DE" altLang="de-DE" sz="1400" dirty="0">
                <a:latin typeface="Arial" panose="020B0604020202020204" pitchFamily="34" charset="0"/>
              </a:rPr>
              <a:t>(aber auch privatrechtliche </a:t>
            </a:r>
            <a:r>
              <a:rPr lang="de-DE" altLang="de-DE" sz="1400" dirty="0" smtClean="0">
                <a:latin typeface="Arial" panose="020B0604020202020204" pitchFamily="34" charset="0"/>
              </a:rPr>
              <a:t>Satzungsänderungen bei Verbandsmacht)</a:t>
            </a:r>
            <a:endParaRPr lang="de-DE" altLang="de-DE" sz="1400" dirty="0">
              <a:latin typeface="Arial" panose="020B0604020202020204" pitchFamily="34" charset="0"/>
            </a:endParaRPr>
          </a:p>
          <a:p>
            <a:pPr>
              <a:buFontTx/>
              <a:buNone/>
            </a:pPr>
            <a:r>
              <a:rPr lang="de-DE" altLang="de-DE" sz="1400" b="1" dirty="0">
                <a:latin typeface="Arial" panose="020B0604020202020204" pitchFamily="34" charset="0"/>
              </a:rPr>
              <a:t>- Formen: </a:t>
            </a:r>
            <a:r>
              <a:rPr lang="de-DE" altLang="de-DE" sz="1400" dirty="0">
                <a:latin typeface="Arial" panose="020B0604020202020204" pitchFamily="34" charset="0"/>
              </a:rPr>
              <a:t>(</a:t>
            </a:r>
            <a:r>
              <a:rPr lang="de-DE" altLang="de-DE" sz="1400" dirty="0" err="1">
                <a:latin typeface="Arial" panose="020B0604020202020204" pitchFamily="34" charset="0"/>
              </a:rPr>
              <a:t>un</a:t>
            </a:r>
            <a:r>
              <a:rPr lang="de-DE" altLang="de-DE" sz="1400" dirty="0">
                <a:latin typeface="Arial" panose="020B0604020202020204" pitchFamily="34" charset="0"/>
              </a:rPr>
              <a:t>-)mittelbare Diskriminierungen und Beschränkungen</a:t>
            </a:r>
            <a:endParaRPr lang="de-DE" altLang="de-DE" sz="1400" b="1" dirty="0">
              <a:latin typeface="Arial" panose="020B0604020202020204" pitchFamily="34" charset="0"/>
            </a:endParaRPr>
          </a:p>
          <a:p>
            <a:pPr>
              <a:buFontTx/>
              <a:buNone/>
            </a:pPr>
            <a:r>
              <a:rPr lang="de-DE" altLang="de-DE" sz="1400" b="1" dirty="0">
                <a:latin typeface="Arial" panose="020B0604020202020204" pitchFamily="34" charset="0"/>
              </a:rPr>
              <a:t>- Inhalt:</a:t>
            </a:r>
            <a:r>
              <a:rPr lang="de-DE" altLang="de-DE" sz="1400" dirty="0">
                <a:latin typeface="Arial" panose="020B0604020202020204" pitchFamily="34" charset="0"/>
              </a:rPr>
              <a:t>      Marktzugangserschwerungen; keine „</a:t>
            </a:r>
            <a:r>
              <a:rPr lang="de-DE" altLang="de-DE" sz="1400" dirty="0" smtClean="0">
                <a:latin typeface="Arial" panose="020B0604020202020204" pitchFamily="34" charset="0"/>
              </a:rPr>
              <a:t>Keck-Analogie“ (analog, da Keck, warenverkehrsbezogen)</a:t>
            </a:r>
            <a:endParaRPr lang="de-DE" altLang="de-DE" sz="1400" dirty="0">
              <a:latin typeface="Arial" panose="020B0604020202020204" pitchFamily="34" charset="0"/>
            </a:endParaRPr>
          </a:p>
        </p:txBody>
      </p:sp>
      <p:sp>
        <p:nvSpPr>
          <p:cNvPr id="8" name="Rectangle 16"/>
          <p:cNvSpPr>
            <a:spLocks noChangeArrowheads="1"/>
          </p:cNvSpPr>
          <p:nvPr/>
        </p:nvSpPr>
        <p:spPr bwMode="auto">
          <a:xfrm>
            <a:off x="287338" y="5227638"/>
            <a:ext cx="3887787" cy="1204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de-DE" altLang="de-DE" sz="1600" b="1" dirty="0">
                <a:latin typeface="Arial" panose="020B0604020202020204" pitchFamily="34" charset="0"/>
              </a:rPr>
              <a:t>Schrankengewinnung</a:t>
            </a:r>
          </a:p>
          <a:p>
            <a:pPr>
              <a:buFontTx/>
              <a:buNone/>
            </a:pPr>
            <a:r>
              <a:rPr lang="de-DE" altLang="de-DE" sz="1400" dirty="0">
                <a:latin typeface="Arial" panose="020B0604020202020204" pitchFamily="34" charset="0"/>
              </a:rPr>
              <a:t>- unmittelbare D.: allein Art. 65 AEUV</a:t>
            </a:r>
          </a:p>
          <a:p>
            <a:pPr>
              <a:buFontTx/>
              <a:buNone/>
            </a:pPr>
            <a:r>
              <a:rPr lang="de-DE" altLang="de-DE" sz="1400" dirty="0">
                <a:latin typeface="Arial" panose="020B0604020202020204" pitchFamily="34" charset="0"/>
              </a:rPr>
              <a:t>- im Übrigen: zwingende Gemeinwohlgründe</a:t>
            </a:r>
          </a:p>
          <a:p>
            <a:pPr>
              <a:buFontTx/>
              <a:buNone/>
            </a:pPr>
            <a:r>
              <a:rPr lang="de-DE" altLang="de-DE" sz="1400" dirty="0">
                <a:latin typeface="Arial" panose="020B0604020202020204" pitchFamily="34" charset="0"/>
              </a:rPr>
              <a:t>- Ggf. Protektionismus </a:t>
            </a:r>
            <a:r>
              <a:rPr lang="de-DE" altLang="de-DE" sz="1400" dirty="0" err="1">
                <a:latin typeface="Arial" panose="020B0604020202020204" pitchFamily="34" charset="0"/>
              </a:rPr>
              <a:t>ggü</a:t>
            </a:r>
            <a:r>
              <a:rPr lang="de-DE" altLang="de-DE" sz="1400" dirty="0">
                <a:latin typeface="Arial" panose="020B0604020202020204" pitchFamily="34" charset="0"/>
              </a:rPr>
              <a:t> </a:t>
            </a:r>
            <a:r>
              <a:rPr lang="de-DE" altLang="de-DE" sz="1400" dirty="0" smtClean="0">
                <a:latin typeface="Arial" panose="020B0604020202020204" pitchFamily="34" charset="0"/>
              </a:rPr>
              <a:t>Drittstaaten (</a:t>
            </a:r>
            <a:r>
              <a:rPr lang="de-DE" altLang="de-DE" sz="1400" dirty="0" err="1" smtClean="0">
                <a:latin typeface="Arial" panose="020B0604020202020204" pitchFamily="34" charset="0"/>
              </a:rPr>
              <a:t>str.</a:t>
            </a:r>
            <a:r>
              <a:rPr lang="de-DE" altLang="de-DE" sz="1400" dirty="0" smtClean="0">
                <a:latin typeface="Arial" panose="020B0604020202020204" pitchFamily="34" charset="0"/>
              </a:rPr>
              <a:t>)</a:t>
            </a:r>
            <a:endParaRPr lang="de-DE" altLang="de-DE" sz="1400" dirty="0">
              <a:latin typeface="Arial" panose="020B0604020202020204" pitchFamily="34" charset="0"/>
            </a:endParaRPr>
          </a:p>
        </p:txBody>
      </p:sp>
      <p:sp>
        <p:nvSpPr>
          <p:cNvPr id="9" name="Rectangle 17"/>
          <p:cNvSpPr>
            <a:spLocks noChangeArrowheads="1"/>
          </p:cNvSpPr>
          <p:nvPr/>
        </p:nvSpPr>
        <p:spPr bwMode="auto">
          <a:xfrm>
            <a:off x="5005388" y="5413375"/>
            <a:ext cx="3959225" cy="841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de-DE" altLang="de-DE" sz="1600" b="1">
                <a:latin typeface="Arial" panose="020B0604020202020204" pitchFamily="34" charset="0"/>
              </a:rPr>
              <a:t>Schranken-Schranke </a:t>
            </a:r>
          </a:p>
          <a:p>
            <a:pPr>
              <a:buFontTx/>
              <a:buNone/>
            </a:pPr>
            <a:r>
              <a:rPr lang="de-DE" altLang="de-DE" sz="1400">
                <a:latin typeface="Arial" panose="020B0604020202020204" pitchFamily="34" charset="0"/>
              </a:rPr>
              <a:t>- Eignung (Kohärenztest)</a:t>
            </a:r>
          </a:p>
          <a:p>
            <a:pPr>
              <a:buFontTx/>
              <a:buNone/>
            </a:pPr>
            <a:r>
              <a:rPr lang="de-DE" altLang="de-DE" sz="1400">
                <a:latin typeface="Arial" panose="020B0604020202020204" pitchFamily="34" charset="0"/>
              </a:rPr>
              <a:t>- Erforderlichkeit</a:t>
            </a:r>
          </a:p>
        </p:txBody>
      </p:sp>
      <p:sp>
        <p:nvSpPr>
          <p:cNvPr id="10" name="Line 18"/>
          <p:cNvSpPr>
            <a:spLocks noChangeShapeType="1"/>
          </p:cNvSpPr>
          <p:nvPr/>
        </p:nvSpPr>
        <p:spPr bwMode="auto">
          <a:xfrm>
            <a:off x="4751388" y="1919288"/>
            <a:ext cx="0" cy="2174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1" name="Line 19"/>
          <p:cNvSpPr>
            <a:spLocks noChangeShapeType="1"/>
          </p:cNvSpPr>
          <p:nvPr/>
        </p:nvSpPr>
        <p:spPr bwMode="auto">
          <a:xfrm flipH="1">
            <a:off x="1223963" y="2278063"/>
            <a:ext cx="2514600" cy="2841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2" name="Line 21"/>
          <p:cNvSpPr>
            <a:spLocks noChangeShapeType="1"/>
          </p:cNvSpPr>
          <p:nvPr/>
        </p:nvSpPr>
        <p:spPr bwMode="auto">
          <a:xfrm>
            <a:off x="5827713" y="2263775"/>
            <a:ext cx="2495550" cy="233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3" name="Line 23"/>
          <p:cNvSpPr>
            <a:spLocks noChangeShapeType="1"/>
          </p:cNvSpPr>
          <p:nvPr/>
        </p:nvSpPr>
        <p:spPr bwMode="auto">
          <a:xfrm>
            <a:off x="2232025" y="5011738"/>
            <a:ext cx="0" cy="2174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4" name="Line 24"/>
          <p:cNvSpPr>
            <a:spLocks noChangeShapeType="1"/>
          </p:cNvSpPr>
          <p:nvPr/>
        </p:nvSpPr>
        <p:spPr bwMode="auto">
          <a:xfrm>
            <a:off x="4175125" y="5834063"/>
            <a:ext cx="76517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07535" name="Rectangle 4"/>
          <p:cNvSpPr>
            <a:spLocks noChangeArrowheads="1"/>
          </p:cNvSpPr>
          <p:nvPr/>
        </p:nvSpPr>
        <p:spPr bwMode="auto">
          <a:xfrm>
            <a:off x="2384425" y="155575"/>
            <a:ext cx="45354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en-US" sz="2800">
                <a:solidFill>
                  <a:schemeClr val="tx2"/>
                </a:solidFill>
                <a:latin typeface="Arial" panose="020B0604020202020204" pitchFamily="34" charset="0"/>
              </a:rPr>
              <a:t>Negative Integration</a:t>
            </a:r>
          </a:p>
          <a:p>
            <a:pPr algn="ctr">
              <a:spcBef>
                <a:spcPct val="0"/>
              </a:spcBef>
              <a:buFontTx/>
              <a:buNone/>
            </a:pPr>
            <a:r>
              <a:rPr lang="de-DE" altLang="en-US" sz="2800">
                <a:solidFill>
                  <a:schemeClr val="tx2"/>
                </a:solidFill>
                <a:latin typeface="Arial" panose="020B0604020202020204" pitchFamily="34" charset="0"/>
              </a:rPr>
              <a:t>Kapitalverkehrsfreiheit</a:t>
            </a:r>
          </a:p>
        </p:txBody>
      </p:sp>
      <p:sp>
        <p:nvSpPr>
          <p:cNvPr id="107536" name="Text Box 7"/>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de-DE" altLang="de-DE" sz="1800">
              <a:latin typeface="Arial" panose="020B0604020202020204" pitchFamily="34" charset="0"/>
            </a:endParaRPr>
          </a:p>
        </p:txBody>
      </p:sp>
      <p:pic>
        <p:nvPicPr>
          <p:cNvPr id="107537" name="Bild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linds(horizontal)">
                                      <p:cBhvr>
                                        <p:cTn id="7" dur="500"/>
                                        <p:tgtEl>
                                          <p:spTgt spid="2">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linds(horizontal)">
                                      <p:cBhvr>
                                        <p:cTn id="10" dur="500"/>
                                        <p:tgtEl>
                                          <p:spTgt spid="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linds(horizontal)">
                                      <p:cBhvr>
                                        <p:cTn id="15" dur="500"/>
                                        <p:tgtEl>
                                          <p:spTgt spid="2">
                                            <p:txEl>
                                              <p:pRg st="1" end="1"/>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linds(horizontal)">
                                      <p:cBhvr>
                                        <p:cTn id="34" dur="5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linds(horizontal)">
                                      <p:cBhvr>
                                        <p:cTn id="44" dur="5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linds(horizontal)">
                                      <p:cBhvr>
                                        <p:cTn id="49" dur="500"/>
                                        <p:tgtEl>
                                          <p:spTgt spid="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linds(horizontal)">
                                      <p:cBhvr>
                                        <p:cTn id="54" dur="500"/>
                                        <p:tgtEl>
                                          <p:spTgt spid="8"/>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linds(horizontal)">
                                      <p:cBhvr>
                                        <p:cTn id="57" dur="500"/>
                                        <p:tgtEl>
                                          <p:spTgt spid="1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linds(horizontal)">
                                      <p:cBhvr>
                                        <p:cTn id="62" dur="500"/>
                                        <p:tgtEl>
                                          <p:spTgt spid="14"/>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blinds(horizontal)">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4"/>
          <p:cNvSpPr>
            <a:spLocks noChangeArrowheads="1"/>
          </p:cNvSpPr>
          <p:nvPr/>
        </p:nvSpPr>
        <p:spPr bwMode="auto">
          <a:xfrm>
            <a:off x="2303463" y="344488"/>
            <a:ext cx="45370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en-US" sz="2800">
                <a:solidFill>
                  <a:schemeClr val="tx2"/>
                </a:solidFill>
                <a:latin typeface="Arial" panose="020B0604020202020204" pitchFamily="34" charset="0"/>
              </a:rPr>
              <a:t>Positive Integration</a:t>
            </a:r>
          </a:p>
          <a:p>
            <a:pPr algn="ctr">
              <a:spcBef>
                <a:spcPct val="0"/>
              </a:spcBef>
              <a:buFontTx/>
              <a:buNone/>
            </a:pPr>
            <a:r>
              <a:rPr lang="de-DE" altLang="en-US" sz="2800">
                <a:solidFill>
                  <a:schemeClr val="tx2"/>
                </a:solidFill>
                <a:latin typeface="Arial" panose="020B0604020202020204" pitchFamily="34" charset="0"/>
              </a:rPr>
              <a:t>Kapitalverkehrsfreiheit</a:t>
            </a:r>
          </a:p>
        </p:txBody>
      </p:sp>
      <p:sp>
        <p:nvSpPr>
          <p:cNvPr id="108547" name="Text Box 7"/>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de-DE" altLang="de-DE" sz="1800">
              <a:latin typeface="Arial" panose="020B0604020202020204" pitchFamily="34" charset="0"/>
            </a:endParaRPr>
          </a:p>
        </p:txBody>
      </p:sp>
      <p:pic>
        <p:nvPicPr>
          <p:cNvPr id="108548" name="Bild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5"/>
          <p:cNvSpPr>
            <a:spLocks noChangeArrowheads="1"/>
          </p:cNvSpPr>
          <p:nvPr/>
        </p:nvSpPr>
        <p:spPr bwMode="auto">
          <a:xfrm>
            <a:off x="246063" y="1838325"/>
            <a:ext cx="8642350" cy="3181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0000"/>
              </a:lnSpc>
              <a:buFontTx/>
              <a:buNone/>
            </a:pPr>
            <a:r>
              <a:rPr lang="de-DE" altLang="de-DE" sz="2400" b="1" dirty="0">
                <a:latin typeface="Arial" panose="020B0604020202020204" pitchFamily="34" charset="0"/>
              </a:rPr>
              <a:t>Kompetenzgrundlage</a:t>
            </a:r>
          </a:p>
          <a:p>
            <a:pPr>
              <a:lnSpc>
                <a:spcPct val="90000"/>
              </a:lnSpc>
              <a:buFontTx/>
              <a:buNone/>
            </a:pPr>
            <a:endParaRPr lang="de-DE" altLang="de-DE" sz="1600" dirty="0">
              <a:latin typeface="Arial" panose="020B0604020202020204" pitchFamily="34" charset="0"/>
            </a:endParaRPr>
          </a:p>
          <a:p>
            <a:pPr>
              <a:lnSpc>
                <a:spcPct val="90000"/>
              </a:lnSpc>
              <a:buFontTx/>
              <a:buNone/>
            </a:pPr>
            <a:r>
              <a:rPr lang="de-DE" altLang="de-DE" sz="1600" dirty="0">
                <a:latin typeface="Arial" panose="020B0604020202020204" pitchFamily="34" charset="0"/>
              </a:rPr>
              <a:t>Im Verhältnis zu Drittstaaten, Art. 64 II, III AEUV</a:t>
            </a:r>
          </a:p>
          <a:p>
            <a:pPr>
              <a:lnSpc>
                <a:spcPct val="90000"/>
              </a:lnSpc>
              <a:buFontTx/>
              <a:buNone/>
            </a:pPr>
            <a:r>
              <a:rPr lang="de-DE" altLang="de-DE" sz="1600" dirty="0">
                <a:latin typeface="Arial" panose="020B0604020202020204" pitchFamily="34" charset="0"/>
              </a:rPr>
              <a:t>Ggf. Schutzmaßnahmen nach Art. 65 IV, 66 AEUV</a:t>
            </a:r>
          </a:p>
          <a:p>
            <a:pPr>
              <a:lnSpc>
                <a:spcPct val="90000"/>
              </a:lnSpc>
              <a:buFontTx/>
              <a:buNone/>
            </a:pPr>
            <a:r>
              <a:rPr lang="de-DE" altLang="de-DE" sz="1600" dirty="0">
                <a:latin typeface="Arial" panose="020B0604020202020204" pitchFamily="34" charset="0"/>
              </a:rPr>
              <a:t>Im Übrigen Art. 114 I AEUV (siehe andere Folie)</a:t>
            </a:r>
          </a:p>
          <a:p>
            <a:pPr>
              <a:lnSpc>
                <a:spcPct val="90000"/>
              </a:lnSpc>
              <a:buFontTx/>
              <a:buNone/>
            </a:pPr>
            <a:endParaRPr lang="de-DE" altLang="de-DE" sz="1600" dirty="0">
              <a:latin typeface="Arial" panose="020B0604020202020204" pitchFamily="34" charset="0"/>
            </a:endParaRPr>
          </a:p>
          <a:p>
            <a:pPr algn="ctr">
              <a:lnSpc>
                <a:spcPct val="90000"/>
              </a:lnSpc>
              <a:buFontTx/>
              <a:buNone/>
            </a:pPr>
            <a:r>
              <a:rPr lang="de-DE" altLang="de-DE" sz="2400" b="1" dirty="0">
                <a:latin typeface="Arial" panose="020B0604020202020204" pitchFamily="34" charset="0"/>
              </a:rPr>
              <a:t>Beispiele</a:t>
            </a:r>
          </a:p>
          <a:p>
            <a:pPr algn="just">
              <a:lnSpc>
                <a:spcPct val="90000"/>
              </a:lnSpc>
              <a:buFontTx/>
              <a:buNone/>
            </a:pPr>
            <a:endParaRPr lang="de-DE" altLang="de-DE" sz="1600" dirty="0">
              <a:latin typeface="Arial" panose="020B0604020202020204" pitchFamily="34" charset="0"/>
            </a:endParaRPr>
          </a:p>
          <a:p>
            <a:pPr algn="just">
              <a:lnSpc>
                <a:spcPct val="90000"/>
              </a:lnSpc>
              <a:buFontTx/>
              <a:buNone/>
            </a:pPr>
            <a:r>
              <a:rPr lang="de-DE" altLang="de-DE" sz="1600" dirty="0">
                <a:latin typeface="Arial" panose="020B0604020202020204" pitchFamily="34" charset="0"/>
              </a:rPr>
              <a:t>Insbesondere Kapitalverkehrsrichtlinie (Konkretisierung des Schutzbereichs)</a:t>
            </a:r>
          </a:p>
          <a:p>
            <a:pPr algn="just">
              <a:lnSpc>
                <a:spcPct val="90000"/>
              </a:lnSpc>
              <a:buFontTx/>
              <a:buNone/>
            </a:pPr>
            <a:r>
              <a:rPr lang="de-DE" altLang="de-DE" sz="1600" dirty="0">
                <a:latin typeface="Arial" panose="020B0604020202020204" pitchFamily="34" charset="0"/>
              </a:rPr>
              <a:t>Im Übrigen eher selten (relevant aber insb. die Regeln über die sog. Bankenunion)</a:t>
            </a:r>
          </a:p>
          <a:p>
            <a:pPr algn="just">
              <a:lnSpc>
                <a:spcPct val="90000"/>
              </a:lnSpc>
              <a:buFontTx/>
              <a:buNone/>
            </a:pPr>
            <a:r>
              <a:rPr lang="de-DE" altLang="de-DE" sz="1600" dirty="0">
                <a:latin typeface="Arial" panose="020B0604020202020204" pitchFamily="34" charset="0"/>
              </a:rPr>
              <a:t>Neuerdings zudem: </a:t>
            </a:r>
            <a:r>
              <a:rPr lang="de-DE" altLang="de-DE" sz="1600" dirty="0" smtClean="0">
                <a:latin typeface="Arial" panose="020B0604020202020204" pitchFamily="34" charset="0"/>
              </a:rPr>
              <a:t>Investmentscreening (in Abgrenzung zu Art, 207 II AEUV als </a:t>
            </a:r>
            <a:r>
              <a:rPr lang="de-DE" altLang="de-DE" sz="1600" dirty="0" err="1" smtClean="0">
                <a:latin typeface="Arial" panose="020B0604020202020204" pitchFamily="34" charset="0"/>
              </a:rPr>
              <a:t>Komp</a:t>
            </a:r>
            <a:r>
              <a:rPr lang="de-DE" altLang="de-DE" sz="1600" dirty="0" smtClean="0">
                <a:latin typeface="Arial" panose="020B0604020202020204" pitchFamily="34" charset="0"/>
              </a:rPr>
              <a:t>.-Titel)</a:t>
            </a:r>
            <a:endParaRPr lang="de-DE" altLang="de-DE" sz="16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linds(horizontal)">
                                      <p:cBhvr>
                                        <p:cTn id="7" dur="500"/>
                                        <p:tgtEl>
                                          <p:spTgt spid="19">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blinds(horizontal)">
                                      <p:cBhvr>
                                        <p:cTn id="10" dur="500"/>
                                        <p:tgtEl>
                                          <p:spTgt spid="1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blinds(horizontal)">
                                      <p:cBhvr>
                                        <p:cTn id="15" dur="500"/>
                                        <p:tgtEl>
                                          <p:spTgt spid="19">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9">
                                            <p:txEl>
                                              <p:pRg st="3" end="3"/>
                                            </p:txEl>
                                          </p:spTgt>
                                        </p:tgtEl>
                                        <p:attrNameLst>
                                          <p:attrName>style.visibility</p:attrName>
                                        </p:attrNameLst>
                                      </p:cBhvr>
                                      <p:to>
                                        <p:strVal val="visible"/>
                                      </p:to>
                                    </p:set>
                                    <p:animEffect transition="in" filter="blinds(horizontal)">
                                      <p:cBhvr>
                                        <p:cTn id="20" dur="500"/>
                                        <p:tgtEl>
                                          <p:spTgt spid="19">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9">
                                            <p:txEl>
                                              <p:pRg st="4" end="4"/>
                                            </p:txEl>
                                          </p:spTgt>
                                        </p:tgtEl>
                                        <p:attrNameLst>
                                          <p:attrName>style.visibility</p:attrName>
                                        </p:attrNameLst>
                                      </p:cBhvr>
                                      <p:to>
                                        <p:strVal val="visible"/>
                                      </p:to>
                                    </p:set>
                                    <p:animEffect transition="in" filter="blinds(horizontal)">
                                      <p:cBhvr>
                                        <p:cTn id="25" dur="500"/>
                                        <p:tgtEl>
                                          <p:spTgt spid="19">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9">
                                            <p:txEl>
                                              <p:pRg st="6" end="6"/>
                                            </p:txEl>
                                          </p:spTgt>
                                        </p:tgtEl>
                                        <p:attrNameLst>
                                          <p:attrName>style.visibility</p:attrName>
                                        </p:attrNameLst>
                                      </p:cBhvr>
                                      <p:to>
                                        <p:strVal val="visible"/>
                                      </p:to>
                                    </p:set>
                                    <p:animEffect transition="in" filter="blinds(horizontal)">
                                      <p:cBhvr>
                                        <p:cTn id="30" dur="500"/>
                                        <p:tgtEl>
                                          <p:spTgt spid="19">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9">
                                            <p:txEl>
                                              <p:pRg st="8" end="8"/>
                                            </p:txEl>
                                          </p:spTgt>
                                        </p:tgtEl>
                                        <p:attrNameLst>
                                          <p:attrName>style.visibility</p:attrName>
                                        </p:attrNameLst>
                                      </p:cBhvr>
                                      <p:to>
                                        <p:strVal val="visible"/>
                                      </p:to>
                                    </p:set>
                                    <p:animEffect transition="in" filter="blinds(horizontal)">
                                      <p:cBhvr>
                                        <p:cTn id="35" dur="500"/>
                                        <p:tgtEl>
                                          <p:spTgt spid="19">
                                            <p:txEl>
                                              <p:pRg st="8" end="8"/>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9">
                                            <p:txEl>
                                              <p:pRg st="9" end="9"/>
                                            </p:txEl>
                                          </p:spTgt>
                                        </p:tgtEl>
                                        <p:attrNameLst>
                                          <p:attrName>style.visibility</p:attrName>
                                        </p:attrNameLst>
                                      </p:cBhvr>
                                      <p:to>
                                        <p:strVal val="visible"/>
                                      </p:to>
                                    </p:set>
                                    <p:animEffect transition="in" filter="blinds(horizontal)">
                                      <p:cBhvr>
                                        <p:cTn id="40" dur="500"/>
                                        <p:tgtEl>
                                          <p:spTgt spid="19">
                                            <p:txEl>
                                              <p:pRg st="9" end="9"/>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9">
                                            <p:txEl>
                                              <p:pRg st="10" end="10"/>
                                            </p:txEl>
                                          </p:spTgt>
                                        </p:tgtEl>
                                        <p:attrNameLst>
                                          <p:attrName>style.visibility</p:attrName>
                                        </p:attrNameLst>
                                      </p:cBhvr>
                                      <p:to>
                                        <p:strVal val="visible"/>
                                      </p:to>
                                    </p:set>
                                    <p:animEffect transition="in" filter="blinds(horizontal)">
                                      <p:cBhvr>
                                        <p:cTn id="45" dur="500"/>
                                        <p:tgtEl>
                                          <p:spTgt spid="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685800" y="28575"/>
            <a:ext cx="7772400" cy="838200"/>
          </a:xfrm>
        </p:spPr>
        <p:txBody>
          <a:bodyPr/>
          <a:lstStyle/>
          <a:p>
            <a:pPr eaLnBrk="1" hangingPunct="1"/>
            <a:r>
              <a:rPr lang="de-DE" altLang="de-DE" sz="4000" smtClean="0"/>
              <a:t>Wiederholung</a:t>
            </a:r>
          </a:p>
        </p:txBody>
      </p:sp>
      <p:sp>
        <p:nvSpPr>
          <p:cNvPr id="50179" name="Rectangle 3"/>
          <p:cNvSpPr>
            <a:spLocks noGrp="1" noChangeArrowheads="1"/>
          </p:cNvSpPr>
          <p:nvPr>
            <p:ph type="body" idx="4294967295"/>
          </p:nvPr>
        </p:nvSpPr>
        <p:spPr>
          <a:xfrm>
            <a:off x="107950" y="1989138"/>
            <a:ext cx="9180513" cy="3024187"/>
          </a:xfrm>
        </p:spPr>
        <p:txBody>
          <a:bodyPr/>
          <a:lstStyle/>
          <a:p>
            <a:pPr algn="just" eaLnBrk="1" hangingPunct="1">
              <a:spcBef>
                <a:spcPct val="0"/>
              </a:spcBef>
            </a:pPr>
            <a:r>
              <a:rPr lang="de-DE" altLang="de-DE" sz="1800" dirty="0" smtClean="0"/>
              <a:t>Gibt es in Art. 114 I AEUV Tatbestandsmerkmale? Was bedeuten Sie?</a:t>
            </a:r>
          </a:p>
          <a:p>
            <a:pPr algn="just" eaLnBrk="1" hangingPunct="1">
              <a:spcBef>
                <a:spcPct val="0"/>
              </a:spcBef>
            </a:pPr>
            <a:r>
              <a:rPr lang="de-DE" altLang="de-DE" sz="1800" dirty="0" smtClean="0"/>
              <a:t>Wann ist Art. 114 I AEUV nicht anwendbar?</a:t>
            </a:r>
          </a:p>
          <a:p>
            <a:pPr algn="just" eaLnBrk="1" hangingPunct="1">
              <a:spcBef>
                <a:spcPct val="0"/>
              </a:spcBef>
            </a:pPr>
            <a:r>
              <a:rPr lang="de-DE" altLang="de-DE" sz="1800" dirty="0" smtClean="0"/>
              <a:t>Welche Funktion hat Art. 114 III AEUV?</a:t>
            </a:r>
          </a:p>
          <a:p>
            <a:pPr algn="just" eaLnBrk="1" hangingPunct="1">
              <a:spcBef>
                <a:spcPct val="0"/>
              </a:spcBef>
            </a:pPr>
            <a:r>
              <a:rPr lang="de-DE" altLang="de-DE" sz="1800" dirty="0" smtClean="0"/>
              <a:t>Welche Möglichkeiten bleiben den Mitgliedstaaten im Anwendungsbereich des Art. 114?</a:t>
            </a:r>
          </a:p>
          <a:p>
            <a:pPr algn="just" eaLnBrk="1" hangingPunct="1">
              <a:spcBef>
                <a:spcPct val="0"/>
              </a:spcBef>
            </a:pPr>
            <a:r>
              <a:rPr lang="de-DE" altLang="de-DE" sz="1800" dirty="0" smtClean="0"/>
              <a:t>Beschreiben Sie wesentlichen Regelungsmechanismen des Produktsicherheitsrechts der EU!</a:t>
            </a:r>
          </a:p>
          <a:p>
            <a:pPr algn="just" eaLnBrk="1" hangingPunct="1">
              <a:spcBef>
                <a:spcPct val="0"/>
              </a:spcBef>
            </a:pPr>
            <a:r>
              <a:rPr lang="de-DE" altLang="de-DE" sz="1800" dirty="0" smtClean="0"/>
              <a:t>Beschreiben Sie wesentliche Regelungsmechanismen des EU-Landwirtschaftsrechts!</a:t>
            </a:r>
          </a:p>
          <a:p>
            <a:pPr algn="just" eaLnBrk="1" hangingPunct="1">
              <a:spcBef>
                <a:spcPct val="0"/>
              </a:spcBef>
            </a:pPr>
            <a:r>
              <a:rPr lang="de-DE" altLang="de-DE" sz="1800" dirty="0" smtClean="0"/>
              <a:t>Was charakterisiert den Kapitalverkehr?</a:t>
            </a:r>
          </a:p>
          <a:p>
            <a:pPr algn="just" eaLnBrk="1" hangingPunct="1">
              <a:spcBef>
                <a:spcPct val="0"/>
              </a:spcBef>
            </a:pPr>
            <a:r>
              <a:rPr lang="de-DE" altLang="de-DE" sz="1800" dirty="0" smtClean="0"/>
              <a:t>Was charakterisiert den Zahlungsverkehr?</a:t>
            </a:r>
          </a:p>
          <a:p>
            <a:pPr algn="just" eaLnBrk="1" hangingPunct="1">
              <a:spcBef>
                <a:spcPct val="0"/>
              </a:spcBef>
            </a:pPr>
            <a:r>
              <a:rPr lang="de-DE" altLang="de-DE" sz="1800" dirty="0" smtClean="0"/>
              <a:t>Können sich Drittstaatsangehörige auf Art. 56 I AEUV berufen?</a:t>
            </a:r>
          </a:p>
          <a:p>
            <a:pPr algn="just" eaLnBrk="1" hangingPunct="1">
              <a:spcBef>
                <a:spcPct val="0"/>
              </a:spcBef>
            </a:pPr>
            <a:r>
              <a:rPr lang="de-DE" altLang="de-DE" sz="1800" dirty="0" smtClean="0"/>
              <a:t>Wie grenzt man Art. 56 I AEUV zu Art. 43, 49 AEUV ab?</a:t>
            </a:r>
          </a:p>
          <a:p>
            <a:pPr algn="just" eaLnBrk="1" hangingPunct="1">
              <a:spcBef>
                <a:spcPct val="0"/>
              </a:spcBef>
            </a:pPr>
            <a:r>
              <a:rPr lang="de-DE" altLang="de-DE" sz="1800" dirty="0" smtClean="0"/>
              <a:t>Wie grenzt man Art. 56 I AUV zur Warenverkehrsfreiheit ab?</a:t>
            </a:r>
          </a:p>
          <a:p>
            <a:pPr algn="just" eaLnBrk="1" hangingPunct="1">
              <a:spcBef>
                <a:spcPct val="0"/>
              </a:spcBef>
            </a:pPr>
            <a:endParaRPr lang="de-DE" altLang="de-DE" sz="1800" dirty="0" smtClean="0"/>
          </a:p>
        </p:txBody>
      </p:sp>
      <p:pic>
        <p:nvPicPr>
          <p:cNvPr id="109572"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blinds(horizontal)">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blinds(horizontal)">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blinds(horizontal)">
                                      <p:cBhvr>
                                        <p:cTn id="17" dur="5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blinds(horizontal)">
                                      <p:cBhvr>
                                        <p:cTn id="22" dur="500"/>
                                        <p:tgtEl>
                                          <p:spTgt spid="501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50179">
                                            <p:txEl>
                                              <p:pRg st="4" end="4"/>
                                            </p:txEl>
                                          </p:spTgt>
                                        </p:tgtEl>
                                        <p:attrNameLst>
                                          <p:attrName>style.visibility</p:attrName>
                                        </p:attrNameLst>
                                      </p:cBhvr>
                                      <p:to>
                                        <p:strVal val="visible"/>
                                      </p:to>
                                    </p:set>
                                    <p:animEffect transition="in" filter="blinds(horizontal)">
                                      <p:cBhvr>
                                        <p:cTn id="27" dur="500"/>
                                        <p:tgtEl>
                                          <p:spTgt spid="5017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50179">
                                            <p:txEl>
                                              <p:pRg st="5" end="5"/>
                                            </p:txEl>
                                          </p:spTgt>
                                        </p:tgtEl>
                                        <p:attrNameLst>
                                          <p:attrName>style.visibility</p:attrName>
                                        </p:attrNameLst>
                                      </p:cBhvr>
                                      <p:to>
                                        <p:strVal val="visible"/>
                                      </p:to>
                                    </p:set>
                                    <p:animEffect transition="in" filter="blinds(horizontal)">
                                      <p:cBhvr>
                                        <p:cTn id="32" dur="500"/>
                                        <p:tgtEl>
                                          <p:spTgt spid="5017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50179">
                                            <p:txEl>
                                              <p:pRg st="6" end="6"/>
                                            </p:txEl>
                                          </p:spTgt>
                                        </p:tgtEl>
                                        <p:attrNameLst>
                                          <p:attrName>style.visibility</p:attrName>
                                        </p:attrNameLst>
                                      </p:cBhvr>
                                      <p:to>
                                        <p:strVal val="visible"/>
                                      </p:to>
                                    </p:set>
                                    <p:animEffect transition="in" filter="blinds(horizontal)">
                                      <p:cBhvr>
                                        <p:cTn id="37" dur="500"/>
                                        <p:tgtEl>
                                          <p:spTgt spid="5017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50179">
                                            <p:txEl>
                                              <p:pRg st="7" end="7"/>
                                            </p:txEl>
                                          </p:spTgt>
                                        </p:tgtEl>
                                        <p:attrNameLst>
                                          <p:attrName>style.visibility</p:attrName>
                                        </p:attrNameLst>
                                      </p:cBhvr>
                                      <p:to>
                                        <p:strVal val="visible"/>
                                      </p:to>
                                    </p:set>
                                    <p:animEffect transition="in" filter="blinds(horizontal)">
                                      <p:cBhvr>
                                        <p:cTn id="42" dur="500"/>
                                        <p:tgtEl>
                                          <p:spTgt spid="50179">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50179">
                                            <p:txEl>
                                              <p:pRg st="8" end="8"/>
                                            </p:txEl>
                                          </p:spTgt>
                                        </p:tgtEl>
                                        <p:attrNameLst>
                                          <p:attrName>style.visibility</p:attrName>
                                        </p:attrNameLst>
                                      </p:cBhvr>
                                      <p:to>
                                        <p:strVal val="visible"/>
                                      </p:to>
                                    </p:set>
                                    <p:animEffect transition="in" filter="blinds(horizontal)">
                                      <p:cBhvr>
                                        <p:cTn id="47" dur="500"/>
                                        <p:tgtEl>
                                          <p:spTgt spid="50179">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50179">
                                            <p:txEl>
                                              <p:pRg st="9" end="9"/>
                                            </p:txEl>
                                          </p:spTgt>
                                        </p:tgtEl>
                                        <p:attrNameLst>
                                          <p:attrName>style.visibility</p:attrName>
                                        </p:attrNameLst>
                                      </p:cBhvr>
                                      <p:to>
                                        <p:strVal val="visible"/>
                                      </p:to>
                                    </p:set>
                                    <p:animEffect transition="in" filter="blinds(horizontal)">
                                      <p:cBhvr>
                                        <p:cTn id="52" dur="500"/>
                                        <p:tgtEl>
                                          <p:spTgt spid="50179">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50179">
                                            <p:txEl>
                                              <p:pRg st="10" end="10"/>
                                            </p:txEl>
                                          </p:spTgt>
                                        </p:tgtEl>
                                        <p:attrNameLst>
                                          <p:attrName>style.visibility</p:attrName>
                                        </p:attrNameLst>
                                      </p:cBhvr>
                                      <p:to>
                                        <p:strVal val="visible"/>
                                      </p:to>
                                    </p:set>
                                    <p:animEffect transition="in" filter="blinds(horizontal)">
                                      <p:cBhvr>
                                        <p:cTn id="57" dur="500"/>
                                        <p:tgtEl>
                                          <p:spTgt spid="5017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539750" y="0"/>
            <a:ext cx="7772400" cy="838200"/>
          </a:xfrm>
        </p:spPr>
        <p:txBody>
          <a:bodyPr/>
          <a:lstStyle/>
          <a:p>
            <a:pPr eaLnBrk="1" hangingPunct="1"/>
            <a:r>
              <a:rPr lang="de-DE" altLang="de-DE" sz="4000" smtClean="0"/>
              <a:t>Fall 3</a:t>
            </a:r>
          </a:p>
        </p:txBody>
      </p:sp>
      <p:sp>
        <p:nvSpPr>
          <p:cNvPr id="50179" name="Rectangle 3"/>
          <p:cNvSpPr>
            <a:spLocks noGrp="1" noChangeArrowheads="1"/>
          </p:cNvSpPr>
          <p:nvPr>
            <p:ph type="body" idx="4294967295"/>
          </p:nvPr>
        </p:nvSpPr>
        <p:spPr>
          <a:xfrm>
            <a:off x="323850" y="1125538"/>
            <a:ext cx="8496300" cy="3024187"/>
          </a:xfrm>
        </p:spPr>
        <p:txBody>
          <a:bodyPr/>
          <a:lstStyle/>
          <a:p>
            <a:pPr marL="79375" lvl="1" indent="0" algn="just" eaLnBrk="1" hangingPunct="1">
              <a:lnSpc>
                <a:spcPct val="150000"/>
              </a:lnSpc>
              <a:buFontTx/>
              <a:buNone/>
            </a:pPr>
            <a:r>
              <a:rPr lang="de-DE" altLang="de-DE" sz="1600" dirty="0" smtClean="0">
                <a:ea typeface="ＭＳ Ｐゴシック" panose="020B0600070205080204" pitchFamily="34" charset="-128"/>
              </a:rPr>
              <a:t>Das griechische Recht sieht vor, dass PKW einer sog. Zulassungssteuer unterliegen. Die Zahlungspflicht entsteht für aus dem Unionsgebiet importierte PKW im Zeitpunkt ihrer Einfuhr nach Griechenland  und bei in Griechenland hergestellten Fahrzeugen im Zeitpunkt ihrer Erzeugung. Die Steuer wird fällig und erhoben, bevor das Fahrzeug in Verkehr gebracht wird – spätestens jedoch am 15. des der Einfuhr folgenden Monats. Nach Zahlung der Steuer erhält der Zahlende einen Beleg von der zuständigen griechischen Behörde. Etwa zu Unrecht gezahlte Steuern werden zinslos innerhalb von drei Jahren nach Zahlung auf Antrag von der zuständigen Behörde erstattet. Wird die Steuer nicht gezahlt, dürfen die Fahrzeuge nicht importiert werden.</a:t>
            </a:r>
          </a:p>
          <a:p>
            <a:pPr marL="79375" lvl="1" indent="0" algn="just" eaLnBrk="1" hangingPunct="1">
              <a:lnSpc>
                <a:spcPct val="150000"/>
              </a:lnSpc>
              <a:buFontTx/>
              <a:buNone/>
            </a:pPr>
            <a:r>
              <a:rPr lang="de-DE" altLang="de-DE" sz="1600" dirty="0" smtClean="0">
                <a:ea typeface="ＭＳ Ｐゴシック" panose="020B0600070205080204" pitchFamily="34" charset="-128"/>
              </a:rPr>
              <a:t>V stellt in Tschechien Fahrzeuge her und lagert sie a) im Hafen von Piräus einige Zeit zwischen, um sie dann je nach Bedarf in die Absatzländer – vorzugsweise Spanien – zu verschiffen bzw. b) um sie in Griechenland anzubieten. Das griechische Zollamt verlangt nun für eine Lieferung 200.000  Euro. V sieht eine Verletzung des Unionsrechts. Die Zollbehörde entgegnet, das alles habe nichts mit Art. 30, 110 AEUV zu tun, weil die Zulassungssteuer für alle in Griechenland zugelassenen Fahrzeuge gelte. Hinzu komme, dass Griechenland selbst PKW nicht produziere. Verstoß gegen die Art. 30, 110 AEUV? (frei nach </a:t>
            </a:r>
            <a:r>
              <a:rPr lang="de-DE" altLang="de-DE" sz="1600" dirty="0" err="1" smtClean="0">
                <a:ea typeface="ＭＳ Ｐゴシック" panose="020B0600070205080204" pitchFamily="34" charset="-128"/>
              </a:rPr>
              <a:t>Rs</a:t>
            </a:r>
            <a:r>
              <a:rPr lang="de-DE" altLang="de-DE" sz="1600" dirty="0" smtClean="0">
                <a:ea typeface="ＭＳ Ｐゴシック" panose="020B0600070205080204" pitchFamily="34" charset="-128"/>
              </a:rPr>
              <a:t>. C-402/14)</a:t>
            </a:r>
          </a:p>
        </p:txBody>
      </p:sp>
      <p:pic>
        <p:nvPicPr>
          <p:cNvPr id="71684"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blinds(horizontal)">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blinds(horizontal)">
                                      <p:cBhvr>
                                        <p:cTn id="12" dur="500"/>
                                        <p:tgtEl>
                                          <p:spTgt spid="501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685800" y="25400"/>
            <a:ext cx="7772400" cy="838200"/>
          </a:xfrm>
        </p:spPr>
        <p:txBody>
          <a:bodyPr/>
          <a:lstStyle/>
          <a:p>
            <a:pPr eaLnBrk="1" hangingPunct="1"/>
            <a:r>
              <a:rPr lang="de-DE" altLang="de-DE" sz="3200" smtClean="0"/>
              <a:t>Freier Warenverkehr</a:t>
            </a:r>
            <a:br>
              <a:rPr lang="de-DE" altLang="de-DE" sz="3200" smtClean="0"/>
            </a:br>
            <a:r>
              <a:rPr lang="de-DE" altLang="de-DE" sz="3200" smtClean="0"/>
              <a:t>Tarifäre Hemmnisse I</a:t>
            </a:r>
          </a:p>
        </p:txBody>
      </p:sp>
      <p:sp>
        <p:nvSpPr>
          <p:cNvPr id="27654" name="Text Box 6"/>
          <p:cNvSpPr txBox="1">
            <a:spLocks noChangeArrowheads="1"/>
          </p:cNvSpPr>
          <p:nvPr/>
        </p:nvSpPr>
        <p:spPr bwMode="auto">
          <a:xfrm>
            <a:off x="107504" y="981075"/>
            <a:ext cx="8928992" cy="5706177"/>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pPr>
            <a:r>
              <a:rPr lang="de-DE" altLang="de-DE" sz="2400" dirty="0">
                <a:cs typeface="Arial" panose="020B0604020202020204" pitchFamily="34" charset="0"/>
              </a:rPr>
              <a:t> Schutzbereich</a:t>
            </a:r>
          </a:p>
          <a:p>
            <a:pPr lvl="1" eaLnBrk="1" hangingPunct="1">
              <a:lnSpc>
                <a:spcPct val="80000"/>
              </a:lnSpc>
              <a:spcBef>
                <a:spcPct val="0"/>
              </a:spcBef>
              <a:buFontTx/>
              <a:buChar char="-"/>
            </a:pPr>
            <a:r>
              <a:rPr lang="de-DE" altLang="de-DE" sz="2000" dirty="0">
                <a:cs typeface="Arial" panose="020B0604020202020204" pitchFamily="34" charset="0"/>
              </a:rPr>
              <a:t> Waren, d.h. jeder körperliche Sache mit Geldwert als Handelsgegenstand</a:t>
            </a:r>
          </a:p>
          <a:p>
            <a:pPr lvl="1" eaLnBrk="1" hangingPunct="1">
              <a:lnSpc>
                <a:spcPct val="80000"/>
              </a:lnSpc>
              <a:spcBef>
                <a:spcPct val="0"/>
              </a:spcBef>
              <a:buFontTx/>
              <a:buNone/>
            </a:pPr>
            <a:r>
              <a:rPr lang="de-DE" altLang="de-DE" sz="2000" dirty="0">
                <a:cs typeface="Arial" panose="020B0604020202020204" pitchFamily="34" charset="0"/>
              </a:rPr>
              <a:t>   genauer: (</a:t>
            </a:r>
            <a:r>
              <a:rPr lang="de-DE" altLang="de-DE" sz="2000" dirty="0" err="1">
                <a:cs typeface="Arial" panose="020B0604020202020204" pitchFamily="34" charset="0"/>
              </a:rPr>
              <a:t>ursprgl</a:t>
            </a:r>
            <a:r>
              <a:rPr lang="de-DE" altLang="de-DE" sz="2000" dirty="0">
                <a:cs typeface="Arial" panose="020B0604020202020204" pitchFamily="34" charset="0"/>
              </a:rPr>
              <a:t>./ gleichgestellte) Unionswaren, Art. 28 II, 29 AEUV </a:t>
            </a:r>
          </a:p>
          <a:p>
            <a:pPr lvl="1" eaLnBrk="1" hangingPunct="1">
              <a:lnSpc>
                <a:spcPct val="80000"/>
              </a:lnSpc>
              <a:spcBef>
                <a:spcPct val="0"/>
              </a:spcBef>
              <a:buFontTx/>
              <a:buChar char="-"/>
            </a:pPr>
            <a:r>
              <a:rPr lang="de-DE" altLang="de-DE" sz="2000" dirty="0">
                <a:cs typeface="Arial" panose="020B0604020202020204" pitchFamily="34" charset="0"/>
              </a:rPr>
              <a:t> Zollunion nach innen und außen (festgelegt in GZT, Art. 31 AEUV)</a:t>
            </a:r>
          </a:p>
          <a:p>
            <a:pPr lvl="1" eaLnBrk="1" hangingPunct="1">
              <a:lnSpc>
                <a:spcPct val="80000"/>
              </a:lnSpc>
              <a:spcBef>
                <a:spcPct val="0"/>
              </a:spcBef>
              <a:buFontTx/>
              <a:buChar char="-"/>
            </a:pPr>
            <a:r>
              <a:rPr lang="de-DE" altLang="de-DE" sz="2000" dirty="0">
                <a:cs typeface="Arial" panose="020B0604020202020204" pitchFamily="34" charset="0"/>
              </a:rPr>
              <a:t> Grenzüberschreitender Sachverhalt durch Zollcharakter impliziert</a:t>
            </a:r>
          </a:p>
          <a:p>
            <a:pPr eaLnBrk="1" hangingPunct="1">
              <a:lnSpc>
                <a:spcPct val="80000"/>
              </a:lnSpc>
              <a:spcBef>
                <a:spcPct val="0"/>
              </a:spcBef>
            </a:pPr>
            <a:r>
              <a:rPr lang="de-DE" altLang="de-DE" sz="2400" dirty="0">
                <a:cs typeface="Arial" panose="020B0604020202020204" pitchFamily="34" charset="0"/>
              </a:rPr>
              <a:t> Beeinträchtigung</a:t>
            </a:r>
          </a:p>
          <a:p>
            <a:pPr lvl="1" eaLnBrk="1" hangingPunct="1">
              <a:lnSpc>
                <a:spcPct val="80000"/>
              </a:lnSpc>
              <a:spcBef>
                <a:spcPct val="0"/>
              </a:spcBef>
              <a:buFontTx/>
              <a:buChar char="-"/>
            </a:pPr>
            <a:r>
              <a:rPr lang="de-DE" altLang="de-DE" sz="2000" dirty="0">
                <a:cs typeface="Arial" panose="020B0604020202020204" pitchFamily="34" charset="0"/>
              </a:rPr>
              <a:t> Zölle, d.h. Abgaben, die nach Maßgabe eines Zolltarifs von Warenbewegung </a:t>
            </a:r>
          </a:p>
          <a:p>
            <a:pPr lvl="1" eaLnBrk="1" hangingPunct="1">
              <a:lnSpc>
                <a:spcPct val="80000"/>
              </a:lnSpc>
              <a:spcBef>
                <a:spcPct val="0"/>
              </a:spcBef>
              <a:buFontTx/>
              <a:buNone/>
            </a:pPr>
            <a:r>
              <a:rPr lang="de-DE" altLang="de-DE" sz="2000" dirty="0">
                <a:cs typeface="Arial" panose="020B0604020202020204" pitchFamily="34" charset="0"/>
              </a:rPr>
              <a:t>  über die Zollgrenze erhoben werden. (Bezeichnung nötig)</a:t>
            </a:r>
          </a:p>
          <a:p>
            <a:pPr lvl="1" eaLnBrk="1" hangingPunct="1">
              <a:lnSpc>
                <a:spcPct val="80000"/>
              </a:lnSpc>
              <a:spcBef>
                <a:spcPct val="0"/>
              </a:spcBef>
              <a:buFontTx/>
              <a:buChar char="-"/>
            </a:pPr>
            <a:r>
              <a:rPr lang="de-DE" altLang="de-DE" sz="2000" dirty="0">
                <a:cs typeface="Arial" panose="020B0604020202020204" pitchFamily="34" charset="0"/>
              </a:rPr>
              <a:t> Abgaben zollgleicher Wirkung, d.h. einseitige hoheitliche Abgaben auf Waren </a:t>
            </a:r>
          </a:p>
          <a:p>
            <a:pPr lvl="1" eaLnBrk="1" hangingPunct="1">
              <a:lnSpc>
                <a:spcPct val="80000"/>
              </a:lnSpc>
              <a:spcBef>
                <a:spcPct val="0"/>
              </a:spcBef>
              <a:buFontTx/>
              <a:buNone/>
            </a:pPr>
            <a:r>
              <a:rPr lang="de-DE" altLang="de-DE" sz="2000" dirty="0">
                <a:cs typeface="Arial" panose="020B0604020202020204" pitchFamily="34" charset="0"/>
              </a:rPr>
              <a:t>  wegen des Grenzübertritts (Bezeichnung, Einnahmezweck, tats. bestehende    </a:t>
            </a:r>
          </a:p>
          <a:p>
            <a:pPr lvl="1" eaLnBrk="1" hangingPunct="1">
              <a:lnSpc>
                <a:spcPct val="80000"/>
              </a:lnSpc>
              <a:spcBef>
                <a:spcPct val="0"/>
              </a:spcBef>
              <a:buFontTx/>
              <a:buNone/>
            </a:pPr>
            <a:r>
              <a:rPr lang="de-DE" altLang="de-DE" sz="2000" dirty="0">
                <a:cs typeface="Arial" panose="020B0604020202020204" pitchFamily="34" charset="0"/>
              </a:rPr>
              <a:t>  protektionistische Wirkung, aktuelles Wettbewerbsverhältnis </a:t>
            </a:r>
            <a:r>
              <a:rPr lang="de-DE" altLang="de-DE" sz="2000" dirty="0" smtClean="0">
                <a:cs typeface="Arial" panose="020B0604020202020204" pitchFamily="34" charset="0"/>
              </a:rPr>
              <a:t>unerheblich (siehe   </a:t>
            </a:r>
          </a:p>
          <a:p>
            <a:pPr lvl="1" eaLnBrk="1" hangingPunct="1">
              <a:lnSpc>
                <a:spcPct val="80000"/>
              </a:lnSpc>
              <a:spcBef>
                <a:spcPct val="0"/>
              </a:spcBef>
              <a:buFontTx/>
              <a:buNone/>
            </a:pPr>
            <a:r>
              <a:rPr lang="de-DE" altLang="de-DE" sz="2000" dirty="0">
                <a:cs typeface="Arial" panose="020B0604020202020204" pitchFamily="34" charset="0"/>
              </a:rPr>
              <a:t> </a:t>
            </a:r>
            <a:r>
              <a:rPr lang="de-DE" altLang="de-DE" sz="2000" dirty="0" smtClean="0">
                <a:cs typeface="Arial" panose="020B0604020202020204" pitchFamily="34" charset="0"/>
              </a:rPr>
              <a:t> dazu </a:t>
            </a:r>
            <a:r>
              <a:rPr lang="de-DE" altLang="de-DE" sz="2000" dirty="0" err="1" smtClean="0">
                <a:cs typeface="Arial" panose="020B0604020202020204" pitchFamily="34" charset="0"/>
              </a:rPr>
              <a:t>ausf</a:t>
            </a:r>
            <a:r>
              <a:rPr lang="de-DE" altLang="de-DE" sz="2000" dirty="0" smtClean="0">
                <a:cs typeface="Arial" panose="020B0604020202020204" pitchFamily="34" charset="0"/>
              </a:rPr>
              <a:t>. die nächste Folie))</a:t>
            </a:r>
            <a:endParaRPr lang="de-DE" altLang="de-DE" sz="2000" dirty="0">
              <a:cs typeface="Arial" panose="020B0604020202020204" pitchFamily="34" charset="0"/>
            </a:endParaRPr>
          </a:p>
          <a:p>
            <a:pPr lvl="1" eaLnBrk="1" hangingPunct="1">
              <a:lnSpc>
                <a:spcPct val="80000"/>
              </a:lnSpc>
              <a:spcBef>
                <a:spcPct val="0"/>
              </a:spcBef>
              <a:buFontTx/>
              <a:buNone/>
            </a:pPr>
            <a:r>
              <a:rPr lang="de-DE" altLang="de-DE" sz="2000" dirty="0">
                <a:cs typeface="Arial" panose="020B0604020202020204" pitchFamily="34" charset="0"/>
              </a:rPr>
              <a:t>  arg.: umfassender Ansatz wegen der Vermeidung von Umgehungsgefahren</a:t>
            </a:r>
          </a:p>
          <a:p>
            <a:pPr lvl="1" eaLnBrk="1" hangingPunct="1">
              <a:lnSpc>
                <a:spcPct val="80000"/>
              </a:lnSpc>
              <a:spcBef>
                <a:spcPct val="0"/>
              </a:spcBef>
              <a:buFontTx/>
              <a:buNone/>
            </a:pPr>
            <a:r>
              <a:rPr lang="de-DE" altLang="de-DE" sz="2000" dirty="0">
                <a:cs typeface="Arial" panose="020B0604020202020204" pitchFamily="34" charset="0"/>
              </a:rPr>
              <a:t>          Grenzkausalität, um Hemmnisse für freien Warenverkehr zu vermeiden</a:t>
            </a:r>
          </a:p>
          <a:p>
            <a:pPr eaLnBrk="1" hangingPunct="1">
              <a:lnSpc>
                <a:spcPct val="80000"/>
              </a:lnSpc>
              <a:spcBef>
                <a:spcPct val="0"/>
              </a:spcBef>
            </a:pPr>
            <a:r>
              <a:rPr lang="de-DE" altLang="de-DE" sz="2400" dirty="0">
                <a:cs typeface="Arial" panose="020B0604020202020204" pitchFamily="34" charset="0"/>
              </a:rPr>
              <a:t> Rechtfertigung</a:t>
            </a:r>
          </a:p>
          <a:p>
            <a:pPr lvl="1" eaLnBrk="1" hangingPunct="1">
              <a:lnSpc>
                <a:spcPct val="80000"/>
              </a:lnSpc>
              <a:spcBef>
                <a:spcPct val="0"/>
              </a:spcBef>
              <a:buFontTx/>
              <a:buNone/>
            </a:pPr>
            <a:r>
              <a:rPr lang="de-DE" altLang="de-DE" sz="2000" dirty="0">
                <a:cs typeface="Arial" panose="020B0604020202020204" pitchFamily="34" charset="0"/>
              </a:rPr>
              <a:t>- absolutes Verbot, d.h. keiner Rechtfertigung zugänglich</a:t>
            </a:r>
          </a:p>
          <a:p>
            <a:pPr eaLnBrk="1" hangingPunct="1">
              <a:lnSpc>
                <a:spcPct val="80000"/>
              </a:lnSpc>
              <a:spcBef>
                <a:spcPct val="0"/>
              </a:spcBef>
            </a:pPr>
            <a:r>
              <a:rPr lang="de-DE" altLang="de-DE" sz="2400" dirty="0">
                <a:cs typeface="Arial" panose="020B0604020202020204" pitchFamily="34" charset="0"/>
              </a:rPr>
              <a:t> Abgrenzung zu Art. 110 f. AEUV</a:t>
            </a:r>
          </a:p>
          <a:p>
            <a:pPr lvl="1" eaLnBrk="1" hangingPunct="1">
              <a:lnSpc>
                <a:spcPct val="80000"/>
              </a:lnSpc>
              <a:spcBef>
                <a:spcPct val="0"/>
              </a:spcBef>
              <a:buFontTx/>
              <a:buChar char="-"/>
            </a:pPr>
            <a:r>
              <a:rPr lang="de-DE" altLang="de-DE" sz="2000" dirty="0">
                <a:cs typeface="Arial" panose="020B0604020202020204" pitchFamily="34" charset="0"/>
              </a:rPr>
              <a:t> Erforderlich aufgrund divergenter Rechtsfolgen </a:t>
            </a:r>
          </a:p>
          <a:p>
            <a:pPr lvl="1" eaLnBrk="1" hangingPunct="1">
              <a:lnSpc>
                <a:spcPct val="80000"/>
              </a:lnSpc>
              <a:spcBef>
                <a:spcPct val="0"/>
              </a:spcBef>
              <a:buFontTx/>
              <a:buNone/>
            </a:pPr>
            <a:r>
              <a:rPr lang="de-DE" altLang="de-DE" sz="2000" dirty="0">
                <a:cs typeface="Arial" panose="020B0604020202020204" pitchFamily="34" charset="0"/>
              </a:rPr>
              <a:t>  Art. 30 </a:t>
            </a:r>
            <a:r>
              <a:rPr lang="de-DE" altLang="de-DE" sz="2000" dirty="0" smtClean="0">
                <a:cs typeface="Arial" panose="020B0604020202020204" pitchFamily="34" charset="0"/>
              </a:rPr>
              <a:t>schafft </a:t>
            </a:r>
            <a:r>
              <a:rPr lang="de-DE" altLang="de-DE" sz="2000" dirty="0">
                <a:cs typeface="Arial" panose="020B0604020202020204" pitchFamily="34" charset="0"/>
              </a:rPr>
              <a:t>absolutes Verbot, Art. 110 f. </a:t>
            </a:r>
            <a:r>
              <a:rPr lang="de-DE" altLang="de-DE" sz="2000" dirty="0" smtClean="0">
                <a:cs typeface="Arial" panose="020B0604020202020204" pitchFamily="34" charset="0"/>
              </a:rPr>
              <a:t>verlangen Abgabenmodifizierung</a:t>
            </a:r>
            <a:endParaRPr lang="de-DE" altLang="de-DE" sz="2000" dirty="0">
              <a:cs typeface="Arial" panose="020B0604020202020204" pitchFamily="34" charset="0"/>
            </a:endParaRPr>
          </a:p>
          <a:p>
            <a:pPr lvl="1" eaLnBrk="1" hangingPunct="1">
              <a:lnSpc>
                <a:spcPct val="80000"/>
              </a:lnSpc>
              <a:spcBef>
                <a:spcPct val="0"/>
              </a:spcBef>
              <a:buFontTx/>
              <a:buChar char="-"/>
            </a:pPr>
            <a:r>
              <a:rPr lang="de-DE" altLang="de-DE" sz="2000" dirty="0">
                <a:cs typeface="Arial" panose="020B0604020202020204" pitchFamily="34" charset="0"/>
              </a:rPr>
              <a:t> Abgaben </a:t>
            </a:r>
            <a:r>
              <a:rPr lang="de-DE" altLang="de-DE" sz="2000" dirty="0" err="1">
                <a:cs typeface="Arial" panose="020B0604020202020204" pitchFamily="34" charset="0"/>
              </a:rPr>
              <a:t>iSd</a:t>
            </a:r>
            <a:r>
              <a:rPr lang="de-DE" altLang="de-DE" sz="2000" dirty="0">
                <a:cs typeface="Arial" panose="020B0604020202020204" pitchFamily="34" charset="0"/>
              </a:rPr>
              <a:t> Art. 110 f. AEUV sind Teil eines Abgabensystems für in- und</a:t>
            </a:r>
          </a:p>
          <a:p>
            <a:pPr lvl="1" eaLnBrk="1" hangingPunct="1">
              <a:lnSpc>
                <a:spcPct val="80000"/>
              </a:lnSpc>
              <a:spcBef>
                <a:spcPct val="0"/>
              </a:spcBef>
              <a:buFontTx/>
              <a:buNone/>
            </a:pPr>
            <a:r>
              <a:rPr lang="de-DE" altLang="de-DE" sz="2000" dirty="0">
                <a:cs typeface="Arial" panose="020B0604020202020204" pitchFamily="34" charset="0"/>
              </a:rPr>
              <a:t>  ausländische Waren; sie werden anlässlich, nicht wegen des Grenzübertritts </a:t>
            </a:r>
          </a:p>
          <a:p>
            <a:pPr lvl="1" eaLnBrk="1" hangingPunct="1">
              <a:lnSpc>
                <a:spcPct val="80000"/>
              </a:lnSpc>
              <a:spcBef>
                <a:spcPct val="0"/>
              </a:spcBef>
              <a:buFontTx/>
              <a:buNone/>
            </a:pPr>
            <a:r>
              <a:rPr lang="de-DE" altLang="de-DE" sz="2000" dirty="0">
                <a:cs typeface="Arial" panose="020B0604020202020204" pitchFamily="34" charset="0"/>
              </a:rPr>
              <a:t>  (so bei Art. 30 AEUV) </a:t>
            </a:r>
            <a:r>
              <a:rPr lang="de-DE" altLang="de-DE" sz="2000" dirty="0" smtClean="0">
                <a:cs typeface="Arial" panose="020B0604020202020204" pitchFamily="34" charset="0"/>
              </a:rPr>
              <a:t>erhoben.</a:t>
            </a:r>
            <a:endParaRPr lang="de-DE" altLang="de-DE" sz="2000" dirty="0">
              <a:cs typeface="Arial" panose="020B0604020202020204" pitchFamily="34" charset="0"/>
            </a:endParaRPr>
          </a:p>
        </p:txBody>
      </p:sp>
      <p:pic>
        <p:nvPicPr>
          <p:cNvPr id="73732" name="Bild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7654">
                                            <p:txEl>
                                              <p:pRg st="0" end="0"/>
                                            </p:txEl>
                                          </p:spTgt>
                                        </p:tgtEl>
                                        <p:attrNameLst>
                                          <p:attrName>style.visibility</p:attrName>
                                        </p:attrNameLst>
                                      </p:cBhvr>
                                      <p:to>
                                        <p:strVal val="visible"/>
                                      </p:to>
                                    </p:set>
                                    <p:animEffect transition="in" filter="blinds(horizontal)">
                                      <p:cBhvr>
                                        <p:cTn id="7" dur="500"/>
                                        <p:tgtEl>
                                          <p:spTgt spid="2765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7654">
                                            <p:txEl>
                                              <p:pRg st="1" end="1"/>
                                            </p:txEl>
                                          </p:spTgt>
                                        </p:tgtEl>
                                        <p:attrNameLst>
                                          <p:attrName>style.visibility</p:attrName>
                                        </p:attrNameLst>
                                      </p:cBhvr>
                                      <p:to>
                                        <p:strVal val="visible"/>
                                      </p:to>
                                    </p:set>
                                    <p:animEffect transition="in" filter="blinds(horizontal)">
                                      <p:cBhvr>
                                        <p:cTn id="10" dur="500"/>
                                        <p:tgtEl>
                                          <p:spTgt spid="27654">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7654">
                                            <p:txEl>
                                              <p:pRg st="2" end="2"/>
                                            </p:txEl>
                                          </p:spTgt>
                                        </p:tgtEl>
                                        <p:attrNameLst>
                                          <p:attrName>style.visibility</p:attrName>
                                        </p:attrNameLst>
                                      </p:cBhvr>
                                      <p:to>
                                        <p:strVal val="visible"/>
                                      </p:to>
                                    </p:set>
                                    <p:animEffect transition="in" filter="blinds(horizontal)">
                                      <p:cBhvr>
                                        <p:cTn id="13" dur="500"/>
                                        <p:tgtEl>
                                          <p:spTgt spid="27654">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7654">
                                            <p:txEl>
                                              <p:pRg st="3" end="3"/>
                                            </p:txEl>
                                          </p:spTgt>
                                        </p:tgtEl>
                                        <p:attrNameLst>
                                          <p:attrName>style.visibility</p:attrName>
                                        </p:attrNameLst>
                                      </p:cBhvr>
                                      <p:to>
                                        <p:strVal val="visible"/>
                                      </p:to>
                                    </p:set>
                                    <p:animEffect transition="in" filter="blinds(horizontal)">
                                      <p:cBhvr>
                                        <p:cTn id="16" dur="500"/>
                                        <p:tgtEl>
                                          <p:spTgt spid="27654">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7654">
                                            <p:txEl>
                                              <p:pRg st="4" end="4"/>
                                            </p:txEl>
                                          </p:spTgt>
                                        </p:tgtEl>
                                        <p:attrNameLst>
                                          <p:attrName>style.visibility</p:attrName>
                                        </p:attrNameLst>
                                      </p:cBhvr>
                                      <p:to>
                                        <p:strVal val="visible"/>
                                      </p:to>
                                    </p:set>
                                    <p:animEffect transition="in" filter="blinds(horizontal)">
                                      <p:cBhvr>
                                        <p:cTn id="19" dur="500"/>
                                        <p:tgtEl>
                                          <p:spTgt spid="27654">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27654">
                                            <p:txEl>
                                              <p:pRg st="5" end="5"/>
                                            </p:txEl>
                                          </p:spTgt>
                                        </p:tgtEl>
                                        <p:attrNameLst>
                                          <p:attrName>style.visibility</p:attrName>
                                        </p:attrNameLst>
                                      </p:cBhvr>
                                      <p:to>
                                        <p:strVal val="visible"/>
                                      </p:to>
                                    </p:set>
                                    <p:animEffect transition="in" filter="blinds(horizontal)">
                                      <p:cBhvr>
                                        <p:cTn id="24" dur="500"/>
                                        <p:tgtEl>
                                          <p:spTgt spid="27654">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27654">
                                            <p:txEl>
                                              <p:pRg st="6" end="6"/>
                                            </p:txEl>
                                          </p:spTgt>
                                        </p:tgtEl>
                                        <p:attrNameLst>
                                          <p:attrName>style.visibility</p:attrName>
                                        </p:attrNameLst>
                                      </p:cBhvr>
                                      <p:to>
                                        <p:strVal val="visible"/>
                                      </p:to>
                                    </p:set>
                                    <p:animEffect transition="in" filter="blinds(horizontal)">
                                      <p:cBhvr>
                                        <p:cTn id="27" dur="500"/>
                                        <p:tgtEl>
                                          <p:spTgt spid="27654">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27654">
                                            <p:txEl>
                                              <p:pRg st="7" end="7"/>
                                            </p:txEl>
                                          </p:spTgt>
                                        </p:tgtEl>
                                        <p:attrNameLst>
                                          <p:attrName>style.visibility</p:attrName>
                                        </p:attrNameLst>
                                      </p:cBhvr>
                                      <p:to>
                                        <p:strVal val="visible"/>
                                      </p:to>
                                    </p:set>
                                    <p:animEffect transition="in" filter="blinds(horizontal)">
                                      <p:cBhvr>
                                        <p:cTn id="30" dur="500"/>
                                        <p:tgtEl>
                                          <p:spTgt spid="27654">
                                            <p:txEl>
                                              <p:pRg st="7" end="7"/>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27654">
                                            <p:txEl>
                                              <p:pRg st="8" end="8"/>
                                            </p:txEl>
                                          </p:spTgt>
                                        </p:tgtEl>
                                        <p:attrNameLst>
                                          <p:attrName>style.visibility</p:attrName>
                                        </p:attrNameLst>
                                      </p:cBhvr>
                                      <p:to>
                                        <p:strVal val="visible"/>
                                      </p:to>
                                    </p:set>
                                    <p:animEffect transition="in" filter="blinds(horizontal)">
                                      <p:cBhvr>
                                        <p:cTn id="33" dur="500"/>
                                        <p:tgtEl>
                                          <p:spTgt spid="27654">
                                            <p:txEl>
                                              <p:pRg st="8" end="8"/>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27654">
                                            <p:txEl>
                                              <p:pRg st="9" end="9"/>
                                            </p:txEl>
                                          </p:spTgt>
                                        </p:tgtEl>
                                        <p:attrNameLst>
                                          <p:attrName>style.visibility</p:attrName>
                                        </p:attrNameLst>
                                      </p:cBhvr>
                                      <p:to>
                                        <p:strVal val="visible"/>
                                      </p:to>
                                    </p:set>
                                    <p:animEffect transition="in" filter="blinds(horizontal)">
                                      <p:cBhvr>
                                        <p:cTn id="36" dur="500"/>
                                        <p:tgtEl>
                                          <p:spTgt spid="27654">
                                            <p:txEl>
                                              <p:pRg st="9" end="9"/>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27654">
                                            <p:txEl>
                                              <p:pRg st="10" end="10"/>
                                            </p:txEl>
                                          </p:spTgt>
                                        </p:tgtEl>
                                        <p:attrNameLst>
                                          <p:attrName>style.visibility</p:attrName>
                                        </p:attrNameLst>
                                      </p:cBhvr>
                                      <p:to>
                                        <p:strVal val="visible"/>
                                      </p:to>
                                    </p:set>
                                    <p:animEffect transition="in" filter="blinds(horizontal)">
                                      <p:cBhvr>
                                        <p:cTn id="39" dur="500"/>
                                        <p:tgtEl>
                                          <p:spTgt spid="27654">
                                            <p:txEl>
                                              <p:pRg st="10" end="10"/>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27654">
                                            <p:txEl>
                                              <p:pRg st="11" end="11"/>
                                            </p:txEl>
                                          </p:spTgt>
                                        </p:tgtEl>
                                        <p:attrNameLst>
                                          <p:attrName>style.visibility</p:attrName>
                                        </p:attrNameLst>
                                      </p:cBhvr>
                                      <p:to>
                                        <p:strVal val="visible"/>
                                      </p:to>
                                    </p:set>
                                    <p:animEffect transition="in" filter="blinds(horizontal)">
                                      <p:cBhvr>
                                        <p:cTn id="42" dur="500"/>
                                        <p:tgtEl>
                                          <p:spTgt spid="27654">
                                            <p:txEl>
                                              <p:pRg st="11" end="11"/>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27654">
                                            <p:txEl>
                                              <p:pRg st="12" end="12"/>
                                            </p:txEl>
                                          </p:spTgt>
                                        </p:tgtEl>
                                        <p:attrNameLst>
                                          <p:attrName>style.visibility</p:attrName>
                                        </p:attrNameLst>
                                      </p:cBhvr>
                                      <p:to>
                                        <p:strVal val="visible"/>
                                      </p:to>
                                    </p:set>
                                    <p:animEffect transition="in" filter="blinds(horizontal)">
                                      <p:cBhvr>
                                        <p:cTn id="45" dur="500"/>
                                        <p:tgtEl>
                                          <p:spTgt spid="27654">
                                            <p:txEl>
                                              <p:pRg st="12" end="12"/>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27654">
                                            <p:txEl>
                                              <p:pRg st="13" end="13"/>
                                            </p:txEl>
                                          </p:spTgt>
                                        </p:tgtEl>
                                        <p:attrNameLst>
                                          <p:attrName>style.visibility</p:attrName>
                                        </p:attrNameLst>
                                      </p:cBhvr>
                                      <p:to>
                                        <p:strVal val="visible"/>
                                      </p:to>
                                    </p:set>
                                    <p:animEffect transition="in" filter="blinds(horizontal)">
                                      <p:cBhvr>
                                        <p:cTn id="48" dur="500"/>
                                        <p:tgtEl>
                                          <p:spTgt spid="27654">
                                            <p:txEl>
                                              <p:pRg st="13" end="13"/>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27654">
                                            <p:txEl>
                                              <p:pRg st="14" end="14"/>
                                            </p:txEl>
                                          </p:spTgt>
                                        </p:tgtEl>
                                        <p:attrNameLst>
                                          <p:attrName>style.visibility</p:attrName>
                                        </p:attrNameLst>
                                      </p:cBhvr>
                                      <p:to>
                                        <p:strVal val="visible"/>
                                      </p:to>
                                    </p:set>
                                    <p:animEffect transition="in" filter="blinds(horizontal)">
                                      <p:cBhvr>
                                        <p:cTn id="53" dur="500"/>
                                        <p:tgtEl>
                                          <p:spTgt spid="27654">
                                            <p:txEl>
                                              <p:pRg st="14" end="14"/>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27654">
                                            <p:txEl>
                                              <p:pRg st="15" end="15"/>
                                            </p:txEl>
                                          </p:spTgt>
                                        </p:tgtEl>
                                        <p:attrNameLst>
                                          <p:attrName>style.visibility</p:attrName>
                                        </p:attrNameLst>
                                      </p:cBhvr>
                                      <p:to>
                                        <p:strVal val="visible"/>
                                      </p:to>
                                    </p:set>
                                    <p:animEffect transition="in" filter="blinds(horizontal)">
                                      <p:cBhvr>
                                        <p:cTn id="56" dur="500"/>
                                        <p:tgtEl>
                                          <p:spTgt spid="27654">
                                            <p:txEl>
                                              <p:pRg st="15" end="1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nodeType="clickEffect">
                                  <p:stCondLst>
                                    <p:cond delay="0"/>
                                  </p:stCondLst>
                                  <p:childTnLst>
                                    <p:set>
                                      <p:cBhvr>
                                        <p:cTn id="60" dur="1" fill="hold">
                                          <p:stCondLst>
                                            <p:cond delay="0"/>
                                          </p:stCondLst>
                                        </p:cTn>
                                        <p:tgtEl>
                                          <p:spTgt spid="27654">
                                            <p:txEl>
                                              <p:pRg st="16" end="16"/>
                                            </p:txEl>
                                          </p:spTgt>
                                        </p:tgtEl>
                                        <p:attrNameLst>
                                          <p:attrName>style.visibility</p:attrName>
                                        </p:attrNameLst>
                                      </p:cBhvr>
                                      <p:to>
                                        <p:strVal val="visible"/>
                                      </p:to>
                                    </p:set>
                                    <p:animEffect transition="in" filter="blinds(horizontal)">
                                      <p:cBhvr>
                                        <p:cTn id="61" dur="500"/>
                                        <p:tgtEl>
                                          <p:spTgt spid="27654">
                                            <p:txEl>
                                              <p:pRg st="16" end="16"/>
                                            </p:txEl>
                                          </p:spTgt>
                                        </p:tgtEl>
                                      </p:cBhvr>
                                    </p:animEffect>
                                  </p:childTnLst>
                                </p:cTn>
                              </p:par>
                              <p:par>
                                <p:cTn id="62" presetID="3" presetClass="entr" presetSubtype="10" fill="hold" nodeType="withEffect">
                                  <p:stCondLst>
                                    <p:cond delay="0"/>
                                  </p:stCondLst>
                                  <p:childTnLst>
                                    <p:set>
                                      <p:cBhvr>
                                        <p:cTn id="63" dur="1" fill="hold">
                                          <p:stCondLst>
                                            <p:cond delay="0"/>
                                          </p:stCondLst>
                                        </p:cTn>
                                        <p:tgtEl>
                                          <p:spTgt spid="27654">
                                            <p:txEl>
                                              <p:pRg st="17" end="17"/>
                                            </p:txEl>
                                          </p:spTgt>
                                        </p:tgtEl>
                                        <p:attrNameLst>
                                          <p:attrName>style.visibility</p:attrName>
                                        </p:attrNameLst>
                                      </p:cBhvr>
                                      <p:to>
                                        <p:strVal val="visible"/>
                                      </p:to>
                                    </p:set>
                                    <p:animEffect transition="in" filter="blinds(horizontal)">
                                      <p:cBhvr>
                                        <p:cTn id="64" dur="500"/>
                                        <p:tgtEl>
                                          <p:spTgt spid="27654">
                                            <p:txEl>
                                              <p:pRg st="17" end="17"/>
                                            </p:txEl>
                                          </p:spTgt>
                                        </p:tgtEl>
                                      </p:cBhvr>
                                    </p:animEffect>
                                  </p:childTnLst>
                                </p:cTn>
                              </p:par>
                              <p:par>
                                <p:cTn id="65" presetID="3" presetClass="entr" presetSubtype="10" fill="hold" nodeType="withEffect">
                                  <p:stCondLst>
                                    <p:cond delay="0"/>
                                  </p:stCondLst>
                                  <p:childTnLst>
                                    <p:set>
                                      <p:cBhvr>
                                        <p:cTn id="66" dur="1" fill="hold">
                                          <p:stCondLst>
                                            <p:cond delay="0"/>
                                          </p:stCondLst>
                                        </p:cTn>
                                        <p:tgtEl>
                                          <p:spTgt spid="27654">
                                            <p:txEl>
                                              <p:pRg st="18" end="18"/>
                                            </p:txEl>
                                          </p:spTgt>
                                        </p:tgtEl>
                                        <p:attrNameLst>
                                          <p:attrName>style.visibility</p:attrName>
                                        </p:attrNameLst>
                                      </p:cBhvr>
                                      <p:to>
                                        <p:strVal val="visible"/>
                                      </p:to>
                                    </p:set>
                                    <p:animEffect transition="in" filter="blinds(horizontal)">
                                      <p:cBhvr>
                                        <p:cTn id="67" dur="500"/>
                                        <p:tgtEl>
                                          <p:spTgt spid="27654">
                                            <p:txEl>
                                              <p:pRg st="18" end="18"/>
                                            </p:txEl>
                                          </p:spTgt>
                                        </p:tgtEl>
                                      </p:cBhvr>
                                    </p:animEffect>
                                  </p:childTnLst>
                                </p:cTn>
                              </p:par>
                              <p:par>
                                <p:cTn id="68" presetID="3" presetClass="entr" presetSubtype="10" fill="hold" nodeType="withEffect">
                                  <p:stCondLst>
                                    <p:cond delay="0"/>
                                  </p:stCondLst>
                                  <p:childTnLst>
                                    <p:set>
                                      <p:cBhvr>
                                        <p:cTn id="69" dur="1" fill="hold">
                                          <p:stCondLst>
                                            <p:cond delay="0"/>
                                          </p:stCondLst>
                                        </p:cTn>
                                        <p:tgtEl>
                                          <p:spTgt spid="27654">
                                            <p:txEl>
                                              <p:pRg st="19" end="19"/>
                                            </p:txEl>
                                          </p:spTgt>
                                        </p:tgtEl>
                                        <p:attrNameLst>
                                          <p:attrName>style.visibility</p:attrName>
                                        </p:attrNameLst>
                                      </p:cBhvr>
                                      <p:to>
                                        <p:strVal val="visible"/>
                                      </p:to>
                                    </p:set>
                                    <p:animEffect transition="in" filter="blinds(horizontal)">
                                      <p:cBhvr>
                                        <p:cTn id="70" dur="500"/>
                                        <p:tgtEl>
                                          <p:spTgt spid="27654">
                                            <p:txEl>
                                              <p:pRg st="19" end="19"/>
                                            </p:txEl>
                                          </p:spTgt>
                                        </p:tgtEl>
                                      </p:cBhvr>
                                    </p:animEffect>
                                  </p:childTnLst>
                                </p:cTn>
                              </p:par>
                              <p:par>
                                <p:cTn id="71" presetID="3" presetClass="entr" presetSubtype="10" fill="hold" nodeType="withEffect">
                                  <p:stCondLst>
                                    <p:cond delay="0"/>
                                  </p:stCondLst>
                                  <p:childTnLst>
                                    <p:set>
                                      <p:cBhvr>
                                        <p:cTn id="72" dur="1" fill="hold">
                                          <p:stCondLst>
                                            <p:cond delay="0"/>
                                          </p:stCondLst>
                                        </p:cTn>
                                        <p:tgtEl>
                                          <p:spTgt spid="27654">
                                            <p:txEl>
                                              <p:pRg st="20" end="20"/>
                                            </p:txEl>
                                          </p:spTgt>
                                        </p:tgtEl>
                                        <p:attrNameLst>
                                          <p:attrName>style.visibility</p:attrName>
                                        </p:attrNameLst>
                                      </p:cBhvr>
                                      <p:to>
                                        <p:strVal val="visible"/>
                                      </p:to>
                                    </p:set>
                                    <p:animEffect transition="in" filter="blinds(horizontal)">
                                      <p:cBhvr>
                                        <p:cTn id="73" dur="500"/>
                                        <p:tgtEl>
                                          <p:spTgt spid="27654">
                                            <p:txEl>
                                              <p:pRg st="20" end="20"/>
                                            </p:txEl>
                                          </p:spTgt>
                                        </p:tgtEl>
                                      </p:cBhvr>
                                    </p:animEffect>
                                  </p:childTnLst>
                                </p:cTn>
                              </p:par>
                              <p:par>
                                <p:cTn id="74" presetID="3" presetClass="entr" presetSubtype="10" fill="hold" nodeType="withEffect">
                                  <p:stCondLst>
                                    <p:cond delay="0"/>
                                  </p:stCondLst>
                                  <p:childTnLst>
                                    <p:set>
                                      <p:cBhvr>
                                        <p:cTn id="75" dur="1" fill="hold">
                                          <p:stCondLst>
                                            <p:cond delay="0"/>
                                          </p:stCondLst>
                                        </p:cTn>
                                        <p:tgtEl>
                                          <p:spTgt spid="27654">
                                            <p:txEl>
                                              <p:pRg st="21" end="21"/>
                                            </p:txEl>
                                          </p:spTgt>
                                        </p:tgtEl>
                                        <p:attrNameLst>
                                          <p:attrName>style.visibility</p:attrName>
                                        </p:attrNameLst>
                                      </p:cBhvr>
                                      <p:to>
                                        <p:strVal val="visible"/>
                                      </p:to>
                                    </p:set>
                                    <p:animEffect transition="in" filter="blinds(horizontal)">
                                      <p:cBhvr>
                                        <p:cTn id="76" dur="500"/>
                                        <p:tgtEl>
                                          <p:spTgt spid="27654">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a:xfrm>
            <a:off x="685800" y="71438"/>
            <a:ext cx="7772400" cy="838200"/>
          </a:xfrm>
        </p:spPr>
        <p:txBody>
          <a:bodyPr/>
          <a:lstStyle/>
          <a:p>
            <a:pPr eaLnBrk="1" hangingPunct="1"/>
            <a:r>
              <a:rPr lang="de-DE" altLang="de-DE" sz="3200" smtClean="0"/>
              <a:t>Freier Warenverkehr</a:t>
            </a:r>
            <a:br>
              <a:rPr lang="de-DE" altLang="de-DE" sz="3200" smtClean="0"/>
            </a:br>
            <a:r>
              <a:rPr lang="de-DE" altLang="de-DE" sz="3200" smtClean="0"/>
              <a:t>Tarifäre Hemmnisse II</a:t>
            </a:r>
          </a:p>
        </p:txBody>
      </p:sp>
      <p:sp>
        <p:nvSpPr>
          <p:cNvPr id="43015" name="AutoShape 7"/>
          <p:cNvSpPr>
            <a:spLocks noChangeArrowheads="1"/>
          </p:cNvSpPr>
          <p:nvPr/>
        </p:nvSpPr>
        <p:spPr bwMode="auto">
          <a:xfrm>
            <a:off x="179388" y="1033463"/>
            <a:ext cx="1439862" cy="5472112"/>
          </a:xfrm>
          <a:prstGeom prst="downArrow">
            <a:avLst>
              <a:gd name="adj1" fmla="val 50000"/>
              <a:gd name="adj2" fmla="val 95011"/>
            </a:avLst>
          </a:prstGeom>
          <a:solidFill>
            <a:srgbClr val="FFFF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de-DE" altLang="de-DE" sz="1400">
              <a:cs typeface="Arial" panose="020B0604020202020204" pitchFamily="34" charset="0"/>
            </a:endParaRPr>
          </a:p>
        </p:txBody>
      </p:sp>
      <p:sp>
        <p:nvSpPr>
          <p:cNvPr id="43016" name="Text Box 8"/>
          <p:cNvSpPr txBox="1">
            <a:spLocks noChangeArrowheads="1"/>
          </p:cNvSpPr>
          <p:nvPr/>
        </p:nvSpPr>
        <p:spPr bwMode="auto">
          <a:xfrm rot="5400000">
            <a:off x="-1019174" y="2952750"/>
            <a:ext cx="38401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b="1">
                <a:cs typeface="Arial" panose="020B0604020202020204" pitchFamily="34" charset="0"/>
              </a:rPr>
              <a:t>P r ü f u n g s f o l g e</a:t>
            </a:r>
          </a:p>
        </p:txBody>
      </p:sp>
      <p:sp>
        <p:nvSpPr>
          <p:cNvPr id="22554" name="Text Box 26"/>
          <p:cNvSpPr txBox="1">
            <a:spLocks noChangeArrowheads="1"/>
          </p:cNvSpPr>
          <p:nvPr/>
        </p:nvSpPr>
        <p:spPr bwMode="auto">
          <a:xfrm>
            <a:off x="1692275" y="1052513"/>
            <a:ext cx="7270750" cy="2723823"/>
          </a:xfrm>
          <a:prstGeom prst="rect">
            <a:avLst/>
          </a:prstGeom>
          <a:noFill/>
          <a:ln w="9525" algn="ctr">
            <a:solidFill>
              <a:schemeClr val="tx1"/>
            </a:solidFill>
            <a:miter lim="800000"/>
            <a:headEnd/>
            <a:tailEnd/>
          </a:ln>
        </p:spPr>
        <p:txBody>
          <a:bodyPr>
            <a:spAutoFit/>
          </a:bodyPr>
          <a:lstStyle/>
          <a:p>
            <a:pPr marL="342900" indent="-342900" eaLnBrk="1" hangingPunct="1">
              <a:lnSpc>
                <a:spcPct val="90000"/>
              </a:lnSpc>
              <a:buFontTx/>
              <a:buAutoNum type="arabicParenR"/>
              <a:defRPr/>
            </a:pPr>
            <a:r>
              <a:rPr lang="de-DE" sz="2400" b="1" dirty="0">
                <a:cs typeface="Arial" charset="0"/>
              </a:rPr>
              <a:t>Liegt ein Fall der Art. 28, 30 AEUV vor?</a:t>
            </a:r>
          </a:p>
          <a:p>
            <a:pPr marL="342900" indent="-342900" eaLnBrk="1" hangingPunct="1">
              <a:lnSpc>
                <a:spcPct val="90000"/>
              </a:lnSpc>
              <a:defRPr/>
            </a:pPr>
            <a:r>
              <a:rPr lang="de-DE" sz="1600" dirty="0">
                <a:effectLst>
                  <a:outerShdw blurRad="38100" dist="38100" dir="2700000" algn="tl">
                    <a:srgbClr val="C0C0C0"/>
                  </a:outerShdw>
                </a:effectLst>
                <a:cs typeface="Arial" charset="0"/>
              </a:rPr>
              <a:t>	</a:t>
            </a:r>
            <a:r>
              <a:rPr lang="de-DE" sz="1800" dirty="0">
                <a:effectLst>
                  <a:outerShdw blurRad="38100" dist="38100" dir="2700000" algn="tl">
                    <a:srgbClr val="C0C0C0"/>
                  </a:outerShdw>
                </a:effectLst>
                <a:cs typeface="Arial" charset="0"/>
              </a:rPr>
              <a:t>- erforderlich ist eine Abgabe wegen des Grenzübertritts</a:t>
            </a:r>
          </a:p>
          <a:p>
            <a:pPr marL="342900" indent="-342900" eaLnBrk="1" hangingPunct="1">
              <a:lnSpc>
                <a:spcPct val="90000"/>
              </a:lnSpc>
              <a:defRPr/>
            </a:pPr>
            <a:r>
              <a:rPr lang="de-DE" sz="1400" dirty="0">
                <a:cs typeface="Arial" charset="0"/>
              </a:rPr>
              <a:t>	  fin. Belastung muss bei ein- bzw. </a:t>
            </a:r>
            <a:r>
              <a:rPr lang="de-DE" sz="1400" dirty="0" smtClean="0">
                <a:cs typeface="Arial" charset="0"/>
              </a:rPr>
              <a:t>ausgeführter </a:t>
            </a:r>
            <a:r>
              <a:rPr lang="de-DE" sz="1400" dirty="0">
                <a:cs typeface="Arial" charset="0"/>
              </a:rPr>
              <a:t>Ware bleiben, arg. e Art. 26 AEUV</a:t>
            </a:r>
          </a:p>
          <a:p>
            <a:pPr marL="342900" indent="-342900" eaLnBrk="1" hangingPunct="1">
              <a:lnSpc>
                <a:spcPct val="90000"/>
              </a:lnSpc>
              <a:defRPr/>
            </a:pPr>
            <a:r>
              <a:rPr lang="de-DE" sz="1800" dirty="0">
                <a:effectLst>
                  <a:outerShdw blurRad="38100" dist="38100" dir="2700000" algn="tl">
                    <a:srgbClr val="C0C0C0"/>
                  </a:outerShdw>
                </a:effectLst>
                <a:cs typeface="Arial" charset="0"/>
              </a:rPr>
              <a:t>	- unerheblich wegen des </a:t>
            </a:r>
            <a:r>
              <a:rPr lang="de-DE" sz="1800" dirty="0" err="1">
                <a:effectLst>
                  <a:outerShdw blurRad="38100" dist="38100" dir="2700000" algn="tl">
                    <a:srgbClr val="C0C0C0"/>
                  </a:outerShdw>
                </a:effectLst>
                <a:cs typeface="Arial" charset="0"/>
              </a:rPr>
              <a:t>handelshemmnisbezogenen</a:t>
            </a:r>
            <a:r>
              <a:rPr lang="de-DE" sz="1800" dirty="0">
                <a:effectLst>
                  <a:outerShdw blurRad="38100" dist="38100" dir="2700000" algn="tl">
                    <a:srgbClr val="C0C0C0"/>
                  </a:outerShdw>
                </a:effectLst>
                <a:cs typeface="Arial" charset="0"/>
              </a:rPr>
              <a:t> Charakters sind:  </a:t>
            </a:r>
            <a:r>
              <a:rPr lang="de-DE" sz="1600" dirty="0">
                <a:cs typeface="Arial" charset="0"/>
              </a:rPr>
              <a:t>    </a:t>
            </a:r>
          </a:p>
          <a:p>
            <a:pPr marL="342900" indent="-342900" eaLnBrk="1" hangingPunct="1">
              <a:lnSpc>
                <a:spcPct val="90000"/>
              </a:lnSpc>
              <a:defRPr/>
            </a:pPr>
            <a:r>
              <a:rPr lang="de-DE" sz="1400" dirty="0">
                <a:cs typeface="Arial" charset="0"/>
              </a:rPr>
              <a:t>  	  die Art des Nutznießers (Staat oder </a:t>
            </a:r>
            <a:r>
              <a:rPr lang="de-DE" sz="1400" dirty="0" err="1">
                <a:cs typeface="Arial" charset="0"/>
              </a:rPr>
              <a:t>unabh</a:t>
            </a:r>
            <a:r>
              <a:rPr lang="de-DE" sz="1400" dirty="0">
                <a:cs typeface="Arial" charset="0"/>
              </a:rPr>
              <a:t>. Dritter)</a:t>
            </a:r>
          </a:p>
          <a:p>
            <a:pPr marL="342900" indent="-342900" eaLnBrk="1" hangingPunct="1">
              <a:lnSpc>
                <a:spcPct val="90000"/>
              </a:lnSpc>
              <a:defRPr/>
            </a:pPr>
            <a:r>
              <a:rPr lang="de-DE" sz="1400" dirty="0">
                <a:cs typeface="Arial" charset="0"/>
              </a:rPr>
              <a:t> 	  der Kreis der aufgrund des Grenzübertritts erfassten Waren (</a:t>
            </a:r>
            <a:r>
              <a:rPr lang="de-DE" sz="1400" dirty="0" err="1">
                <a:cs typeface="Arial" charset="0"/>
              </a:rPr>
              <a:t>inl</a:t>
            </a:r>
            <a:r>
              <a:rPr lang="de-DE" sz="1400" dirty="0">
                <a:cs typeface="Arial" charset="0"/>
              </a:rPr>
              <a:t>. / ausl.)</a:t>
            </a:r>
          </a:p>
          <a:p>
            <a:pPr marL="342900" indent="-342900" eaLnBrk="1" hangingPunct="1">
              <a:lnSpc>
                <a:spcPct val="90000"/>
              </a:lnSpc>
              <a:defRPr/>
            </a:pPr>
            <a:r>
              <a:rPr lang="de-DE" sz="1400" dirty="0">
                <a:cs typeface="Arial" charset="0"/>
              </a:rPr>
              <a:t>	  das Bestehen eines tats. Wettbewerbsverhältnisses zu </a:t>
            </a:r>
            <a:r>
              <a:rPr lang="de-DE" sz="1400" dirty="0" err="1">
                <a:cs typeface="Arial" charset="0"/>
              </a:rPr>
              <a:t>inl</a:t>
            </a:r>
            <a:r>
              <a:rPr lang="de-DE" sz="1400" dirty="0">
                <a:cs typeface="Arial" charset="0"/>
              </a:rPr>
              <a:t>. Waren</a:t>
            </a:r>
          </a:p>
          <a:p>
            <a:pPr marL="342900" indent="-342900" eaLnBrk="1" hangingPunct="1">
              <a:lnSpc>
                <a:spcPct val="90000"/>
              </a:lnSpc>
              <a:defRPr/>
            </a:pPr>
            <a:r>
              <a:rPr lang="de-DE" sz="1800" dirty="0">
                <a:effectLst>
                  <a:outerShdw blurRad="38100" dist="38100" dir="2700000" algn="tl">
                    <a:srgbClr val="C0C0C0"/>
                  </a:outerShdw>
                </a:effectLst>
                <a:cs typeface="Arial" charset="0"/>
              </a:rPr>
              <a:t>      - Ausnahmen vom generellen Verbot nur bei:</a:t>
            </a:r>
          </a:p>
          <a:p>
            <a:pPr marL="342900" indent="-342900" eaLnBrk="1" hangingPunct="1">
              <a:lnSpc>
                <a:spcPct val="90000"/>
              </a:lnSpc>
              <a:defRPr/>
            </a:pPr>
            <a:r>
              <a:rPr lang="de-DE" sz="1400" dirty="0">
                <a:cs typeface="Arial" charset="0"/>
              </a:rPr>
              <a:t>	   </a:t>
            </a:r>
            <a:r>
              <a:rPr lang="de-DE" sz="1400" dirty="0" smtClean="0">
                <a:cs typeface="Arial" charset="0"/>
              </a:rPr>
              <a:t>- Abgaben </a:t>
            </a:r>
            <a:r>
              <a:rPr lang="de-DE" sz="1400" dirty="0">
                <a:cs typeface="Arial" charset="0"/>
              </a:rPr>
              <a:t>als Bestandteil einer allgemeinen </a:t>
            </a:r>
            <a:r>
              <a:rPr lang="de-DE" sz="1400" dirty="0" err="1">
                <a:cs typeface="Arial" charset="0"/>
              </a:rPr>
              <a:t>inl</a:t>
            </a:r>
            <a:r>
              <a:rPr lang="de-DE" sz="1400" dirty="0">
                <a:cs typeface="Arial" charset="0"/>
              </a:rPr>
              <a:t>. Abgabenregelung (</a:t>
            </a:r>
            <a:r>
              <a:rPr lang="de-DE" sz="1400" dirty="0" err="1">
                <a:cs typeface="Arial" charset="0"/>
              </a:rPr>
              <a:t>zB</a:t>
            </a:r>
            <a:r>
              <a:rPr lang="de-DE" sz="1400" dirty="0">
                <a:cs typeface="Arial" charset="0"/>
              </a:rPr>
              <a:t> MwSt.)</a:t>
            </a:r>
          </a:p>
          <a:p>
            <a:pPr marL="342900" indent="-342900" eaLnBrk="1" hangingPunct="1">
              <a:lnSpc>
                <a:spcPct val="90000"/>
              </a:lnSpc>
              <a:defRPr/>
            </a:pPr>
            <a:r>
              <a:rPr lang="de-DE" sz="1400" dirty="0">
                <a:cs typeface="Arial" charset="0"/>
              </a:rPr>
              <a:t>	   </a:t>
            </a:r>
            <a:r>
              <a:rPr lang="de-DE" sz="1400" dirty="0" smtClean="0">
                <a:cs typeface="Arial" charset="0"/>
              </a:rPr>
              <a:t>  arg</a:t>
            </a:r>
            <a:r>
              <a:rPr lang="de-DE" sz="1400" dirty="0">
                <a:cs typeface="Arial" charset="0"/>
              </a:rPr>
              <a:t>.: Erfordernis einer trennscharfen Abgrenzung zu Art. 110 AEUV</a:t>
            </a:r>
          </a:p>
          <a:p>
            <a:pPr marL="342900" indent="-342900" eaLnBrk="1" hangingPunct="1">
              <a:lnSpc>
                <a:spcPct val="90000"/>
              </a:lnSpc>
              <a:defRPr/>
            </a:pPr>
            <a:r>
              <a:rPr lang="de-DE" sz="1400" dirty="0">
                <a:cs typeface="Arial" charset="0"/>
              </a:rPr>
              <a:t>          </a:t>
            </a:r>
            <a:r>
              <a:rPr lang="de-DE" sz="1400" dirty="0" smtClean="0">
                <a:cs typeface="Arial" charset="0"/>
              </a:rPr>
              <a:t>- Unionsrechtlich </a:t>
            </a:r>
            <a:r>
              <a:rPr lang="de-DE" sz="1400" dirty="0">
                <a:cs typeface="Arial" charset="0"/>
              </a:rPr>
              <a:t>induzierte Abgaben</a:t>
            </a:r>
          </a:p>
          <a:p>
            <a:pPr marL="342900" indent="-342900" eaLnBrk="1" hangingPunct="1">
              <a:lnSpc>
                <a:spcPct val="90000"/>
              </a:lnSpc>
              <a:defRPr/>
            </a:pPr>
            <a:r>
              <a:rPr lang="de-DE" sz="1400" dirty="0">
                <a:cs typeface="Arial" charset="0"/>
              </a:rPr>
              <a:t>	   </a:t>
            </a:r>
            <a:r>
              <a:rPr lang="de-DE" sz="1400" dirty="0" smtClean="0">
                <a:cs typeface="Arial" charset="0"/>
              </a:rPr>
              <a:t>- Gebühren</a:t>
            </a:r>
            <a:r>
              <a:rPr lang="de-DE" sz="1400" dirty="0">
                <a:cs typeface="Arial" charset="0"/>
              </a:rPr>
              <a:t>, soweit </a:t>
            </a:r>
            <a:r>
              <a:rPr lang="de-DE" sz="1400" dirty="0" err="1">
                <a:cs typeface="Arial" charset="0"/>
              </a:rPr>
              <a:t>Ggl</a:t>
            </a:r>
            <a:r>
              <a:rPr lang="de-DE" sz="1400" dirty="0">
                <a:cs typeface="Arial" charset="0"/>
              </a:rPr>
              <a:t>. </a:t>
            </a:r>
            <a:r>
              <a:rPr lang="de-DE" sz="1400" dirty="0" smtClean="0">
                <a:cs typeface="Arial" charset="0"/>
              </a:rPr>
              <a:t>hoheitlichen </a:t>
            </a:r>
            <a:r>
              <a:rPr lang="de-DE" sz="1400" dirty="0">
                <a:cs typeface="Arial" charset="0"/>
              </a:rPr>
              <a:t>Vorteil bringt und aufwandsbezogen ist</a:t>
            </a:r>
          </a:p>
        </p:txBody>
      </p:sp>
      <p:sp>
        <p:nvSpPr>
          <p:cNvPr id="2" name="Text Box 26"/>
          <p:cNvSpPr txBox="1">
            <a:spLocks noChangeArrowheads="1"/>
          </p:cNvSpPr>
          <p:nvPr/>
        </p:nvSpPr>
        <p:spPr bwMode="auto">
          <a:xfrm>
            <a:off x="1934285" y="3850868"/>
            <a:ext cx="6786730" cy="13849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400" b="1" dirty="0">
                <a:cs typeface="Arial" panose="020B0604020202020204" pitchFamily="34" charset="0"/>
              </a:rPr>
              <a:t>2) Liegt ein Fall des Art. 110 I AEUV vor?</a:t>
            </a:r>
          </a:p>
          <a:p>
            <a:pPr eaLnBrk="1" hangingPunct="1">
              <a:spcBef>
                <a:spcPct val="0"/>
              </a:spcBef>
              <a:buFontTx/>
              <a:buNone/>
            </a:pPr>
            <a:r>
              <a:rPr lang="de-DE" altLang="de-DE" sz="1600" dirty="0">
                <a:cs typeface="Arial" panose="020B0604020202020204" pitchFamily="34" charset="0"/>
              </a:rPr>
              <a:t>	- es bedarf einer gleichartigen Ware als Bezugspunkt</a:t>
            </a:r>
          </a:p>
          <a:p>
            <a:pPr eaLnBrk="1" hangingPunct="1">
              <a:spcBef>
                <a:spcPct val="0"/>
              </a:spcBef>
              <a:buFontTx/>
              <a:buNone/>
            </a:pPr>
            <a:r>
              <a:rPr lang="de-DE" altLang="de-DE" sz="1400" dirty="0">
                <a:cs typeface="Arial" panose="020B0604020202020204" pitchFamily="34" charset="0"/>
              </a:rPr>
              <a:t>	  hängt von den konkreten Eigenschaften ab; sie müssen ähnlich </a:t>
            </a:r>
            <a:r>
              <a:rPr lang="de-DE" altLang="de-DE" sz="1400" dirty="0" smtClean="0">
                <a:cs typeface="Arial" panose="020B0604020202020204" pitchFamily="34" charset="0"/>
              </a:rPr>
              <a:t>sein</a:t>
            </a:r>
          </a:p>
          <a:p>
            <a:pPr eaLnBrk="1" hangingPunct="1">
              <a:spcBef>
                <a:spcPct val="0"/>
              </a:spcBef>
              <a:buFontTx/>
              <a:buNone/>
            </a:pPr>
            <a:r>
              <a:rPr lang="de-DE" altLang="de-DE" sz="1400" dirty="0" smtClean="0">
                <a:cs typeface="Arial" panose="020B0604020202020204" pitchFamily="34" charset="0"/>
              </a:rPr>
              <a:t>          aus Verbrauchersicht gleiche Eigenschaften und Befriedigung desselben Bedürfnisses</a:t>
            </a:r>
            <a:endParaRPr lang="de-DE" altLang="de-DE" sz="1400" dirty="0">
              <a:cs typeface="Arial" panose="020B0604020202020204" pitchFamily="34" charset="0"/>
            </a:endParaRPr>
          </a:p>
          <a:p>
            <a:pPr eaLnBrk="1" hangingPunct="1">
              <a:spcBef>
                <a:spcPct val="0"/>
              </a:spcBef>
              <a:buFontTx/>
              <a:buNone/>
            </a:pPr>
            <a:r>
              <a:rPr lang="de-DE" altLang="de-DE" sz="1600" dirty="0">
                <a:cs typeface="Arial" panose="020B0604020202020204" pitchFamily="34" charset="0"/>
              </a:rPr>
              <a:t>	- unmittelbar konkurrierende Produkte	</a:t>
            </a:r>
          </a:p>
        </p:txBody>
      </p:sp>
      <p:sp>
        <p:nvSpPr>
          <p:cNvPr id="3" name="Text Box 26"/>
          <p:cNvSpPr txBox="1">
            <a:spLocks noChangeArrowheads="1"/>
          </p:cNvSpPr>
          <p:nvPr/>
        </p:nvSpPr>
        <p:spPr bwMode="auto">
          <a:xfrm>
            <a:off x="1889946" y="5277219"/>
            <a:ext cx="6875408" cy="954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400" b="1" dirty="0">
                <a:cs typeface="Arial" panose="020B0604020202020204" pitchFamily="34" charset="0"/>
              </a:rPr>
              <a:t>3) Liegt ein Fall des Art. 110 II AEUV vor?</a:t>
            </a:r>
          </a:p>
          <a:p>
            <a:pPr eaLnBrk="1" hangingPunct="1">
              <a:spcBef>
                <a:spcPct val="0"/>
              </a:spcBef>
              <a:buFontTx/>
              <a:buNone/>
            </a:pPr>
            <a:r>
              <a:rPr lang="de-DE" altLang="de-DE" sz="1600" dirty="0">
                <a:cs typeface="Arial" panose="020B0604020202020204" pitchFamily="34" charset="0"/>
              </a:rPr>
              <a:t>	- es bedarf einer Substitutionskonkurrenz z.B. </a:t>
            </a:r>
            <a:r>
              <a:rPr lang="de-DE" altLang="de-DE" sz="1600" dirty="0" smtClean="0">
                <a:cs typeface="Arial" panose="020B0604020202020204" pitchFamily="34" charset="0"/>
              </a:rPr>
              <a:t>Landweinsteuer bzgl. Bier</a:t>
            </a:r>
          </a:p>
          <a:p>
            <a:pPr eaLnBrk="1" hangingPunct="1">
              <a:spcBef>
                <a:spcPct val="0"/>
              </a:spcBef>
              <a:buFontTx/>
              <a:buNone/>
            </a:pPr>
            <a:r>
              <a:rPr lang="de-DE" altLang="de-DE" sz="1600" dirty="0">
                <a:cs typeface="Arial" panose="020B0604020202020204" pitchFamily="34" charset="0"/>
              </a:rPr>
              <a:t> </a:t>
            </a:r>
            <a:r>
              <a:rPr lang="de-DE" altLang="de-DE" sz="1600" dirty="0" smtClean="0">
                <a:cs typeface="Arial" panose="020B0604020202020204" pitchFamily="34" charset="0"/>
              </a:rPr>
              <a:t>      - Produkt muss nicht in jeder, sondern nur in bestimmter Hinsicht gleich sein</a:t>
            </a:r>
            <a:endParaRPr lang="de-DE" altLang="de-DE" sz="1600" dirty="0">
              <a:cs typeface="Arial" panose="020B0604020202020204" pitchFamily="34" charset="0"/>
            </a:endParaRPr>
          </a:p>
        </p:txBody>
      </p:sp>
      <p:pic>
        <p:nvPicPr>
          <p:cNvPr id="75784" name="Bild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feil nach rechts 6"/>
          <p:cNvSpPr/>
          <p:nvPr/>
        </p:nvSpPr>
        <p:spPr>
          <a:xfrm>
            <a:off x="1782976" y="6285483"/>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Textfeld 7"/>
          <p:cNvSpPr txBox="1">
            <a:spLocks noChangeArrowheads="1"/>
          </p:cNvSpPr>
          <p:nvPr/>
        </p:nvSpPr>
        <p:spPr bwMode="auto">
          <a:xfrm>
            <a:off x="2653905" y="6213187"/>
            <a:ext cx="53474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en-US" sz="1600" u="sng" dirty="0"/>
              <a:t>Eselsbrücke: </a:t>
            </a:r>
            <a:r>
              <a:rPr lang="de-DE" altLang="en-US" sz="1600" dirty="0"/>
              <a:t>Wird das ein- oder ausgeführte Produkt im </a:t>
            </a:r>
            <a:r>
              <a:rPr lang="de-DE" altLang="en-US" sz="1600" dirty="0" err="1"/>
              <a:t>Ver</a:t>
            </a:r>
            <a:r>
              <a:rPr lang="de-DE" altLang="en-US" sz="1600" dirty="0"/>
              <a:t>-</a:t>
            </a:r>
          </a:p>
          <a:p>
            <a:pPr algn="ctr">
              <a:spcBef>
                <a:spcPct val="0"/>
              </a:spcBef>
              <a:buFontTx/>
              <a:buNone/>
            </a:pPr>
            <a:r>
              <a:rPr lang="de-DE" altLang="en-US" sz="1600" dirty="0"/>
              <a:t>gleich zur potenziellen Konkurrenz teurer, dann Art. 30 AEUV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blinds(horizontal)">
                                      <p:cBhvr>
                                        <p:cTn id="7" dur="500"/>
                                        <p:tgtEl>
                                          <p:spTgt spid="430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3016"/>
                                        </p:tgtEl>
                                        <p:attrNameLst>
                                          <p:attrName>style.visibility</p:attrName>
                                        </p:attrNameLst>
                                      </p:cBhvr>
                                      <p:to>
                                        <p:strVal val="visible"/>
                                      </p:to>
                                    </p:set>
                                    <p:animEffect transition="in" filter="blinds(horizontal)">
                                      <p:cBhvr>
                                        <p:cTn id="10" dur="500"/>
                                        <p:tgtEl>
                                          <p:spTgt spid="430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2554">
                                            <p:bg/>
                                          </p:spTgt>
                                        </p:tgtEl>
                                        <p:attrNameLst>
                                          <p:attrName>style.visibility</p:attrName>
                                        </p:attrNameLst>
                                      </p:cBhvr>
                                      <p:to>
                                        <p:strVal val="visible"/>
                                      </p:to>
                                    </p:set>
                                    <p:animEffect transition="in" filter="blinds(horizontal)">
                                      <p:cBhvr>
                                        <p:cTn id="15" dur="500"/>
                                        <p:tgtEl>
                                          <p:spTgt spid="22554">
                                            <p:bg/>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2554">
                                            <p:txEl>
                                              <p:pRg st="0" end="0"/>
                                            </p:txEl>
                                          </p:spTgt>
                                        </p:tgtEl>
                                        <p:attrNameLst>
                                          <p:attrName>style.visibility</p:attrName>
                                        </p:attrNameLst>
                                      </p:cBhvr>
                                      <p:to>
                                        <p:strVal val="visible"/>
                                      </p:to>
                                    </p:set>
                                    <p:animEffect transition="in" filter="blinds(horizontal)">
                                      <p:cBhvr>
                                        <p:cTn id="20" dur="500"/>
                                        <p:tgtEl>
                                          <p:spTgt spid="22554">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2554">
                                            <p:txEl>
                                              <p:pRg st="1" end="1"/>
                                            </p:txEl>
                                          </p:spTgt>
                                        </p:tgtEl>
                                        <p:attrNameLst>
                                          <p:attrName>style.visibility</p:attrName>
                                        </p:attrNameLst>
                                      </p:cBhvr>
                                      <p:to>
                                        <p:strVal val="visible"/>
                                      </p:to>
                                    </p:set>
                                    <p:animEffect transition="in" filter="blinds(horizontal)">
                                      <p:cBhvr>
                                        <p:cTn id="25" dur="500"/>
                                        <p:tgtEl>
                                          <p:spTgt spid="22554">
                                            <p:txEl>
                                              <p:pRg st="1" end="1"/>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2554">
                                            <p:txEl>
                                              <p:pRg st="2" end="2"/>
                                            </p:txEl>
                                          </p:spTgt>
                                        </p:tgtEl>
                                        <p:attrNameLst>
                                          <p:attrName>style.visibility</p:attrName>
                                        </p:attrNameLst>
                                      </p:cBhvr>
                                      <p:to>
                                        <p:strVal val="visible"/>
                                      </p:to>
                                    </p:set>
                                    <p:animEffect transition="in" filter="blinds(horizontal)">
                                      <p:cBhvr>
                                        <p:cTn id="28" dur="500"/>
                                        <p:tgtEl>
                                          <p:spTgt spid="22554">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2554">
                                            <p:txEl>
                                              <p:pRg st="3" end="3"/>
                                            </p:txEl>
                                          </p:spTgt>
                                        </p:tgtEl>
                                        <p:attrNameLst>
                                          <p:attrName>style.visibility</p:attrName>
                                        </p:attrNameLst>
                                      </p:cBhvr>
                                      <p:to>
                                        <p:strVal val="visible"/>
                                      </p:to>
                                    </p:set>
                                    <p:animEffect transition="in" filter="blinds(horizontal)">
                                      <p:cBhvr>
                                        <p:cTn id="33" dur="500"/>
                                        <p:tgtEl>
                                          <p:spTgt spid="22554">
                                            <p:txEl>
                                              <p:pRg st="3" end="3"/>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2554">
                                            <p:txEl>
                                              <p:pRg st="4" end="4"/>
                                            </p:txEl>
                                          </p:spTgt>
                                        </p:tgtEl>
                                        <p:attrNameLst>
                                          <p:attrName>style.visibility</p:attrName>
                                        </p:attrNameLst>
                                      </p:cBhvr>
                                      <p:to>
                                        <p:strVal val="visible"/>
                                      </p:to>
                                    </p:set>
                                    <p:animEffect transition="in" filter="blinds(horizontal)">
                                      <p:cBhvr>
                                        <p:cTn id="36" dur="500"/>
                                        <p:tgtEl>
                                          <p:spTgt spid="22554">
                                            <p:txEl>
                                              <p:pRg st="4" end="4"/>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2554">
                                            <p:txEl>
                                              <p:pRg st="5" end="5"/>
                                            </p:txEl>
                                          </p:spTgt>
                                        </p:tgtEl>
                                        <p:attrNameLst>
                                          <p:attrName>style.visibility</p:attrName>
                                        </p:attrNameLst>
                                      </p:cBhvr>
                                      <p:to>
                                        <p:strVal val="visible"/>
                                      </p:to>
                                    </p:set>
                                    <p:animEffect transition="in" filter="blinds(horizontal)">
                                      <p:cBhvr>
                                        <p:cTn id="39" dur="500"/>
                                        <p:tgtEl>
                                          <p:spTgt spid="22554">
                                            <p:txEl>
                                              <p:pRg st="5" end="5"/>
                                            </p:txEl>
                                          </p:spTgt>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2554">
                                            <p:txEl>
                                              <p:pRg st="6" end="6"/>
                                            </p:txEl>
                                          </p:spTgt>
                                        </p:tgtEl>
                                        <p:attrNameLst>
                                          <p:attrName>style.visibility</p:attrName>
                                        </p:attrNameLst>
                                      </p:cBhvr>
                                      <p:to>
                                        <p:strVal val="visible"/>
                                      </p:to>
                                    </p:set>
                                    <p:animEffect transition="in" filter="blinds(horizontal)">
                                      <p:cBhvr>
                                        <p:cTn id="42" dur="500"/>
                                        <p:tgtEl>
                                          <p:spTgt spid="22554">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2554">
                                            <p:txEl>
                                              <p:pRg st="7" end="7"/>
                                            </p:txEl>
                                          </p:spTgt>
                                        </p:tgtEl>
                                        <p:attrNameLst>
                                          <p:attrName>style.visibility</p:attrName>
                                        </p:attrNameLst>
                                      </p:cBhvr>
                                      <p:to>
                                        <p:strVal val="visible"/>
                                      </p:to>
                                    </p:set>
                                    <p:animEffect transition="in" filter="blinds(horizontal)">
                                      <p:cBhvr>
                                        <p:cTn id="47" dur="500"/>
                                        <p:tgtEl>
                                          <p:spTgt spid="22554">
                                            <p:txEl>
                                              <p:pRg st="7" end="7"/>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2554">
                                            <p:txEl>
                                              <p:pRg st="8" end="8"/>
                                            </p:txEl>
                                          </p:spTgt>
                                        </p:tgtEl>
                                        <p:attrNameLst>
                                          <p:attrName>style.visibility</p:attrName>
                                        </p:attrNameLst>
                                      </p:cBhvr>
                                      <p:to>
                                        <p:strVal val="visible"/>
                                      </p:to>
                                    </p:set>
                                    <p:animEffect transition="in" filter="blinds(horizontal)">
                                      <p:cBhvr>
                                        <p:cTn id="50" dur="500"/>
                                        <p:tgtEl>
                                          <p:spTgt spid="22554">
                                            <p:txEl>
                                              <p:pRg st="8" end="8"/>
                                            </p:txEl>
                                          </p:spTgt>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2554">
                                            <p:txEl>
                                              <p:pRg st="9" end="9"/>
                                            </p:txEl>
                                          </p:spTgt>
                                        </p:tgtEl>
                                        <p:attrNameLst>
                                          <p:attrName>style.visibility</p:attrName>
                                        </p:attrNameLst>
                                      </p:cBhvr>
                                      <p:to>
                                        <p:strVal val="visible"/>
                                      </p:to>
                                    </p:set>
                                    <p:animEffect transition="in" filter="blinds(horizontal)">
                                      <p:cBhvr>
                                        <p:cTn id="53" dur="500"/>
                                        <p:tgtEl>
                                          <p:spTgt spid="22554">
                                            <p:txEl>
                                              <p:pRg st="9" end="9"/>
                                            </p:txEl>
                                          </p:spTgt>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2554">
                                            <p:txEl>
                                              <p:pRg st="10" end="10"/>
                                            </p:txEl>
                                          </p:spTgt>
                                        </p:tgtEl>
                                        <p:attrNameLst>
                                          <p:attrName>style.visibility</p:attrName>
                                        </p:attrNameLst>
                                      </p:cBhvr>
                                      <p:to>
                                        <p:strVal val="visible"/>
                                      </p:to>
                                    </p:set>
                                    <p:animEffect transition="in" filter="blinds(horizontal)">
                                      <p:cBhvr>
                                        <p:cTn id="56" dur="500"/>
                                        <p:tgtEl>
                                          <p:spTgt spid="22554">
                                            <p:txEl>
                                              <p:pRg st="10" end="10"/>
                                            </p:txEl>
                                          </p:spTgt>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2554">
                                            <p:txEl>
                                              <p:pRg st="11" end="11"/>
                                            </p:txEl>
                                          </p:spTgt>
                                        </p:tgtEl>
                                        <p:attrNameLst>
                                          <p:attrName>style.visibility</p:attrName>
                                        </p:attrNameLst>
                                      </p:cBhvr>
                                      <p:to>
                                        <p:strVal val="visible"/>
                                      </p:to>
                                    </p:set>
                                    <p:animEffect transition="in" filter="blinds(horizontal)">
                                      <p:cBhvr>
                                        <p:cTn id="59" dur="500"/>
                                        <p:tgtEl>
                                          <p:spTgt spid="22554">
                                            <p:txEl>
                                              <p:pRg st="11" end="11"/>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2">
                                            <p:bg/>
                                          </p:spTgt>
                                        </p:tgtEl>
                                        <p:attrNameLst>
                                          <p:attrName>style.visibility</p:attrName>
                                        </p:attrNameLst>
                                      </p:cBhvr>
                                      <p:to>
                                        <p:strVal val="visible"/>
                                      </p:to>
                                    </p:set>
                                    <p:animEffect transition="in" filter="blinds(horizontal)">
                                      <p:cBhvr>
                                        <p:cTn id="64" dur="500"/>
                                        <p:tgtEl>
                                          <p:spTgt spid="2">
                                            <p:bg/>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2">
                                            <p:txEl>
                                              <p:pRg st="0" end="0"/>
                                            </p:txEl>
                                          </p:spTgt>
                                        </p:tgtEl>
                                        <p:attrNameLst>
                                          <p:attrName>style.visibility</p:attrName>
                                        </p:attrNameLst>
                                      </p:cBhvr>
                                      <p:to>
                                        <p:strVal val="visible"/>
                                      </p:to>
                                    </p:set>
                                    <p:animEffect transition="in" filter="blinds(horizontal)">
                                      <p:cBhvr>
                                        <p:cTn id="69" dur="500"/>
                                        <p:tgtEl>
                                          <p:spTgt spid="2">
                                            <p:txEl>
                                              <p:pRg st="0" end="0"/>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2">
                                            <p:txEl>
                                              <p:pRg st="1" end="1"/>
                                            </p:txEl>
                                          </p:spTgt>
                                        </p:tgtEl>
                                        <p:attrNameLst>
                                          <p:attrName>style.visibility</p:attrName>
                                        </p:attrNameLst>
                                      </p:cBhvr>
                                      <p:to>
                                        <p:strVal val="visible"/>
                                      </p:to>
                                    </p:set>
                                    <p:animEffect transition="in" filter="blinds(horizontal)">
                                      <p:cBhvr>
                                        <p:cTn id="74" dur="500"/>
                                        <p:tgtEl>
                                          <p:spTgt spid="2">
                                            <p:txEl>
                                              <p:pRg st="1" end="1"/>
                                            </p:txEl>
                                          </p:spTgt>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blinds(horizontal)">
                                      <p:cBhvr>
                                        <p:cTn id="77" dur="500"/>
                                        <p:tgtEl>
                                          <p:spTgt spid="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blinds(horizontal)">
                                      <p:cBhvr>
                                        <p:cTn id="82" dur="500"/>
                                        <p:tgtEl>
                                          <p:spTgt spid="2">
                                            <p:txEl>
                                              <p:pRg st="3" end="3"/>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2">
                                            <p:txEl>
                                              <p:pRg st="4" end="4"/>
                                            </p:txEl>
                                          </p:spTgt>
                                        </p:tgtEl>
                                        <p:attrNameLst>
                                          <p:attrName>style.visibility</p:attrName>
                                        </p:attrNameLst>
                                      </p:cBhvr>
                                      <p:to>
                                        <p:strVal val="visible"/>
                                      </p:to>
                                    </p:set>
                                    <p:animEffect transition="in" filter="blinds(horizontal)">
                                      <p:cBhvr>
                                        <p:cTn id="87" dur="500"/>
                                        <p:tgtEl>
                                          <p:spTgt spid="2">
                                            <p:txEl>
                                              <p:pRg st="4" end="4"/>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blinds(horizontal)">
                                      <p:cBhvr>
                                        <p:cTn id="92" dur="500"/>
                                        <p:tgtEl>
                                          <p:spTgt spid="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p:bldP spid="22554" grpId="0" build="p" bldLvl="5" animBg="1"/>
      <p:bldP spid="2" grpId="0" build="p" bldLvl="5" animBg="1"/>
      <p:bldP spid="3" grpId="0" animBg="1"/>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685800" y="69850"/>
            <a:ext cx="7772400" cy="838200"/>
          </a:xfrm>
        </p:spPr>
        <p:txBody>
          <a:bodyPr/>
          <a:lstStyle/>
          <a:p>
            <a:pPr eaLnBrk="1" hangingPunct="1"/>
            <a:r>
              <a:rPr lang="de-DE" altLang="de-DE" sz="4000" smtClean="0"/>
              <a:t>Wiederholung</a:t>
            </a:r>
          </a:p>
        </p:txBody>
      </p:sp>
      <p:pic>
        <p:nvPicPr>
          <p:cNvPr id="77827"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Rechteck 1"/>
          <p:cNvSpPr>
            <a:spLocks noChangeArrowheads="1"/>
          </p:cNvSpPr>
          <p:nvPr/>
        </p:nvSpPr>
        <p:spPr bwMode="auto">
          <a:xfrm>
            <a:off x="144463" y="1206500"/>
            <a:ext cx="88550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de-DE" altLang="de-DE" sz="2000"/>
              <a:t>Auf welchen Verboten basiert der frei Warenverkehr maßgeblich?</a:t>
            </a:r>
          </a:p>
          <a:p>
            <a:pPr algn="just" eaLnBrk="1" hangingPunct="1">
              <a:spcBef>
                <a:spcPct val="0"/>
              </a:spcBef>
            </a:pPr>
            <a:r>
              <a:rPr lang="de-DE" altLang="de-DE" sz="2000"/>
              <a:t>Was ist eine Unionsware?</a:t>
            </a:r>
          </a:p>
          <a:p>
            <a:pPr algn="just" eaLnBrk="1" hangingPunct="1">
              <a:spcBef>
                <a:spcPct val="0"/>
              </a:spcBef>
            </a:pPr>
            <a:r>
              <a:rPr lang="de-DE" altLang="de-DE" sz="2000"/>
              <a:t>Warum müssen die Art. 30, 110 f. AEUV voneinander abgegrenzt werden?</a:t>
            </a:r>
          </a:p>
          <a:p>
            <a:pPr algn="just" eaLnBrk="1" hangingPunct="1">
              <a:spcBef>
                <a:spcPct val="0"/>
              </a:spcBef>
            </a:pPr>
            <a:r>
              <a:rPr lang="de-DE" altLang="de-DE" sz="2000"/>
              <a:t>Welches ist das entscheidende Abgrenzungskriterium?</a:t>
            </a:r>
          </a:p>
          <a:p>
            <a:pPr algn="just" eaLnBrk="1" hangingPunct="1">
              <a:spcBef>
                <a:spcPct val="0"/>
              </a:spcBef>
            </a:pPr>
            <a:r>
              <a:rPr lang="de-DE" altLang="de-DE" sz="2000"/>
              <a:t>Was ist Substitutionskonkurrenz im Sinne des Art. 110 f. AEUV?</a:t>
            </a:r>
          </a:p>
          <a:p>
            <a:pPr algn="just" eaLnBrk="1" hangingPunct="1">
              <a:spcBef>
                <a:spcPct val="0"/>
              </a:spcBef>
            </a:pPr>
            <a:r>
              <a:rPr lang="de-DE" altLang="de-DE" sz="2000"/>
              <a:t>Wofür ist sie relevant?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685800" y="25400"/>
            <a:ext cx="7772400" cy="838200"/>
          </a:xfrm>
        </p:spPr>
        <p:txBody>
          <a:bodyPr/>
          <a:lstStyle/>
          <a:p>
            <a:pPr eaLnBrk="1" hangingPunct="1"/>
            <a:r>
              <a:rPr lang="de-DE" altLang="de-DE" sz="4000" smtClean="0"/>
              <a:t>Vorlesung VII</a:t>
            </a:r>
          </a:p>
        </p:txBody>
      </p:sp>
      <p:sp>
        <p:nvSpPr>
          <p:cNvPr id="50179" name="Rectangle 3"/>
          <p:cNvSpPr>
            <a:spLocks noGrp="1" noChangeArrowheads="1"/>
          </p:cNvSpPr>
          <p:nvPr>
            <p:ph type="body" idx="4294967295"/>
          </p:nvPr>
        </p:nvSpPr>
        <p:spPr>
          <a:xfrm>
            <a:off x="141288" y="838200"/>
            <a:ext cx="8569325" cy="3743325"/>
          </a:xfrm>
        </p:spPr>
        <p:txBody>
          <a:bodyPr/>
          <a:lstStyle/>
          <a:p>
            <a:pPr eaLnBrk="1" hangingPunct="1">
              <a:lnSpc>
                <a:spcPct val="150000"/>
              </a:lnSpc>
            </a:pPr>
            <a:r>
              <a:rPr lang="de-DE" altLang="de-DE" dirty="0" smtClean="0"/>
              <a:t>Freier Warenverkehr II</a:t>
            </a:r>
          </a:p>
          <a:p>
            <a:pPr lvl="1" eaLnBrk="1" hangingPunct="1">
              <a:lnSpc>
                <a:spcPct val="150000"/>
              </a:lnSpc>
            </a:pPr>
            <a:r>
              <a:rPr lang="de-DE" altLang="de-DE" sz="2400" dirty="0" smtClean="0"/>
              <a:t>Beeinträchtigung der Warenverkehrsfreiheit</a:t>
            </a:r>
          </a:p>
          <a:p>
            <a:pPr lvl="1" eaLnBrk="1" hangingPunct="1">
              <a:lnSpc>
                <a:spcPct val="150000"/>
              </a:lnSpc>
            </a:pPr>
            <a:r>
              <a:rPr lang="de-DE" altLang="de-DE" sz="2400" dirty="0" smtClean="0"/>
              <a:t>Rechtfertigung von Beeinträchtigungen</a:t>
            </a:r>
          </a:p>
          <a:p>
            <a:pPr lvl="1" eaLnBrk="1" hangingPunct="1">
              <a:lnSpc>
                <a:spcPct val="150000"/>
              </a:lnSpc>
            </a:pPr>
            <a:r>
              <a:rPr lang="de-DE" altLang="de-DE" sz="2400" dirty="0" smtClean="0"/>
              <a:t>Handelsmonopole</a:t>
            </a:r>
          </a:p>
        </p:txBody>
      </p:sp>
      <p:pic>
        <p:nvPicPr>
          <p:cNvPr id="79876" name="Bild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Rechteck 1"/>
          <p:cNvSpPr>
            <a:spLocks noChangeArrowheads="1"/>
          </p:cNvSpPr>
          <p:nvPr/>
        </p:nvSpPr>
        <p:spPr bwMode="auto">
          <a:xfrm>
            <a:off x="1908175" y="5876925"/>
            <a:ext cx="5327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de-DE" altLang="de-DE">
                <a:sym typeface="Wingdings" panose="05000000000000000000" pitchFamily="2" charset="2"/>
              </a:rPr>
              <a:t> </a:t>
            </a:r>
            <a:r>
              <a:rPr lang="de-DE" altLang="de-DE"/>
              <a:t>Stober/Korte: Öffentliches Wirtschaftsrecht I, </a:t>
            </a:r>
          </a:p>
          <a:p>
            <a:r>
              <a:rPr lang="de-DE" altLang="de-DE" b="1"/>
              <a:t>     Rn. 453-458</a:t>
            </a:r>
          </a:p>
        </p:txBody>
      </p:sp>
      <p:pic>
        <p:nvPicPr>
          <p:cNvPr id="79878" name="Grafik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7488" y="4194175"/>
            <a:ext cx="108902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blinds(horizontal)">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blinds(horizontal)">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blinds(horizontal)">
                                      <p:cBhvr>
                                        <p:cTn id="17" dur="5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blinds(horizontal)">
                                      <p:cBhvr>
                                        <p:cTn id="22" dur="5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2303463" y="-11113"/>
            <a:ext cx="4537075" cy="1196976"/>
          </a:xfrm>
        </p:spPr>
        <p:txBody>
          <a:bodyPr/>
          <a:lstStyle/>
          <a:p>
            <a:pPr eaLnBrk="1" hangingPunct="1"/>
            <a:r>
              <a:rPr lang="de-DE" altLang="de-DE" sz="2800" smtClean="0"/>
              <a:t>Freier Warenverkehr</a:t>
            </a:r>
            <a:br>
              <a:rPr lang="de-DE" altLang="de-DE" sz="2800" smtClean="0"/>
            </a:br>
            <a:r>
              <a:rPr lang="de-DE" altLang="de-DE" sz="2800" smtClean="0"/>
              <a:t>Nichttarifäre Hemmnisse</a:t>
            </a:r>
          </a:p>
        </p:txBody>
      </p:sp>
      <p:sp>
        <p:nvSpPr>
          <p:cNvPr id="83971" name="Text Box 4"/>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800">
              <a:latin typeface="Arial" panose="020B0604020202020204" pitchFamily="34" charset="0"/>
              <a:cs typeface="Arial" panose="020B0604020202020204" pitchFamily="34" charset="0"/>
            </a:endParaRPr>
          </a:p>
        </p:txBody>
      </p:sp>
      <p:sp>
        <p:nvSpPr>
          <p:cNvPr id="24582" name="Text Box 6"/>
          <p:cNvSpPr txBox="1">
            <a:spLocks noChangeArrowheads="1"/>
          </p:cNvSpPr>
          <p:nvPr/>
        </p:nvSpPr>
        <p:spPr bwMode="auto">
          <a:xfrm>
            <a:off x="179388" y="1341438"/>
            <a:ext cx="8785225" cy="517525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5000"/>
              </a:lnSpc>
              <a:spcBef>
                <a:spcPct val="0"/>
              </a:spcBef>
            </a:pPr>
            <a:r>
              <a:rPr lang="de-DE" altLang="de-DE" sz="2400" dirty="0">
                <a:cs typeface="Arial" panose="020B0604020202020204" pitchFamily="34" charset="0"/>
              </a:rPr>
              <a:t> Sperrwirkung des Sekundärrechts</a:t>
            </a:r>
          </a:p>
          <a:p>
            <a:pPr lvl="1" eaLnBrk="1" hangingPunct="1">
              <a:lnSpc>
                <a:spcPct val="85000"/>
              </a:lnSpc>
              <a:spcBef>
                <a:spcPct val="0"/>
              </a:spcBef>
              <a:buFontTx/>
              <a:buNone/>
            </a:pPr>
            <a:r>
              <a:rPr lang="de-DE" altLang="de-DE" sz="2000" dirty="0">
                <a:cs typeface="Arial" panose="020B0604020202020204" pitchFamily="34" charset="0"/>
              </a:rPr>
              <a:t>- Ermittlung des Abschlusscharakters durch Auslegung</a:t>
            </a:r>
          </a:p>
          <a:p>
            <a:pPr eaLnBrk="1" hangingPunct="1">
              <a:lnSpc>
                <a:spcPct val="85000"/>
              </a:lnSpc>
              <a:spcBef>
                <a:spcPct val="0"/>
              </a:spcBef>
            </a:pPr>
            <a:r>
              <a:rPr lang="de-DE" altLang="de-DE" sz="2400" dirty="0">
                <a:cs typeface="Arial" panose="020B0604020202020204" pitchFamily="34" charset="0"/>
              </a:rPr>
              <a:t> Schutzbereich</a:t>
            </a:r>
          </a:p>
          <a:p>
            <a:pPr lvl="1" eaLnBrk="1" hangingPunct="1">
              <a:lnSpc>
                <a:spcPct val="85000"/>
              </a:lnSpc>
              <a:spcBef>
                <a:spcPct val="0"/>
              </a:spcBef>
              <a:buFontTx/>
              <a:buChar char="-"/>
            </a:pPr>
            <a:r>
              <a:rPr lang="de-DE" altLang="de-DE" sz="2000" dirty="0">
                <a:cs typeface="Arial" panose="020B0604020202020204" pitchFamily="34" charset="0"/>
              </a:rPr>
              <a:t> Waren, d.h. jeder körperliche Sache mit Geldwert als Handelsgegenstand</a:t>
            </a:r>
          </a:p>
          <a:p>
            <a:pPr lvl="1" eaLnBrk="1" hangingPunct="1">
              <a:lnSpc>
                <a:spcPct val="85000"/>
              </a:lnSpc>
              <a:spcBef>
                <a:spcPct val="0"/>
              </a:spcBef>
              <a:buFontTx/>
              <a:buNone/>
            </a:pPr>
            <a:r>
              <a:rPr lang="de-DE" altLang="de-DE" sz="2000" dirty="0">
                <a:cs typeface="Arial" panose="020B0604020202020204" pitchFamily="34" charset="0"/>
              </a:rPr>
              <a:t>- Ursprüngliche oder gleichgestellte Unionsware</a:t>
            </a:r>
          </a:p>
          <a:p>
            <a:pPr lvl="1" eaLnBrk="1" hangingPunct="1">
              <a:lnSpc>
                <a:spcPct val="85000"/>
              </a:lnSpc>
              <a:spcBef>
                <a:spcPct val="0"/>
              </a:spcBef>
              <a:buFontTx/>
              <a:buNone/>
            </a:pPr>
            <a:r>
              <a:rPr lang="de-DE" altLang="de-DE" sz="2000" dirty="0">
                <a:cs typeface="Arial" panose="020B0604020202020204" pitchFamily="34" charset="0"/>
              </a:rPr>
              <a:t>- Grenzüberschreitender Sachverhalt</a:t>
            </a:r>
          </a:p>
          <a:p>
            <a:pPr eaLnBrk="1" hangingPunct="1">
              <a:lnSpc>
                <a:spcPct val="85000"/>
              </a:lnSpc>
              <a:spcBef>
                <a:spcPct val="0"/>
              </a:spcBef>
            </a:pPr>
            <a:r>
              <a:rPr lang="de-DE" altLang="de-DE" sz="2400" dirty="0">
                <a:cs typeface="Arial" panose="020B0604020202020204" pitchFamily="34" charset="0"/>
              </a:rPr>
              <a:t> Beeinträchtigung</a:t>
            </a:r>
          </a:p>
          <a:p>
            <a:pPr lvl="1" eaLnBrk="1" hangingPunct="1">
              <a:lnSpc>
                <a:spcPct val="85000"/>
              </a:lnSpc>
              <a:spcBef>
                <a:spcPct val="0"/>
              </a:spcBef>
              <a:buFontTx/>
              <a:buChar char="-"/>
            </a:pPr>
            <a:r>
              <a:rPr lang="de-DE" altLang="de-DE" sz="2000" dirty="0">
                <a:cs typeface="Arial" panose="020B0604020202020204" pitchFamily="34" charset="0"/>
              </a:rPr>
              <a:t> Tauglicher Initiator der Maßnahme (Staat / kollektiv / privat?)</a:t>
            </a:r>
          </a:p>
          <a:p>
            <a:pPr lvl="1" eaLnBrk="1" hangingPunct="1">
              <a:lnSpc>
                <a:spcPct val="85000"/>
              </a:lnSpc>
              <a:spcBef>
                <a:spcPct val="0"/>
              </a:spcBef>
              <a:buFontTx/>
              <a:buChar char="-"/>
            </a:pPr>
            <a:r>
              <a:rPr lang="de-DE" altLang="de-DE" sz="2000" dirty="0">
                <a:cs typeface="Arial" panose="020B0604020202020204" pitchFamily="34" charset="0"/>
              </a:rPr>
              <a:t> Mengenmäßige Ein- </a:t>
            </a:r>
            <a:r>
              <a:rPr lang="de-DE" altLang="de-DE" sz="2000" dirty="0" smtClean="0">
                <a:cs typeface="Arial" panose="020B0604020202020204" pitchFamily="34" charset="0"/>
              </a:rPr>
              <a:t>(Durch-</a:t>
            </a:r>
            <a:r>
              <a:rPr lang="de-DE" altLang="de-DE" sz="2000" dirty="0">
                <a:cs typeface="Arial" panose="020B0604020202020204" pitchFamily="34" charset="0"/>
              </a:rPr>
              <a:t>) oder Ausfuhrbeschränkung (quantitativ)</a:t>
            </a:r>
          </a:p>
          <a:p>
            <a:pPr lvl="1" eaLnBrk="1" hangingPunct="1">
              <a:lnSpc>
                <a:spcPct val="85000"/>
              </a:lnSpc>
              <a:spcBef>
                <a:spcPct val="0"/>
              </a:spcBef>
              <a:buFontTx/>
              <a:buChar char="-"/>
            </a:pPr>
            <a:r>
              <a:rPr lang="de-DE" altLang="de-DE" sz="2000" dirty="0">
                <a:cs typeface="Arial" panose="020B0604020202020204" pitchFamily="34" charset="0"/>
              </a:rPr>
              <a:t> Maßnahme gleicher Wirkung (qualitativer Auffangtatbestand („alle“))</a:t>
            </a:r>
          </a:p>
          <a:p>
            <a:pPr lvl="1" eaLnBrk="1" hangingPunct="1">
              <a:lnSpc>
                <a:spcPct val="85000"/>
              </a:lnSpc>
              <a:spcBef>
                <a:spcPct val="0"/>
              </a:spcBef>
              <a:buFontTx/>
              <a:buNone/>
            </a:pPr>
            <a:r>
              <a:rPr lang="de-DE" altLang="de-DE" sz="2000" dirty="0">
                <a:cs typeface="Arial" panose="020B0604020202020204" pitchFamily="34" charset="0"/>
              </a:rPr>
              <a:t>  (</a:t>
            </a:r>
            <a:r>
              <a:rPr lang="de-DE" altLang="de-DE" sz="2000" dirty="0" err="1">
                <a:cs typeface="Arial" panose="020B0604020202020204" pitchFamily="34" charset="0"/>
              </a:rPr>
              <a:t>Dassonville</a:t>
            </a:r>
            <a:r>
              <a:rPr lang="de-DE" altLang="de-DE" sz="2000" dirty="0">
                <a:cs typeface="Arial" panose="020B0604020202020204" pitchFamily="34" charset="0"/>
              </a:rPr>
              <a:t> – Keck – Italienische Krad-Anhänger – ANETT wie folgt)</a:t>
            </a:r>
          </a:p>
          <a:p>
            <a:pPr eaLnBrk="1" hangingPunct="1">
              <a:lnSpc>
                <a:spcPct val="85000"/>
              </a:lnSpc>
              <a:spcBef>
                <a:spcPct val="0"/>
              </a:spcBef>
            </a:pPr>
            <a:endParaRPr lang="de-DE" altLang="de-DE" sz="2000" dirty="0">
              <a:cs typeface="Arial" panose="020B0604020202020204" pitchFamily="34" charset="0"/>
            </a:endParaRPr>
          </a:p>
          <a:p>
            <a:pPr eaLnBrk="1" hangingPunct="1">
              <a:lnSpc>
                <a:spcPct val="85000"/>
              </a:lnSpc>
              <a:spcBef>
                <a:spcPct val="0"/>
              </a:spcBef>
            </a:pPr>
            <a:endParaRPr lang="de-DE" altLang="de-DE" sz="2000" dirty="0">
              <a:cs typeface="Arial" panose="020B0604020202020204" pitchFamily="34" charset="0"/>
            </a:endParaRPr>
          </a:p>
          <a:p>
            <a:pPr eaLnBrk="1" hangingPunct="1">
              <a:lnSpc>
                <a:spcPct val="85000"/>
              </a:lnSpc>
              <a:spcBef>
                <a:spcPct val="0"/>
              </a:spcBef>
            </a:pPr>
            <a:endParaRPr lang="de-DE" altLang="de-DE" sz="2000" dirty="0">
              <a:cs typeface="Arial" panose="020B0604020202020204" pitchFamily="34" charset="0"/>
            </a:endParaRPr>
          </a:p>
          <a:p>
            <a:pPr eaLnBrk="1" hangingPunct="1">
              <a:lnSpc>
                <a:spcPct val="85000"/>
              </a:lnSpc>
              <a:spcBef>
                <a:spcPct val="0"/>
              </a:spcBef>
            </a:pPr>
            <a:endParaRPr lang="de-DE" altLang="de-DE" sz="2000" dirty="0">
              <a:cs typeface="Arial" panose="020B0604020202020204" pitchFamily="34" charset="0"/>
            </a:endParaRPr>
          </a:p>
          <a:p>
            <a:pPr eaLnBrk="1" hangingPunct="1">
              <a:lnSpc>
                <a:spcPct val="85000"/>
              </a:lnSpc>
              <a:spcBef>
                <a:spcPct val="0"/>
              </a:spcBef>
            </a:pPr>
            <a:endParaRPr lang="de-DE" altLang="de-DE" sz="2000" dirty="0">
              <a:cs typeface="Arial" panose="020B0604020202020204" pitchFamily="34" charset="0"/>
            </a:endParaRPr>
          </a:p>
          <a:p>
            <a:pPr eaLnBrk="1" hangingPunct="1">
              <a:lnSpc>
                <a:spcPct val="85000"/>
              </a:lnSpc>
              <a:spcBef>
                <a:spcPct val="0"/>
              </a:spcBef>
            </a:pPr>
            <a:endParaRPr lang="de-DE" altLang="de-DE" sz="2000" dirty="0">
              <a:cs typeface="Arial" panose="020B0604020202020204" pitchFamily="34" charset="0"/>
            </a:endParaRPr>
          </a:p>
          <a:p>
            <a:pPr eaLnBrk="1" hangingPunct="1">
              <a:lnSpc>
                <a:spcPct val="85000"/>
              </a:lnSpc>
              <a:spcBef>
                <a:spcPct val="0"/>
              </a:spcBef>
            </a:pPr>
            <a:endParaRPr lang="de-DE" altLang="de-DE" sz="2000" dirty="0">
              <a:cs typeface="Arial" panose="020B0604020202020204" pitchFamily="34" charset="0"/>
            </a:endParaRPr>
          </a:p>
          <a:p>
            <a:pPr eaLnBrk="1" hangingPunct="1">
              <a:lnSpc>
                <a:spcPct val="85000"/>
              </a:lnSpc>
              <a:spcBef>
                <a:spcPct val="0"/>
              </a:spcBef>
            </a:pPr>
            <a:endParaRPr lang="de-DE" altLang="de-DE" sz="2000" dirty="0">
              <a:cs typeface="Arial" panose="020B0604020202020204" pitchFamily="34" charset="0"/>
            </a:endParaRPr>
          </a:p>
        </p:txBody>
      </p:sp>
      <p:pic>
        <p:nvPicPr>
          <p:cNvPr id="83973" name="Bild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582">
                                            <p:txEl>
                                              <p:pRg st="0" end="0"/>
                                            </p:txEl>
                                          </p:spTgt>
                                        </p:tgtEl>
                                        <p:attrNameLst>
                                          <p:attrName>style.visibility</p:attrName>
                                        </p:attrNameLst>
                                      </p:cBhvr>
                                      <p:to>
                                        <p:strVal val="visible"/>
                                      </p:to>
                                    </p:set>
                                    <p:animEffect transition="in" filter="blinds(horizontal)">
                                      <p:cBhvr>
                                        <p:cTn id="7" dur="500"/>
                                        <p:tgtEl>
                                          <p:spTgt spid="2458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4582">
                                            <p:txEl>
                                              <p:pRg st="1" end="1"/>
                                            </p:txEl>
                                          </p:spTgt>
                                        </p:tgtEl>
                                        <p:attrNameLst>
                                          <p:attrName>style.visibility</p:attrName>
                                        </p:attrNameLst>
                                      </p:cBhvr>
                                      <p:to>
                                        <p:strVal val="visible"/>
                                      </p:to>
                                    </p:set>
                                    <p:animEffect transition="in" filter="blinds(horizontal)">
                                      <p:cBhvr>
                                        <p:cTn id="10" dur="500"/>
                                        <p:tgtEl>
                                          <p:spTgt spid="24582">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4582">
                                            <p:txEl>
                                              <p:pRg st="2" end="2"/>
                                            </p:txEl>
                                          </p:spTgt>
                                        </p:tgtEl>
                                        <p:attrNameLst>
                                          <p:attrName>style.visibility</p:attrName>
                                        </p:attrNameLst>
                                      </p:cBhvr>
                                      <p:to>
                                        <p:strVal val="visible"/>
                                      </p:to>
                                    </p:set>
                                    <p:animEffect transition="in" filter="blinds(horizontal)">
                                      <p:cBhvr>
                                        <p:cTn id="15" dur="500"/>
                                        <p:tgtEl>
                                          <p:spTgt spid="24582">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4582">
                                            <p:txEl>
                                              <p:pRg st="3" end="3"/>
                                            </p:txEl>
                                          </p:spTgt>
                                        </p:tgtEl>
                                        <p:attrNameLst>
                                          <p:attrName>style.visibility</p:attrName>
                                        </p:attrNameLst>
                                      </p:cBhvr>
                                      <p:to>
                                        <p:strVal val="visible"/>
                                      </p:to>
                                    </p:set>
                                    <p:animEffect transition="in" filter="blinds(horizontal)">
                                      <p:cBhvr>
                                        <p:cTn id="18" dur="500"/>
                                        <p:tgtEl>
                                          <p:spTgt spid="24582">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4582">
                                            <p:txEl>
                                              <p:pRg st="4" end="4"/>
                                            </p:txEl>
                                          </p:spTgt>
                                        </p:tgtEl>
                                        <p:attrNameLst>
                                          <p:attrName>style.visibility</p:attrName>
                                        </p:attrNameLst>
                                      </p:cBhvr>
                                      <p:to>
                                        <p:strVal val="visible"/>
                                      </p:to>
                                    </p:set>
                                    <p:animEffect transition="in" filter="blinds(horizontal)">
                                      <p:cBhvr>
                                        <p:cTn id="21" dur="500"/>
                                        <p:tgtEl>
                                          <p:spTgt spid="24582">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4582">
                                            <p:txEl>
                                              <p:pRg st="5" end="5"/>
                                            </p:txEl>
                                          </p:spTgt>
                                        </p:tgtEl>
                                        <p:attrNameLst>
                                          <p:attrName>style.visibility</p:attrName>
                                        </p:attrNameLst>
                                      </p:cBhvr>
                                      <p:to>
                                        <p:strVal val="visible"/>
                                      </p:to>
                                    </p:set>
                                    <p:animEffect transition="in" filter="blinds(horizontal)">
                                      <p:cBhvr>
                                        <p:cTn id="24" dur="500"/>
                                        <p:tgtEl>
                                          <p:spTgt spid="24582">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4582">
                                            <p:txEl>
                                              <p:pRg st="6" end="6"/>
                                            </p:txEl>
                                          </p:spTgt>
                                        </p:tgtEl>
                                        <p:attrNameLst>
                                          <p:attrName>style.visibility</p:attrName>
                                        </p:attrNameLst>
                                      </p:cBhvr>
                                      <p:to>
                                        <p:strVal val="visible"/>
                                      </p:to>
                                    </p:set>
                                    <p:animEffect transition="in" filter="blinds(horizontal)">
                                      <p:cBhvr>
                                        <p:cTn id="29" dur="500"/>
                                        <p:tgtEl>
                                          <p:spTgt spid="24582">
                                            <p:txEl>
                                              <p:pRg st="6" end="6"/>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24582">
                                            <p:txEl>
                                              <p:pRg st="7" end="7"/>
                                            </p:txEl>
                                          </p:spTgt>
                                        </p:tgtEl>
                                        <p:attrNameLst>
                                          <p:attrName>style.visibility</p:attrName>
                                        </p:attrNameLst>
                                      </p:cBhvr>
                                      <p:to>
                                        <p:strVal val="visible"/>
                                      </p:to>
                                    </p:set>
                                    <p:animEffect transition="in" filter="blinds(horizontal)">
                                      <p:cBhvr>
                                        <p:cTn id="32" dur="500"/>
                                        <p:tgtEl>
                                          <p:spTgt spid="24582">
                                            <p:txEl>
                                              <p:pRg st="7" end="7"/>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24582">
                                            <p:txEl>
                                              <p:pRg st="8" end="8"/>
                                            </p:txEl>
                                          </p:spTgt>
                                        </p:tgtEl>
                                        <p:attrNameLst>
                                          <p:attrName>style.visibility</p:attrName>
                                        </p:attrNameLst>
                                      </p:cBhvr>
                                      <p:to>
                                        <p:strVal val="visible"/>
                                      </p:to>
                                    </p:set>
                                    <p:animEffect transition="in" filter="blinds(horizontal)">
                                      <p:cBhvr>
                                        <p:cTn id="35" dur="500"/>
                                        <p:tgtEl>
                                          <p:spTgt spid="24582">
                                            <p:txEl>
                                              <p:pRg st="8" end="8"/>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24582">
                                            <p:txEl>
                                              <p:pRg st="9" end="9"/>
                                            </p:txEl>
                                          </p:spTgt>
                                        </p:tgtEl>
                                        <p:attrNameLst>
                                          <p:attrName>style.visibility</p:attrName>
                                        </p:attrNameLst>
                                      </p:cBhvr>
                                      <p:to>
                                        <p:strVal val="visible"/>
                                      </p:to>
                                    </p:set>
                                    <p:animEffect transition="in" filter="blinds(horizontal)">
                                      <p:cBhvr>
                                        <p:cTn id="38" dur="500"/>
                                        <p:tgtEl>
                                          <p:spTgt spid="24582">
                                            <p:txEl>
                                              <p:pRg st="9" end="9"/>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24582">
                                            <p:txEl>
                                              <p:pRg st="10" end="10"/>
                                            </p:txEl>
                                          </p:spTgt>
                                        </p:tgtEl>
                                        <p:attrNameLst>
                                          <p:attrName>style.visibility</p:attrName>
                                        </p:attrNameLst>
                                      </p:cBhvr>
                                      <p:to>
                                        <p:strVal val="visible"/>
                                      </p:to>
                                    </p:set>
                                    <p:animEffect transition="in" filter="blinds(horizontal)">
                                      <p:cBhvr>
                                        <p:cTn id="41" dur="500"/>
                                        <p:tgtEl>
                                          <p:spTgt spid="2458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idx="4294967295"/>
          </p:nvPr>
        </p:nvSpPr>
        <p:spPr>
          <a:xfrm>
            <a:off x="2303463" y="157163"/>
            <a:ext cx="4535487" cy="863600"/>
          </a:xfrm>
        </p:spPr>
        <p:txBody>
          <a:bodyPr/>
          <a:lstStyle/>
          <a:p>
            <a:pPr eaLnBrk="1" hangingPunct="1"/>
            <a:r>
              <a:rPr lang="de-DE" altLang="de-DE" sz="2800" smtClean="0"/>
              <a:t>Nichttarifäre Hemmnisse</a:t>
            </a:r>
            <a:br>
              <a:rPr lang="de-DE" altLang="de-DE" sz="2800" smtClean="0"/>
            </a:br>
            <a:r>
              <a:rPr lang="de-DE" altLang="de-DE" sz="2800" smtClean="0"/>
              <a:t>Dassonville-Formel</a:t>
            </a:r>
          </a:p>
        </p:txBody>
      </p:sp>
      <p:sp>
        <p:nvSpPr>
          <p:cNvPr id="81923" name="Text Box 4"/>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1800">
              <a:latin typeface="Arial" panose="020B0604020202020204" pitchFamily="34" charset="0"/>
              <a:cs typeface="Arial" panose="020B0604020202020204" pitchFamily="34" charset="0"/>
            </a:endParaRPr>
          </a:p>
        </p:txBody>
      </p:sp>
      <p:sp>
        <p:nvSpPr>
          <p:cNvPr id="29702" name="Text Box 6"/>
          <p:cNvSpPr txBox="1">
            <a:spLocks noChangeArrowheads="1"/>
          </p:cNvSpPr>
          <p:nvPr/>
        </p:nvSpPr>
        <p:spPr bwMode="auto">
          <a:xfrm>
            <a:off x="179388" y="1341438"/>
            <a:ext cx="8785225" cy="406400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000" b="1">
                <a:cs typeface="Arial" panose="020B0604020202020204" pitchFamily="34" charset="0"/>
              </a:rPr>
              <a:t>Sachverhalt: </a:t>
            </a:r>
            <a:r>
              <a:rPr lang="de-DE" altLang="de-DE" sz="2000">
                <a:cs typeface="Arial" panose="020B0604020202020204" pitchFamily="34" charset="0"/>
              </a:rPr>
              <a:t>Ein französischer Unternehmer wollte „Scotch Whisky“, den er in Frankreich rechtmäßig von einem Zwischenhändler erworben hatte, nach Belgien einführen und legte dabei keine Papiere vor, aus denen eine Berechtigung der britischen Behörden zur Verwendung dieser Bezeichnung hervorging. Das belgische Recht sieht nun aber vor, dass die Einfuhr und der Verkauf von Branntwein unter anderem eben dieser Berechtigung bedarf. Beeinträchtigung des Art. 34 AEUV?</a:t>
            </a:r>
          </a:p>
          <a:p>
            <a:pPr eaLnBrk="1" hangingPunct="1">
              <a:spcBef>
                <a:spcPct val="0"/>
              </a:spcBef>
              <a:buFontTx/>
              <a:buNone/>
            </a:pPr>
            <a:endParaRPr lang="de-DE" altLang="de-DE" sz="2000">
              <a:cs typeface="Arial" panose="020B0604020202020204" pitchFamily="34" charset="0"/>
            </a:endParaRPr>
          </a:p>
          <a:p>
            <a:pPr eaLnBrk="1" hangingPunct="1">
              <a:spcBef>
                <a:spcPct val="0"/>
              </a:spcBef>
              <a:buFontTx/>
              <a:buNone/>
            </a:pPr>
            <a:endParaRPr lang="de-DE" altLang="de-DE" sz="2000">
              <a:cs typeface="Arial" panose="020B0604020202020204" pitchFamily="34" charset="0"/>
            </a:endParaRPr>
          </a:p>
          <a:p>
            <a:pPr eaLnBrk="1" hangingPunct="1">
              <a:spcBef>
                <a:spcPct val="0"/>
              </a:spcBef>
              <a:buFontTx/>
              <a:buNone/>
            </a:pPr>
            <a:r>
              <a:rPr lang="de-DE" altLang="de-DE" sz="2000" b="1">
                <a:cs typeface="Arial" panose="020B0604020202020204" pitchFamily="34" charset="0"/>
              </a:rPr>
              <a:t>Lösung:</a:t>
            </a:r>
            <a:r>
              <a:rPr lang="de-DE" altLang="de-DE" sz="2000">
                <a:cs typeface="Arial" panose="020B0604020202020204" pitchFamily="34" charset="0"/>
              </a:rPr>
              <a:t> JEDE HANDELSREGELUNG DER MITGLIEDSTAATEN, DIE GE-EIGNET IST, DEN INNERGEMEINSCHAFTLICHEN HANDEL UNMITTEL- BAR ODER MITTELBAR, TATSÄCHLICH ODER POTENTIELL ZU BEHIN-DERN, IST ALS MASSNAHME MIT GLEICHER WIRKUNG WIE EINE MEN-GENMÄSSIGE BESCHRÄNKUNG ANZUSEHEN . </a:t>
            </a:r>
          </a:p>
        </p:txBody>
      </p:sp>
      <p:pic>
        <p:nvPicPr>
          <p:cNvPr id="81925" name="Bild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315913"/>
            <a:ext cx="23288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blinds(horizontal)">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02">
                                            <p:txEl>
                                              <p:pRg st="3" end="3"/>
                                            </p:txEl>
                                          </p:spTgt>
                                        </p:tgtEl>
                                        <p:attrNameLst>
                                          <p:attrName>style.visibility</p:attrName>
                                        </p:attrNameLst>
                                      </p:cBhvr>
                                      <p:to>
                                        <p:strVal val="visible"/>
                                      </p:to>
                                    </p:set>
                                    <p:animEffect transition="in" filter="blinds(horizontal)">
                                      <p:cBhvr>
                                        <p:cTn id="12" dur="500"/>
                                        <p:tgtEl>
                                          <p:spTgt spid="297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3.3|40.5|3.7|1.9|46.7|12.7|9.9|24.4|32.5|2.6|43.4|5.1|12.4|4.4|5.1|2|9.1|16.7|6.5|9.2|1.4|35.1|0.8|14.4|4.8|3.8|5.3|49.3|2.4|5.1|1.1|7.4|6"/>
</p:tagLst>
</file>

<file path=ppt/theme/theme1.xml><?xml version="1.0" encoding="utf-8"?>
<a:theme xmlns:a="http://schemas.openxmlformats.org/drawingml/2006/main" name="2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3428</Words>
  <Application>Microsoft Office PowerPoint</Application>
  <PresentationFormat>Bildschirmpräsentation (4:3)</PresentationFormat>
  <Paragraphs>400</Paragraphs>
  <Slides>28</Slides>
  <Notes>15</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28</vt:i4>
      </vt:variant>
    </vt:vector>
  </HeadingPairs>
  <TitlesOfParts>
    <vt:vector size="34" baseType="lpstr">
      <vt:lpstr>ＭＳ Ｐゴシック</vt:lpstr>
      <vt:lpstr>Arial</vt:lpstr>
      <vt:lpstr>Calibri</vt:lpstr>
      <vt:lpstr>Times New Roman</vt:lpstr>
      <vt:lpstr>Wingdings</vt:lpstr>
      <vt:lpstr>2_Standarddesign</vt:lpstr>
      <vt:lpstr>Vorlesung VI</vt:lpstr>
      <vt:lpstr>Freier Warenverkehr  Überblick</vt:lpstr>
      <vt:lpstr>Fall 3</vt:lpstr>
      <vt:lpstr>Freier Warenverkehr Tarifäre Hemmnisse I</vt:lpstr>
      <vt:lpstr>Freier Warenverkehr Tarifäre Hemmnisse II</vt:lpstr>
      <vt:lpstr>Wiederholung</vt:lpstr>
      <vt:lpstr>Vorlesung VII</vt:lpstr>
      <vt:lpstr>Freier Warenverkehr Nichttarifäre Hemmnisse</vt:lpstr>
      <vt:lpstr>Nichttarifäre Hemmnisse Dassonville-Formel</vt:lpstr>
      <vt:lpstr>Nichttarifäre Hemmnisse Keck-Formel</vt:lpstr>
      <vt:lpstr>Nichttarifäre Hemmnisse Beeinträchtigung (Prüfungsfolge)</vt:lpstr>
      <vt:lpstr>Nichttarifäre Hemmnisse It. Krad-Anhänger</vt:lpstr>
      <vt:lpstr>Nichttarifäre Hemmnisse Rechtfertigung</vt:lpstr>
      <vt:lpstr>Nichttarifäre Hemmnisse Art. 37 AEUV</vt:lpstr>
      <vt:lpstr>Fall 4</vt:lpstr>
      <vt:lpstr>Vorlesung IX</vt:lpstr>
      <vt:lpstr>Fall 5</vt:lpstr>
      <vt:lpstr>Positive Integration  Kompetenznorm Art. 114</vt:lpstr>
      <vt:lpstr>Fall 6</vt:lpstr>
      <vt:lpstr>Positive Integration Produktsicherheitsrecht (Ausf. beschrieben in Stober/Korte, Rn. 459 ff.)</vt:lpstr>
      <vt:lpstr>Fall 7</vt:lpstr>
      <vt:lpstr>Positive Integration Agrarrecht</vt:lpstr>
      <vt:lpstr>Wiederholung</vt:lpstr>
      <vt:lpstr>Vorlesung X</vt:lpstr>
      <vt:lpstr>Fall 8</vt:lpstr>
      <vt:lpstr>PowerPoint-Präsentation</vt:lpstr>
      <vt:lpstr>PowerPoint-Präsentation</vt:lpstr>
      <vt:lpstr>Wiederholung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ms783615</dc:creator>
  <cp:lastModifiedBy>Korte</cp:lastModifiedBy>
  <cp:revision>154</cp:revision>
  <cp:lastPrinted>2016-01-21T08:42:57Z</cp:lastPrinted>
  <dcterms:created xsi:type="dcterms:W3CDTF">2016-01-21T08:16:02Z</dcterms:created>
  <dcterms:modified xsi:type="dcterms:W3CDTF">2022-03-31T09:17:19Z</dcterms:modified>
</cp:coreProperties>
</file>