
<file path=[Content_Types].xml><?xml version="1.0" encoding="utf-8"?>
<Types xmlns="http://schemas.openxmlformats.org/package/2006/content-types">
  <Default Extension="png" ContentType="image/png"/>
  <Default Extension="wmf" ContentType="image/x-wmf"/>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9" r:id="rId1"/>
  </p:sldMasterIdLst>
  <p:notesMasterIdLst>
    <p:notesMasterId r:id="rId18"/>
  </p:notesMasterIdLst>
  <p:handoutMasterIdLst>
    <p:handoutMasterId r:id="rId19"/>
  </p:handoutMasterIdLst>
  <p:sldIdLst>
    <p:sldId id="293" r:id="rId2"/>
    <p:sldId id="466" r:id="rId3"/>
    <p:sldId id="416" r:id="rId4"/>
    <p:sldId id="417" r:id="rId5"/>
    <p:sldId id="418" r:id="rId6"/>
    <p:sldId id="419" r:id="rId7"/>
    <p:sldId id="420" r:id="rId8"/>
    <p:sldId id="421" r:id="rId9"/>
    <p:sldId id="405" r:id="rId10"/>
    <p:sldId id="406" r:id="rId11"/>
    <p:sldId id="407" r:id="rId12"/>
    <p:sldId id="472" r:id="rId13"/>
    <p:sldId id="415" r:id="rId14"/>
    <p:sldId id="467" r:id="rId15"/>
    <p:sldId id="318" r:id="rId16"/>
    <p:sldId id="422" r:id="rId17"/>
  </p:sldIdLst>
  <p:sldSz cx="9144000" cy="6858000" type="screen4x3"/>
  <p:notesSz cx="6797675" cy="9928225"/>
  <p:defaultTextStyle>
    <a:defPPr>
      <a:defRPr lang="de-DE"/>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712" autoAdjust="0"/>
  </p:normalViewPr>
  <p:slideViewPr>
    <p:cSldViewPr>
      <p:cViewPr varScale="1">
        <p:scale>
          <a:sx n="69" d="100"/>
          <a:sy n="69" d="100"/>
        </p:scale>
        <p:origin x="1224" y="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41" d="100"/>
          <a:sy n="41" d="100"/>
        </p:scale>
        <p:origin x="-1392" y="-90"/>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0" y="0"/>
            <a:ext cx="2944813" cy="496888"/>
          </a:xfrm>
          <a:prstGeom prst="rect">
            <a:avLst/>
          </a:prstGeom>
          <a:noFill/>
          <a:ln>
            <a:noFill/>
          </a:ln>
        </p:spPr>
        <p:txBody>
          <a:bodyPr vert="horz" wrap="square" lIns="91434" tIns="45717" rIns="91434" bIns="45717" numCol="1" anchor="t" anchorCtr="0" compatLnSpc="1">
            <a:prstTxWarp prst="textNoShape">
              <a:avLst/>
            </a:prstTxWarp>
          </a:bodyPr>
          <a:lstStyle>
            <a:lvl1pPr defTabSz="914867" eaLnBrk="1" hangingPunct="1">
              <a:defRPr sz="1200">
                <a:effectLst/>
                <a:latin typeface="Times New Roman" pitchFamily="18" charset="0"/>
              </a:defRPr>
            </a:lvl1pPr>
          </a:lstStyle>
          <a:p>
            <a:pPr>
              <a:defRPr/>
            </a:pPr>
            <a:endParaRPr lang="de-DE" altLang="de-DE"/>
          </a:p>
        </p:txBody>
      </p:sp>
      <p:sp>
        <p:nvSpPr>
          <p:cNvPr id="3" name="Datumsplatzhalter 2"/>
          <p:cNvSpPr>
            <a:spLocks noGrp="1"/>
          </p:cNvSpPr>
          <p:nvPr>
            <p:ph type="dt" sz="quarter" idx="1"/>
          </p:nvPr>
        </p:nvSpPr>
        <p:spPr bwMode="auto">
          <a:xfrm>
            <a:off x="3851275" y="0"/>
            <a:ext cx="2944813" cy="496888"/>
          </a:xfrm>
          <a:prstGeom prst="rect">
            <a:avLst/>
          </a:prstGeom>
          <a:noFill/>
          <a:ln>
            <a:noFill/>
          </a:ln>
        </p:spPr>
        <p:txBody>
          <a:bodyPr vert="horz" wrap="square" lIns="91434" tIns="45717" rIns="91434" bIns="45717" numCol="1" anchor="t" anchorCtr="0" compatLnSpc="1">
            <a:prstTxWarp prst="textNoShape">
              <a:avLst/>
            </a:prstTxWarp>
          </a:bodyPr>
          <a:lstStyle>
            <a:lvl1pPr algn="r" defTabSz="914867" eaLnBrk="1" hangingPunct="1">
              <a:defRPr sz="1200">
                <a:effectLst/>
                <a:latin typeface="Times New Roman" pitchFamily="18" charset="0"/>
              </a:defRPr>
            </a:lvl1pPr>
          </a:lstStyle>
          <a:p>
            <a:pPr>
              <a:defRPr/>
            </a:pPr>
            <a:fld id="{2C8573E2-F860-40FD-8D0B-D0910F7EAD7A}" type="datetimeFigureOut">
              <a:rPr lang="de-DE" altLang="de-DE"/>
              <a:pPr>
                <a:defRPr/>
              </a:pPr>
              <a:t>31.03.2022</a:t>
            </a:fld>
            <a:endParaRPr lang="de-DE" altLang="de-DE"/>
          </a:p>
        </p:txBody>
      </p:sp>
      <p:sp>
        <p:nvSpPr>
          <p:cNvPr id="4" name="Fußzeilenplatzhalter 3"/>
          <p:cNvSpPr>
            <a:spLocks noGrp="1"/>
          </p:cNvSpPr>
          <p:nvPr>
            <p:ph type="ftr" sz="quarter" idx="2"/>
          </p:nvPr>
        </p:nvSpPr>
        <p:spPr bwMode="auto">
          <a:xfrm>
            <a:off x="0" y="9429750"/>
            <a:ext cx="2944813" cy="496888"/>
          </a:xfrm>
          <a:prstGeom prst="rect">
            <a:avLst/>
          </a:prstGeom>
          <a:noFill/>
          <a:ln>
            <a:noFill/>
          </a:ln>
        </p:spPr>
        <p:txBody>
          <a:bodyPr vert="horz" wrap="square" lIns="91434" tIns="45717" rIns="91434" bIns="45717" numCol="1" anchor="b" anchorCtr="0" compatLnSpc="1">
            <a:prstTxWarp prst="textNoShape">
              <a:avLst/>
            </a:prstTxWarp>
          </a:bodyPr>
          <a:lstStyle>
            <a:lvl1pPr defTabSz="914867" eaLnBrk="1" hangingPunct="1">
              <a:defRPr sz="1200">
                <a:effectLst/>
                <a:latin typeface="Times New Roman" pitchFamily="18" charset="0"/>
              </a:defRPr>
            </a:lvl1pPr>
          </a:lstStyle>
          <a:p>
            <a:pPr>
              <a:defRPr/>
            </a:pPr>
            <a:endParaRPr lang="de-DE" altLang="de-DE"/>
          </a:p>
        </p:txBody>
      </p:sp>
      <p:sp>
        <p:nvSpPr>
          <p:cNvPr id="5" name="Foliennummernplatzhalter 4"/>
          <p:cNvSpPr>
            <a:spLocks noGrp="1"/>
          </p:cNvSpPr>
          <p:nvPr>
            <p:ph type="sldNum" sz="quarter" idx="3"/>
          </p:nvPr>
        </p:nvSpPr>
        <p:spPr bwMode="auto">
          <a:xfrm>
            <a:off x="3851275" y="9429750"/>
            <a:ext cx="2944813" cy="496888"/>
          </a:xfrm>
          <a:prstGeom prst="rect">
            <a:avLst/>
          </a:prstGeom>
          <a:noFill/>
          <a:ln>
            <a:noFill/>
          </a:ln>
        </p:spPr>
        <p:txBody>
          <a:bodyPr vert="horz" wrap="square" lIns="91434" tIns="45717" rIns="91434" bIns="45717" numCol="1" anchor="b" anchorCtr="0" compatLnSpc="1">
            <a:prstTxWarp prst="textNoShape">
              <a:avLst/>
            </a:prstTxWarp>
          </a:bodyPr>
          <a:lstStyle>
            <a:lvl1pPr algn="r" eaLnBrk="1" hangingPunct="1">
              <a:defRPr sz="1200"/>
            </a:lvl1pPr>
          </a:lstStyle>
          <a:p>
            <a:fld id="{255BE1D5-600B-4B6A-9568-2930ED66A33B}" type="slidenum">
              <a:rPr lang="de-DE" altLang="de-DE"/>
              <a:pPr/>
              <a:t>‹Nr.›</a:t>
            </a:fld>
            <a:endParaRPr lang="de-DE" altLang="de-DE"/>
          </a:p>
        </p:txBody>
      </p:sp>
    </p:spTree>
    <p:extLst>
      <p:ext uri="{BB962C8B-B14F-4D97-AF65-F5344CB8AC3E}">
        <p14:creationId xmlns:p14="http://schemas.microsoft.com/office/powerpoint/2010/main" val="4152379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44813" cy="496888"/>
          </a:xfrm>
          <a:prstGeom prst="rect">
            <a:avLst/>
          </a:prstGeom>
          <a:noFill/>
          <a:ln>
            <a:noFill/>
          </a:ln>
        </p:spPr>
        <p:txBody>
          <a:bodyPr vert="horz" wrap="square" lIns="91434" tIns="45717" rIns="91434" bIns="45717" numCol="1" anchor="t" anchorCtr="0" compatLnSpc="1">
            <a:prstTxWarp prst="textNoShape">
              <a:avLst/>
            </a:prstTxWarp>
          </a:bodyPr>
          <a:lstStyle>
            <a:lvl1pPr defTabSz="914867" eaLnBrk="1" hangingPunct="1">
              <a:defRPr sz="1200">
                <a:effectLst/>
                <a:latin typeface="Times New Roman" pitchFamily="18" charset="0"/>
              </a:defRPr>
            </a:lvl1pPr>
          </a:lstStyle>
          <a:p>
            <a:pPr>
              <a:defRPr/>
            </a:pPr>
            <a:endParaRPr lang="de-DE" altLang="de-DE"/>
          </a:p>
        </p:txBody>
      </p:sp>
      <p:sp>
        <p:nvSpPr>
          <p:cNvPr id="84995" name="Rectangle 3"/>
          <p:cNvSpPr>
            <a:spLocks noGrp="1" noChangeArrowheads="1"/>
          </p:cNvSpPr>
          <p:nvPr>
            <p:ph type="dt" idx="1"/>
          </p:nvPr>
        </p:nvSpPr>
        <p:spPr bwMode="auto">
          <a:xfrm>
            <a:off x="3852863" y="0"/>
            <a:ext cx="2944812" cy="496888"/>
          </a:xfrm>
          <a:prstGeom prst="rect">
            <a:avLst/>
          </a:prstGeom>
          <a:noFill/>
          <a:ln>
            <a:noFill/>
          </a:ln>
        </p:spPr>
        <p:txBody>
          <a:bodyPr vert="horz" wrap="square" lIns="91434" tIns="45717" rIns="91434" bIns="45717" numCol="1" anchor="t" anchorCtr="0" compatLnSpc="1">
            <a:prstTxWarp prst="textNoShape">
              <a:avLst/>
            </a:prstTxWarp>
          </a:bodyPr>
          <a:lstStyle>
            <a:lvl1pPr algn="r" defTabSz="914867" eaLnBrk="1" hangingPunct="1">
              <a:defRPr sz="1200">
                <a:effectLst/>
                <a:latin typeface="Times New Roman" pitchFamily="18" charset="0"/>
              </a:defRPr>
            </a:lvl1pPr>
          </a:lstStyle>
          <a:p>
            <a:pPr>
              <a:defRPr/>
            </a:pPr>
            <a:endParaRPr lang="de-DE" altLang="de-DE"/>
          </a:p>
        </p:txBody>
      </p:sp>
      <p:sp>
        <p:nvSpPr>
          <p:cNvPr id="5124" name="Rectangle 4"/>
          <p:cNvSpPr>
            <a:spLocks noGrp="1" noRot="1" noChangeAspect="1" noChangeArrowheads="1" noTextEdit="1"/>
          </p:cNvSpPr>
          <p:nvPr>
            <p:ph type="sldImg" idx="2"/>
          </p:nvPr>
        </p:nvSpPr>
        <p:spPr bwMode="auto">
          <a:xfrm>
            <a:off x="917575" y="744538"/>
            <a:ext cx="4964113"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7" name="Rectangle 5"/>
          <p:cNvSpPr>
            <a:spLocks noGrp="1" noChangeArrowheads="1"/>
          </p:cNvSpPr>
          <p:nvPr>
            <p:ph type="body" sz="quarter" idx="3"/>
          </p:nvPr>
        </p:nvSpPr>
        <p:spPr bwMode="auto">
          <a:xfrm>
            <a:off x="906463" y="4718050"/>
            <a:ext cx="4984750" cy="4465638"/>
          </a:xfrm>
          <a:prstGeom prst="rect">
            <a:avLst/>
          </a:prstGeom>
          <a:noFill/>
          <a:ln>
            <a:noFill/>
          </a:ln>
        </p:spPr>
        <p:txBody>
          <a:bodyPr vert="horz" wrap="square" lIns="91434" tIns="45717" rIns="91434" bIns="45717"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84998" name="Rectangle 6"/>
          <p:cNvSpPr>
            <a:spLocks noGrp="1" noChangeArrowheads="1"/>
          </p:cNvSpPr>
          <p:nvPr>
            <p:ph type="ftr" sz="quarter" idx="4"/>
          </p:nvPr>
        </p:nvSpPr>
        <p:spPr bwMode="auto">
          <a:xfrm>
            <a:off x="0" y="9431338"/>
            <a:ext cx="2944813" cy="496887"/>
          </a:xfrm>
          <a:prstGeom prst="rect">
            <a:avLst/>
          </a:prstGeom>
          <a:noFill/>
          <a:ln>
            <a:noFill/>
          </a:ln>
        </p:spPr>
        <p:txBody>
          <a:bodyPr vert="horz" wrap="square" lIns="91434" tIns="45717" rIns="91434" bIns="45717" numCol="1" anchor="b" anchorCtr="0" compatLnSpc="1">
            <a:prstTxWarp prst="textNoShape">
              <a:avLst/>
            </a:prstTxWarp>
          </a:bodyPr>
          <a:lstStyle>
            <a:lvl1pPr defTabSz="914867" eaLnBrk="1" hangingPunct="1">
              <a:defRPr sz="1200">
                <a:effectLst/>
                <a:latin typeface="Times New Roman" pitchFamily="18" charset="0"/>
              </a:defRPr>
            </a:lvl1pPr>
          </a:lstStyle>
          <a:p>
            <a:pPr>
              <a:defRPr/>
            </a:pPr>
            <a:endParaRPr lang="de-DE" altLang="de-DE"/>
          </a:p>
        </p:txBody>
      </p:sp>
      <p:sp>
        <p:nvSpPr>
          <p:cNvPr id="84999" name="Rectangle 7"/>
          <p:cNvSpPr>
            <a:spLocks noGrp="1" noChangeArrowheads="1"/>
          </p:cNvSpPr>
          <p:nvPr>
            <p:ph type="sldNum" sz="quarter" idx="5"/>
          </p:nvPr>
        </p:nvSpPr>
        <p:spPr bwMode="auto">
          <a:xfrm>
            <a:off x="3852863" y="9431338"/>
            <a:ext cx="2944812" cy="496887"/>
          </a:xfrm>
          <a:prstGeom prst="rect">
            <a:avLst/>
          </a:prstGeom>
          <a:noFill/>
          <a:ln>
            <a:noFill/>
          </a:ln>
        </p:spPr>
        <p:txBody>
          <a:bodyPr vert="horz" wrap="square" lIns="91434" tIns="45717" rIns="91434" bIns="45717" numCol="1" anchor="b" anchorCtr="0" compatLnSpc="1">
            <a:prstTxWarp prst="textNoShape">
              <a:avLst/>
            </a:prstTxWarp>
          </a:bodyPr>
          <a:lstStyle>
            <a:lvl1pPr algn="r" eaLnBrk="1" hangingPunct="1">
              <a:defRPr sz="1200"/>
            </a:lvl1pPr>
          </a:lstStyle>
          <a:p>
            <a:fld id="{514B84E2-2C2A-4B50-9BE3-CC3AE961A331}" type="slidenum">
              <a:rPr lang="de-DE" altLang="de-DE"/>
              <a:pPr/>
              <a:t>‹Nr.›</a:t>
            </a:fld>
            <a:endParaRPr lang="de-DE" altLang="de-DE"/>
          </a:p>
        </p:txBody>
      </p:sp>
    </p:spTree>
    <p:extLst>
      <p:ext uri="{BB962C8B-B14F-4D97-AF65-F5344CB8AC3E}">
        <p14:creationId xmlns:p14="http://schemas.microsoft.com/office/powerpoint/2010/main" val="17031311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0B7BA548-169E-401C-B461-D901325C2B0C}" type="slidenum">
              <a:rPr lang="de-DE" altLang="de-DE" sz="1200"/>
              <a:pPr algn="r" eaLnBrk="1" hangingPunct="1"/>
              <a:t>1</a:t>
            </a:fld>
            <a:endParaRPr lang="de-DE" altLang="de-DE"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3895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1486E00F-BE21-4883-A289-3E36F72ADD59}" type="slidenum">
              <a:rPr lang="de-DE" altLang="de-DE" sz="1200"/>
              <a:pPr algn="r" eaLnBrk="1" hangingPunct="1"/>
              <a:t>13</a:t>
            </a:fld>
            <a:endParaRPr lang="de-DE" altLang="de-DE"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4101108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10F07601-C49A-4D24-B956-9B2958C00C43}" type="slidenum">
              <a:rPr lang="de-DE" altLang="de-DE" sz="1200"/>
              <a:pPr algn="r" eaLnBrk="1" hangingPunct="1"/>
              <a:t>14</a:t>
            </a:fld>
            <a:endParaRPr lang="de-DE" altLang="de-DE"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225200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E121BCA0-9127-4D24-9A67-A37AA6935B86}" type="slidenum">
              <a:rPr lang="de-DE" altLang="de-DE" sz="1200"/>
              <a:pPr algn="r" eaLnBrk="1" hangingPunct="1"/>
              <a:t>15</a:t>
            </a:fld>
            <a:endParaRPr lang="de-DE" altLang="de-DE"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609998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67B62ED0-12D2-413A-8C73-43BF3C5D3674}" type="slidenum">
              <a:rPr lang="de-DE" altLang="de-DE" sz="1200"/>
              <a:pPr algn="r" eaLnBrk="1" hangingPunct="1"/>
              <a:t>16</a:t>
            </a:fld>
            <a:endParaRPr lang="de-DE" altLang="de-DE"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705226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B44E2558-2BA2-4B8F-9DDE-55BA545DD726}" type="slidenum">
              <a:rPr lang="de-DE" altLang="de-DE" sz="1200"/>
              <a:pPr algn="r" eaLnBrk="1" hangingPunct="1"/>
              <a:t>2</a:t>
            </a:fld>
            <a:endParaRPr lang="de-DE" altLang="de-DE"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33781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A1013B8B-4F5E-4D5B-B502-6BDF3DF56876}" type="slidenum">
              <a:rPr lang="de-DE" altLang="de-DE" sz="1200"/>
              <a:pPr algn="r" eaLnBrk="1" hangingPunct="1"/>
              <a:t>3</a:t>
            </a:fld>
            <a:endParaRPr lang="de-DE" altLang="de-DE"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710885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2ACFB338-D7C1-4E40-9AF8-AAEE9A5797BF}" type="slidenum">
              <a:rPr lang="de-DE" altLang="de-DE" sz="1200"/>
              <a:pPr algn="r" eaLnBrk="1" hangingPunct="1"/>
              <a:t>4</a:t>
            </a:fld>
            <a:endParaRPr lang="de-DE" altLang="de-DE"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229156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05B7B898-BF59-43B0-A258-CFA611B88D1C}" type="slidenum">
              <a:rPr lang="de-DE" altLang="de-DE" sz="1200"/>
              <a:pPr algn="r" eaLnBrk="1" hangingPunct="1"/>
              <a:t>5</a:t>
            </a:fld>
            <a:endParaRPr lang="de-DE" altLang="de-DE"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493353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DDB1D9A4-0C6C-41FA-B9FC-DB1400E400DD}" type="slidenum">
              <a:rPr lang="de-DE" altLang="de-DE" sz="1200"/>
              <a:pPr algn="r" eaLnBrk="1" hangingPunct="1"/>
              <a:t>6</a:t>
            </a:fld>
            <a:endParaRPr lang="de-DE" altLang="de-DE"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2716807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5957E398-500E-439A-A401-5048179D0FB4}" type="slidenum">
              <a:rPr lang="de-DE" altLang="de-DE" sz="1200"/>
              <a:pPr algn="r" eaLnBrk="1" hangingPunct="1"/>
              <a:t>7</a:t>
            </a:fld>
            <a:endParaRPr lang="de-DE" altLang="de-DE"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821218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F33B843A-4FF7-429A-BBC7-160A24D6A6F1}" type="slidenum">
              <a:rPr lang="de-DE" altLang="de-DE" sz="1200"/>
              <a:pPr algn="r" eaLnBrk="1" hangingPunct="1"/>
              <a:t>8</a:t>
            </a:fld>
            <a:endParaRPr lang="de-DE" altLang="de-DE"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54470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710DB242-55D0-4950-9680-DDAAB5A336BA}" type="slidenum">
              <a:rPr lang="de-DE" altLang="de-DE" sz="1200"/>
              <a:pPr algn="r" eaLnBrk="1" hangingPunct="1"/>
              <a:t>12</a:t>
            </a:fld>
            <a:endParaRPr lang="de-DE" altLang="de-DE"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2364076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Line 12"/>
          <p:cNvSpPr>
            <a:spLocks noChangeShapeType="1"/>
          </p:cNvSpPr>
          <p:nvPr userDrawn="1"/>
        </p:nvSpPr>
        <p:spPr bwMode="auto">
          <a:xfrm>
            <a:off x="152400" y="990600"/>
            <a:ext cx="876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 name="Rectangle 13"/>
          <p:cNvSpPr>
            <a:spLocks noChangeArrowheads="1"/>
          </p:cNvSpPr>
          <p:nvPr userDrawn="1"/>
        </p:nvSpPr>
        <p:spPr bwMode="auto">
          <a:xfrm>
            <a:off x="914400" y="685800"/>
            <a:ext cx="1981200" cy="228600"/>
          </a:xfrm>
          <a:prstGeom prst="rect">
            <a:avLst/>
          </a:prstGeom>
          <a:solidFill>
            <a:srgbClr val="FFFFFF"/>
          </a:solidFill>
          <a:ln>
            <a:noFill/>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endParaRPr lang="de-DE" altLang="de-DE"/>
          </a:p>
        </p:txBody>
      </p:sp>
      <p:pic>
        <p:nvPicPr>
          <p:cNvPr id="6"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25" y="2755900"/>
            <a:ext cx="77787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9"/>
          <p:cNvSpPr>
            <a:spLocks noGrp="1" noChangeArrowheads="1"/>
          </p:cNvSpPr>
          <p:nvPr>
            <p:ph type="sldNum" sz="quarter" idx="10"/>
          </p:nvPr>
        </p:nvSpPr>
        <p:spPr/>
        <p:txBody>
          <a:bodyPr/>
          <a:lstStyle>
            <a:lvl1pPr>
              <a:defRPr/>
            </a:lvl1pPr>
          </a:lstStyle>
          <a:p>
            <a:fld id="{93266C81-D4A2-4F47-93DA-420532904051}" type="slidenum">
              <a:rPr lang="de-DE" altLang="de-DE"/>
              <a:pPr/>
              <a:t>‹Nr.›</a:t>
            </a:fld>
            <a:endParaRPr lang="de-DE" altLang="de-DE"/>
          </a:p>
        </p:txBody>
      </p:sp>
    </p:spTree>
    <p:extLst>
      <p:ext uri="{BB962C8B-B14F-4D97-AF65-F5344CB8AC3E}">
        <p14:creationId xmlns:p14="http://schemas.microsoft.com/office/powerpoint/2010/main" val="3580319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imes New Roman" pitchFamily="18" charset="0"/>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atin typeface="Times New Roman" pitchFamily="18"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vl1pPr>
          </a:lstStyle>
          <a:p>
            <a:fld id="{59470EBA-9646-4A9F-8258-2B94F76E6E60}" type="slidenum">
              <a:rPr lang="de-DE" altLang="de-DE"/>
              <a:pPr/>
              <a:t>‹Nr.›</a:t>
            </a:fld>
            <a:endParaRPr lang="de-DE" altLang="de-DE"/>
          </a:p>
        </p:txBody>
      </p:sp>
    </p:spTree>
    <p:extLst>
      <p:ext uri="{BB962C8B-B14F-4D97-AF65-F5344CB8AC3E}">
        <p14:creationId xmlns:p14="http://schemas.microsoft.com/office/powerpoint/2010/main" val="213235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imes New Roman" pitchFamily="18" charset="0"/>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atin typeface="Times New Roman" pitchFamily="18" charset="0"/>
              </a:defRPr>
            </a:lvl1pPr>
          </a:lstStyle>
          <a:p>
            <a:pPr>
              <a:defRPr/>
            </a:pPr>
            <a:endParaRPr lang="de-DE"/>
          </a:p>
        </p:txBody>
      </p:sp>
      <p:sp>
        <p:nvSpPr>
          <p:cNvPr id="4" name="Rectangle 6"/>
          <p:cNvSpPr>
            <a:spLocks noGrp="1" noChangeArrowheads="1"/>
          </p:cNvSpPr>
          <p:nvPr>
            <p:ph type="sldNum" sz="quarter" idx="12"/>
          </p:nvPr>
        </p:nvSpPr>
        <p:spPr/>
        <p:txBody>
          <a:bodyPr/>
          <a:lstStyle>
            <a:lvl1pPr>
              <a:defRPr/>
            </a:lvl1pPr>
          </a:lstStyle>
          <a:p>
            <a:fld id="{35035BBB-173E-4556-9291-A66D3FD3688F}" type="slidenum">
              <a:rPr lang="de-DE" altLang="de-DE"/>
              <a:pPr/>
              <a:t>‹Nr.›</a:t>
            </a:fld>
            <a:endParaRPr lang="de-DE" altLang="de-DE"/>
          </a:p>
        </p:txBody>
      </p:sp>
    </p:spTree>
    <p:extLst>
      <p:ext uri="{BB962C8B-B14F-4D97-AF65-F5344CB8AC3E}">
        <p14:creationId xmlns:p14="http://schemas.microsoft.com/office/powerpoint/2010/main" val="1306272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body" idx="1"/>
          </p:nvPr>
        </p:nvSpPr>
        <p:spPr bwMode="auto">
          <a:xfrm>
            <a:off x="685800" y="2286000"/>
            <a:ext cx="7772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7" name="Rectangle 7"/>
          <p:cNvSpPr>
            <a:spLocks noGrp="1" noChangeArrowheads="1"/>
          </p:cNvSpPr>
          <p:nvPr>
            <p:ph type="title"/>
          </p:nvPr>
        </p:nvSpPr>
        <p:spPr bwMode="auto">
          <a:xfrm>
            <a:off x="684213" y="26035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hhh</a:t>
            </a:r>
          </a:p>
        </p:txBody>
      </p:sp>
      <p:sp>
        <p:nvSpPr>
          <p:cNvPr id="9" name="Rectangle 9"/>
          <p:cNvSpPr>
            <a:spLocks noGrp="1" noChangeArrowheads="1"/>
          </p:cNvSpPr>
          <p:nvPr>
            <p:ph type="sldNum" sz="quarter" idx="4"/>
          </p:nvPr>
        </p:nvSpPr>
        <p:spPr bwMode="auto">
          <a:xfrm>
            <a:off x="7162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vl1pPr>
          </a:lstStyle>
          <a:p>
            <a:fld id="{1160651B-4DB2-4D79-9AEF-03EB94860583}" type="slidenum">
              <a:rPr lang="de-DE" altLang="de-DE"/>
              <a:pPr/>
              <a:t>‹Nr.›</a:t>
            </a:fld>
            <a:endParaRPr lang="de-DE" altLang="de-DE"/>
          </a:p>
        </p:txBody>
      </p:sp>
      <p:sp>
        <p:nvSpPr>
          <p:cNvPr id="5" name="Rectangle 8"/>
          <p:cNvSpPr>
            <a:spLocks noChangeArrowheads="1"/>
          </p:cNvSpPr>
          <p:nvPr userDrawn="1"/>
        </p:nvSpPr>
        <p:spPr bwMode="auto">
          <a:xfrm>
            <a:off x="0" y="-4763"/>
            <a:ext cx="2409825" cy="831851"/>
          </a:xfrm>
          <a:prstGeom prst="rect">
            <a:avLst/>
          </a:prstGeom>
          <a:noFill/>
          <a:ln>
            <a:noFill/>
          </a:ln>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e-DE" altLang="de-DE" sz="1200" dirty="0">
                <a:latin typeface="Arial" panose="020B0604020202020204" pitchFamily="34" charset="0"/>
                <a:ea typeface="Calibri" panose="020F0502020204030204" pitchFamily="34" charset="0"/>
                <a:cs typeface="Times New Roman" panose="02020603050405020304" pitchFamily="18" charset="0"/>
              </a:rPr>
              <a:t>Internationales Wirtschaftsrecht I</a:t>
            </a:r>
          </a:p>
          <a:p>
            <a:pPr>
              <a:spcBef>
                <a:spcPct val="0"/>
              </a:spcBef>
              <a:buFontTx/>
              <a:buNone/>
              <a:defRPr/>
            </a:pPr>
            <a:r>
              <a:rPr lang="de-DE" altLang="de-DE" sz="1200" dirty="0">
                <a:latin typeface="Arial" panose="020B0604020202020204" pitchFamily="34" charset="0"/>
                <a:ea typeface="Calibri" panose="020F0502020204030204" pitchFamily="34" charset="0"/>
                <a:cs typeface="Times New Roman" panose="02020603050405020304" pitchFamily="18" charset="0"/>
              </a:rPr>
              <a:t>TU Chemnitz</a:t>
            </a:r>
          </a:p>
          <a:p>
            <a:pPr>
              <a:spcBef>
                <a:spcPct val="0"/>
              </a:spcBef>
              <a:buFontTx/>
              <a:buNone/>
              <a:defRPr/>
            </a:pPr>
            <a:r>
              <a:rPr lang="de-DE" altLang="de-DE" sz="1200" dirty="0">
                <a:latin typeface="Arial" panose="020B0604020202020204" pitchFamily="34" charset="0"/>
                <a:ea typeface="Calibri" panose="020F0502020204030204" pitchFamily="34" charset="0"/>
                <a:cs typeface="Times New Roman" panose="02020603050405020304" pitchFamily="18" charset="0"/>
              </a:rPr>
              <a:t>Prof. Dr. </a:t>
            </a:r>
            <a:r>
              <a:rPr lang="de-DE" altLang="de-DE" sz="1200" i="1" dirty="0">
                <a:latin typeface="Arial" panose="020B0604020202020204" pitchFamily="34" charset="0"/>
                <a:ea typeface="Calibri" panose="020F0502020204030204" pitchFamily="34" charset="0"/>
                <a:cs typeface="Times New Roman" panose="02020603050405020304" pitchFamily="18" charset="0"/>
              </a:rPr>
              <a:t>Stefan Korte</a:t>
            </a:r>
            <a:r>
              <a:rPr lang="de-DE" altLang="de-DE" sz="1200" dirty="0">
                <a:latin typeface="Arial" panose="020B0604020202020204" pitchFamily="34" charset="0"/>
                <a:ea typeface="Calibri" panose="020F0502020204030204" pitchFamily="34" charset="0"/>
                <a:cs typeface="Times New Roman" panose="02020603050405020304" pitchFamily="18" charset="0"/>
              </a:rPr>
              <a:t>, Dipl.-Kfm.</a:t>
            </a:r>
          </a:p>
          <a:p>
            <a:pPr>
              <a:spcBef>
                <a:spcPct val="0"/>
              </a:spcBef>
              <a:buFontTx/>
              <a:buNone/>
              <a:defRPr/>
            </a:pPr>
            <a:r>
              <a:rPr lang="de-DE" altLang="de-DE" sz="1200" dirty="0" err="1">
                <a:latin typeface="Arial" panose="020B0604020202020204" pitchFamily="34" charset="0"/>
                <a:ea typeface="Calibri" panose="020F0502020204030204" pitchFamily="34" charset="0"/>
                <a:cs typeface="Times New Roman" panose="02020603050405020304" pitchFamily="18" charset="0"/>
              </a:rPr>
              <a:t>SoSe</a:t>
            </a:r>
            <a:r>
              <a:rPr lang="de-DE" altLang="de-DE" sz="1200" dirty="0">
                <a:latin typeface="Arial" panose="020B0604020202020204" pitchFamily="34" charset="0"/>
                <a:ea typeface="Calibri" panose="020F0502020204030204" pitchFamily="34" charset="0"/>
                <a:cs typeface="Times New Roman" panose="02020603050405020304" pitchFamily="18" charset="0"/>
              </a:rPr>
              <a:t> 2020</a:t>
            </a:r>
          </a:p>
        </p:txBody>
      </p:sp>
    </p:spTree>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txBox="1">
            <a:spLocks/>
          </p:cNvSpPr>
          <p:nvPr/>
        </p:nvSpPr>
        <p:spPr bwMode="auto">
          <a:xfrm>
            <a:off x="685800" y="1700808"/>
            <a:ext cx="7772400" cy="14700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de-DE" altLang="de-DE" kern="0" dirty="0" smtClean="0"/>
              <a:t>Internationales und </a:t>
            </a:r>
            <a:r>
              <a:rPr lang="de-DE" altLang="de-DE" kern="0" dirty="0"/>
              <a:t>Europäisches </a:t>
            </a:r>
          </a:p>
          <a:p>
            <a:pPr>
              <a:defRPr/>
            </a:pPr>
            <a:r>
              <a:rPr lang="de-DE" altLang="de-DE" kern="0" dirty="0" smtClean="0"/>
              <a:t>Wirtschaftsrecht I</a:t>
            </a:r>
          </a:p>
          <a:p>
            <a:pPr>
              <a:defRPr/>
            </a:pPr>
            <a:r>
              <a:rPr lang="de-DE" altLang="de-DE" kern="0" dirty="0" smtClean="0"/>
              <a:t>(Binnenmarktrecht I)</a:t>
            </a:r>
            <a:endParaRPr lang="de-DE" altLang="de-DE" kern="0" dirty="0"/>
          </a:p>
          <a:p>
            <a:pPr>
              <a:defRPr/>
            </a:pPr>
            <a:endParaRPr lang="de-DE" altLang="de-DE" kern="0" dirty="0"/>
          </a:p>
        </p:txBody>
      </p:sp>
      <p:pic>
        <p:nvPicPr>
          <p:cNvPr id="7172" name="Grafik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7488" y="3644900"/>
            <a:ext cx="10890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hteck 1"/>
          <p:cNvSpPr>
            <a:spLocks noChangeArrowheads="1"/>
          </p:cNvSpPr>
          <p:nvPr/>
        </p:nvSpPr>
        <p:spPr bwMode="auto">
          <a:xfrm>
            <a:off x="1908175" y="5519738"/>
            <a:ext cx="5327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de-DE" altLang="de-DE"/>
              <a:t> </a:t>
            </a:r>
            <a:r>
              <a:rPr lang="de-DE" altLang="de-DE">
                <a:sym typeface="Wingdings" panose="05000000000000000000" pitchFamily="2" charset="2"/>
              </a:rPr>
              <a:t> </a:t>
            </a:r>
            <a:r>
              <a:rPr lang="de-DE" altLang="de-DE"/>
              <a:t>Stober/Korte: Öffentliches Wirtschaftsrecht I, </a:t>
            </a:r>
          </a:p>
          <a:p>
            <a:r>
              <a:rPr lang="de-DE" altLang="de-DE" b="1"/>
              <a:t>     Rn. 1-49, 73-80, 83-85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187450" y="1052513"/>
            <a:ext cx="6624638" cy="1230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2000" b="1">
                <a:latin typeface="Arial" panose="020B0604020202020204" pitchFamily="34" charset="0"/>
              </a:rPr>
              <a:t>Inhalt</a:t>
            </a:r>
          </a:p>
          <a:p>
            <a:pPr>
              <a:spcBef>
                <a:spcPct val="0"/>
              </a:spcBef>
              <a:buFontTx/>
              <a:buNone/>
            </a:pPr>
            <a:r>
              <a:rPr lang="de-DE" altLang="de-DE" sz="1800">
                <a:latin typeface="Arial" panose="020B0604020202020204" pitchFamily="34" charset="0"/>
              </a:rPr>
              <a:t>Unionsrecht jeder Stufe geht nationalem Recht jeder Stufe vor</a:t>
            </a:r>
          </a:p>
          <a:p>
            <a:pPr>
              <a:spcBef>
                <a:spcPct val="0"/>
              </a:spcBef>
              <a:buFontTx/>
              <a:buNone/>
            </a:pPr>
            <a:r>
              <a:rPr lang="de-DE" altLang="de-DE" sz="1800">
                <a:latin typeface="Arial" panose="020B0604020202020204" pitchFamily="34" charset="0"/>
              </a:rPr>
              <a:t>V.:    hinreichend bestimmtes und unbedingtes Unionsrecht</a:t>
            </a:r>
          </a:p>
          <a:p>
            <a:pPr>
              <a:spcBef>
                <a:spcPct val="0"/>
              </a:spcBef>
              <a:buFontTx/>
              <a:buNone/>
            </a:pPr>
            <a:r>
              <a:rPr lang="de-DE" altLang="de-DE" sz="1800">
                <a:latin typeface="Arial" panose="020B0604020202020204" pitchFamily="34" charset="0"/>
              </a:rPr>
              <a:t>RF.: Unionsrecht verdrängt nationales Recht; keine Nichtigkeit</a:t>
            </a:r>
          </a:p>
        </p:txBody>
      </p:sp>
      <p:sp>
        <p:nvSpPr>
          <p:cNvPr id="3" name="AutoShape 7"/>
          <p:cNvSpPr>
            <a:spLocks noChangeArrowheads="1"/>
          </p:cNvSpPr>
          <p:nvPr/>
        </p:nvSpPr>
        <p:spPr bwMode="auto">
          <a:xfrm>
            <a:off x="4356100" y="2420938"/>
            <a:ext cx="485775" cy="504825"/>
          </a:xfrm>
          <a:prstGeom prst="downArrow">
            <a:avLst>
              <a:gd name="adj1" fmla="val 50000"/>
              <a:gd name="adj2" fmla="val 2598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e-DE" altLang="de-DE" sz="2000"/>
          </a:p>
        </p:txBody>
      </p:sp>
      <p:sp>
        <p:nvSpPr>
          <p:cNvPr id="4" name="AutoShape 10"/>
          <p:cNvSpPr>
            <a:spLocks noChangeArrowheads="1"/>
          </p:cNvSpPr>
          <p:nvPr/>
        </p:nvSpPr>
        <p:spPr bwMode="auto">
          <a:xfrm>
            <a:off x="4356100" y="4724400"/>
            <a:ext cx="485775" cy="504825"/>
          </a:xfrm>
          <a:prstGeom prst="downArrow">
            <a:avLst>
              <a:gd name="adj1" fmla="val 50000"/>
              <a:gd name="adj2" fmla="val 2598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e-DE" altLang="de-DE" sz="2000"/>
          </a:p>
        </p:txBody>
      </p:sp>
      <p:sp>
        <p:nvSpPr>
          <p:cNvPr id="5" name="Text Box 11"/>
          <p:cNvSpPr txBox="1">
            <a:spLocks noChangeArrowheads="1"/>
          </p:cNvSpPr>
          <p:nvPr/>
        </p:nvSpPr>
        <p:spPr bwMode="auto">
          <a:xfrm>
            <a:off x="827088" y="3068638"/>
            <a:ext cx="7273925" cy="1504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2000" b="1">
                <a:latin typeface="Arial" panose="020B0604020202020204" pitchFamily="34" charset="0"/>
              </a:rPr>
              <a:t>Gründe</a:t>
            </a:r>
          </a:p>
          <a:p>
            <a:pPr>
              <a:spcBef>
                <a:spcPct val="0"/>
              </a:spcBef>
              <a:buFontTx/>
              <a:buNone/>
            </a:pPr>
            <a:r>
              <a:rPr lang="de-DE" altLang="de-DE" sz="1800">
                <a:latin typeface="Arial" panose="020B0604020202020204" pitchFamily="34" charset="0"/>
              </a:rPr>
              <a:t>Funktionsfähigkeit der Union als Rechtsgemeinschaft</a:t>
            </a:r>
          </a:p>
          <a:p>
            <a:pPr>
              <a:spcBef>
                <a:spcPct val="0"/>
              </a:spcBef>
              <a:buFontTx/>
              <a:buNone/>
            </a:pPr>
            <a:r>
              <a:rPr lang="de-DE" altLang="de-DE" sz="1800">
                <a:latin typeface="Arial" panose="020B0604020202020204" pitchFamily="34" charset="0"/>
              </a:rPr>
              <a:t>Unionsrecht als eigene Rechtsordnung / autonome Rechtsquelle</a:t>
            </a:r>
          </a:p>
          <a:p>
            <a:pPr>
              <a:spcBef>
                <a:spcPct val="0"/>
              </a:spcBef>
              <a:buFontTx/>
              <a:buNone/>
            </a:pPr>
            <a:r>
              <a:rPr lang="de-DE" altLang="de-DE" sz="1800">
                <a:latin typeface="Arial" panose="020B0604020202020204" pitchFamily="34" charset="0"/>
              </a:rPr>
              <a:t>Union hat eigene Organe / eigene Kompetenzen</a:t>
            </a:r>
          </a:p>
          <a:p>
            <a:pPr>
              <a:spcBef>
                <a:spcPct val="0"/>
              </a:spcBef>
              <a:buFontTx/>
              <a:buNone/>
            </a:pPr>
            <a:r>
              <a:rPr lang="de-DE" altLang="de-DE" sz="1800">
                <a:latin typeface="Arial" panose="020B0604020202020204" pitchFamily="34" charset="0"/>
              </a:rPr>
              <a:t>Generalisierung des Art. 288 II AEUV / einseitiges Vorgehen normiert</a:t>
            </a:r>
          </a:p>
        </p:txBody>
      </p:sp>
      <p:sp>
        <p:nvSpPr>
          <p:cNvPr id="6" name="Text Box 12"/>
          <p:cNvSpPr txBox="1">
            <a:spLocks noChangeArrowheads="1"/>
          </p:cNvSpPr>
          <p:nvPr/>
        </p:nvSpPr>
        <p:spPr bwMode="auto">
          <a:xfrm>
            <a:off x="1187450" y="5373688"/>
            <a:ext cx="6624638" cy="1230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2000" b="1">
                <a:latin typeface="Arial" panose="020B0604020202020204" pitchFamily="34" charset="0"/>
              </a:rPr>
              <a:t>Prüfungsfolge</a:t>
            </a:r>
          </a:p>
          <a:p>
            <a:pPr>
              <a:spcBef>
                <a:spcPct val="0"/>
              </a:spcBef>
              <a:buFontTx/>
              <a:buNone/>
            </a:pPr>
            <a:r>
              <a:rPr lang="de-DE" altLang="de-DE" sz="1800" u="sng">
                <a:latin typeface="Arial" panose="020B0604020202020204" pitchFamily="34" charset="0"/>
              </a:rPr>
              <a:t>Erst:</a:t>
            </a:r>
            <a:r>
              <a:rPr lang="de-DE" altLang="de-DE" sz="1800">
                <a:latin typeface="Arial" panose="020B0604020202020204" pitchFamily="34" charset="0"/>
              </a:rPr>
              <a:t> Unionsrechtskonforme Auslegung</a:t>
            </a:r>
          </a:p>
          <a:p>
            <a:pPr>
              <a:spcBef>
                <a:spcPct val="0"/>
              </a:spcBef>
              <a:buFontTx/>
              <a:buNone/>
            </a:pPr>
            <a:r>
              <a:rPr lang="de-DE" altLang="de-DE" sz="1800" u="sng">
                <a:latin typeface="Arial" panose="020B0604020202020204" pitchFamily="34" charset="0"/>
              </a:rPr>
              <a:t>Dann:</a:t>
            </a:r>
            <a:r>
              <a:rPr lang="de-DE" altLang="de-DE" sz="1800">
                <a:latin typeface="Arial" panose="020B0604020202020204" pitchFamily="34" charset="0"/>
              </a:rPr>
              <a:t> Unmittelbare Wirkung von Richtlinien</a:t>
            </a:r>
          </a:p>
          <a:p>
            <a:pPr>
              <a:spcBef>
                <a:spcPct val="0"/>
              </a:spcBef>
              <a:buFontTx/>
              <a:buNone/>
            </a:pPr>
            <a:r>
              <a:rPr lang="de-DE" altLang="de-DE" sz="1800">
                <a:latin typeface="Arial" panose="020B0604020202020204" pitchFamily="34" charset="0"/>
              </a:rPr>
              <a:t>(Schließlich: Mitgliedstaatliche Staatshaftung)</a:t>
            </a:r>
          </a:p>
        </p:txBody>
      </p:sp>
      <p:sp>
        <p:nvSpPr>
          <p:cNvPr id="7" name="Rectangle 2"/>
          <p:cNvSpPr txBox="1">
            <a:spLocks noChangeArrowheads="1"/>
          </p:cNvSpPr>
          <p:nvPr/>
        </p:nvSpPr>
        <p:spPr bwMode="auto">
          <a:xfrm>
            <a:off x="712788" y="69850"/>
            <a:ext cx="7772400" cy="838200"/>
          </a:xfrm>
          <a:prstGeom prst="rect">
            <a:avLst/>
          </a:prstGeom>
          <a:noFill/>
          <a:ln w="9525">
            <a:noFill/>
            <a:miter lim="800000"/>
            <a:headEnd/>
            <a:tailEnd/>
          </a:ln>
        </p:spPr>
        <p:txBody>
          <a:bodyPr anchor="ctr"/>
          <a:lstStyle/>
          <a:p>
            <a:pPr algn="ctr" eaLnBrk="1" hangingPunct="1">
              <a:defRPr/>
            </a:pPr>
            <a:r>
              <a:rPr lang="de-DE" altLang="de-DE" sz="4000" kern="0" dirty="0">
                <a:solidFill>
                  <a:schemeClr val="tx2"/>
                </a:solidFill>
                <a:latin typeface="+mj-lt"/>
                <a:ea typeface="+mj-ea"/>
                <a:cs typeface="+mj-cs"/>
              </a:rPr>
              <a:t>Anwendungsvorrang</a:t>
            </a:r>
          </a:p>
        </p:txBody>
      </p:sp>
      <p:pic>
        <p:nvPicPr>
          <p:cNvPr id="24584" name="Bild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52812"/>
    </mc:Choice>
    <mc:Fallback xmlns="">
      <p:transition spd="slow" advTm="25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8"/>
                </p:tgtEl>
              </p:cMediaNode>
            </p:audio>
          </p:childTnLst>
        </p:cTn>
      </p:par>
    </p:tnLst>
    <p:bldLst>
      <p:bldP spid="2" grpId="0" animBg="1"/>
      <p:bldP spid="3"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171575" y="1677988"/>
            <a:ext cx="6624638" cy="126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2000" b="1">
                <a:latin typeface="Arial" panose="020B0604020202020204" pitchFamily="34" charset="0"/>
              </a:rPr>
              <a:t>Prüfungsfolge unzureichender Richtlinienumsetzung</a:t>
            </a:r>
          </a:p>
          <a:p>
            <a:pPr>
              <a:spcBef>
                <a:spcPct val="0"/>
              </a:spcBef>
              <a:buFontTx/>
              <a:buNone/>
            </a:pPr>
            <a:r>
              <a:rPr lang="de-DE" altLang="de-DE" sz="1800" u="sng">
                <a:latin typeface="Arial" panose="020B0604020202020204" pitchFamily="34" charset="0"/>
              </a:rPr>
              <a:t>Erst:</a:t>
            </a:r>
            <a:r>
              <a:rPr lang="de-DE" altLang="de-DE" sz="1800">
                <a:latin typeface="Arial" panose="020B0604020202020204" pitchFamily="34" charset="0"/>
              </a:rPr>
              <a:t> Richtlinienkonforme Auslegung des nationalen Rechts</a:t>
            </a:r>
          </a:p>
          <a:p>
            <a:pPr>
              <a:spcBef>
                <a:spcPct val="0"/>
              </a:spcBef>
              <a:buFontTx/>
              <a:buNone/>
            </a:pPr>
            <a:r>
              <a:rPr lang="de-DE" altLang="de-DE" sz="1800" b="1" u="sng">
                <a:latin typeface="Arial" panose="020B0604020202020204" pitchFamily="34" charset="0"/>
              </a:rPr>
              <a:t>Dann:</a:t>
            </a:r>
            <a:r>
              <a:rPr lang="de-DE" altLang="de-DE" sz="1800" b="1">
                <a:latin typeface="Arial" panose="020B0604020202020204" pitchFamily="34" charset="0"/>
              </a:rPr>
              <a:t> Unmittelbare Wirkung von Richtlinien</a:t>
            </a:r>
          </a:p>
          <a:p>
            <a:pPr>
              <a:spcBef>
                <a:spcPct val="0"/>
              </a:spcBef>
              <a:buFontTx/>
              <a:buNone/>
            </a:pPr>
            <a:r>
              <a:rPr lang="de-DE" altLang="de-DE" sz="1800">
                <a:latin typeface="Arial" panose="020B0604020202020204" pitchFamily="34" charset="0"/>
              </a:rPr>
              <a:t>Schließlich: Mitgliedstaatliche Staatshaftung</a:t>
            </a:r>
          </a:p>
        </p:txBody>
      </p:sp>
      <p:sp>
        <p:nvSpPr>
          <p:cNvPr id="3" name="AutoShape 8"/>
          <p:cNvSpPr>
            <a:spLocks noChangeArrowheads="1"/>
          </p:cNvSpPr>
          <p:nvPr/>
        </p:nvSpPr>
        <p:spPr bwMode="auto">
          <a:xfrm>
            <a:off x="4414838" y="3043238"/>
            <a:ext cx="485775" cy="290512"/>
          </a:xfrm>
          <a:prstGeom prst="downArrow">
            <a:avLst>
              <a:gd name="adj1" fmla="val 50000"/>
              <a:gd name="adj2" fmla="val 25981"/>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e-DE" altLang="de-DE" sz="2000"/>
          </a:p>
        </p:txBody>
      </p:sp>
      <p:sp>
        <p:nvSpPr>
          <p:cNvPr id="4" name="Text Box 9"/>
          <p:cNvSpPr txBox="1">
            <a:spLocks noChangeArrowheads="1"/>
          </p:cNvSpPr>
          <p:nvPr/>
        </p:nvSpPr>
        <p:spPr bwMode="auto">
          <a:xfrm>
            <a:off x="1187450" y="4941888"/>
            <a:ext cx="6697663" cy="1779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2000" b="1">
                <a:latin typeface="Arial" panose="020B0604020202020204" pitchFamily="34" charset="0"/>
              </a:rPr>
              <a:t>Voraussetzungen der unmittelbaren Anwendbarkeit</a:t>
            </a:r>
          </a:p>
          <a:p>
            <a:pPr>
              <a:spcBef>
                <a:spcPct val="0"/>
              </a:spcBef>
              <a:buFontTx/>
              <a:buNone/>
            </a:pPr>
            <a:r>
              <a:rPr lang="de-DE" altLang="de-DE" sz="1800">
                <a:latin typeface="Arial" panose="020B0604020202020204" pitchFamily="34" charset="0"/>
              </a:rPr>
              <a:t>Hinreichend bestimmt und unbedingt (self executing)</a:t>
            </a:r>
          </a:p>
          <a:p>
            <a:pPr>
              <a:spcBef>
                <a:spcPct val="0"/>
              </a:spcBef>
              <a:buFontTx/>
              <a:buNone/>
            </a:pPr>
            <a:r>
              <a:rPr lang="de-DE" altLang="de-DE" sz="1800">
                <a:latin typeface="Arial" panose="020B0604020202020204" pitchFamily="34" charset="0"/>
              </a:rPr>
              <a:t>Ablauf der Umsetzungsfrist</a:t>
            </a:r>
          </a:p>
          <a:p>
            <a:pPr>
              <a:spcBef>
                <a:spcPct val="0"/>
              </a:spcBef>
              <a:buFontTx/>
              <a:buNone/>
            </a:pPr>
            <a:r>
              <a:rPr lang="de-DE" altLang="de-DE" sz="1800">
                <a:latin typeface="Arial" panose="020B0604020202020204" pitchFamily="34" charset="0"/>
              </a:rPr>
              <a:t>Keine horizontale Direktwirkung (weiter Staatsbegriff)</a:t>
            </a:r>
          </a:p>
          <a:p>
            <a:pPr>
              <a:spcBef>
                <a:spcPct val="0"/>
              </a:spcBef>
              <a:buFontTx/>
              <a:buNone/>
            </a:pPr>
            <a:r>
              <a:rPr lang="de-DE" altLang="de-DE" sz="1800">
                <a:latin typeface="Arial" panose="020B0604020202020204" pitchFamily="34" charset="0"/>
              </a:rPr>
              <a:t>Keine umgekehrte  Direktwirkung</a:t>
            </a:r>
          </a:p>
          <a:p>
            <a:pPr>
              <a:spcBef>
                <a:spcPct val="0"/>
              </a:spcBef>
              <a:buFontTx/>
              <a:buNone/>
            </a:pPr>
            <a:r>
              <a:rPr lang="de-DE" altLang="de-DE" sz="1800">
                <a:latin typeface="Arial" panose="020B0604020202020204" pitchFamily="34" charset="0"/>
              </a:rPr>
              <a:t>Existenz subjektiv öffentlicher Rechte ist unerheblich</a:t>
            </a:r>
          </a:p>
        </p:txBody>
      </p:sp>
      <p:sp>
        <p:nvSpPr>
          <p:cNvPr id="5" name="Line 10"/>
          <p:cNvSpPr>
            <a:spLocks noChangeShapeType="1"/>
          </p:cNvSpPr>
          <p:nvPr/>
        </p:nvSpPr>
        <p:spPr bwMode="auto">
          <a:xfrm>
            <a:off x="1187450" y="6381750"/>
            <a:ext cx="6697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 name="AutoShape 11"/>
          <p:cNvSpPr>
            <a:spLocks noChangeArrowheads="1"/>
          </p:cNvSpPr>
          <p:nvPr/>
        </p:nvSpPr>
        <p:spPr bwMode="auto">
          <a:xfrm>
            <a:off x="4427538" y="4652963"/>
            <a:ext cx="485775" cy="288925"/>
          </a:xfrm>
          <a:prstGeom prst="downArrow">
            <a:avLst>
              <a:gd name="adj1" fmla="val 50000"/>
              <a:gd name="adj2" fmla="val 25981"/>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e-DE" altLang="de-DE" sz="2000"/>
          </a:p>
        </p:txBody>
      </p:sp>
      <p:sp>
        <p:nvSpPr>
          <p:cNvPr id="7" name="Text Box 12"/>
          <p:cNvSpPr txBox="1">
            <a:spLocks noChangeArrowheads="1"/>
          </p:cNvSpPr>
          <p:nvPr/>
        </p:nvSpPr>
        <p:spPr bwMode="auto">
          <a:xfrm>
            <a:off x="1154113" y="3389313"/>
            <a:ext cx="6697662" cy="123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2000" b="1">
                <a:latin typeface="Arial" panose="020B0604020202020204" pitchFamily="34" charset="0"/>
              </a:rPr>
              <a:t>Ratio Legis der unmittelbaren Anwendbarkeit</a:t>
            </a:r>
          </a:p>
          <a:p>
            <a:pPr>
              <a:spcBef>
                <a:spcPct val="0"/>
              </a:spcBef>
              <a:buFontTx/>
              <a:buNone/>
            </a:pPr>
            <a:r>
              <a:rPr lang="de-DE" altLang="de-DE" sz="1800">
                <a:latin typeface="Arial" panose="020B0604020202020204" pitchFamily="34" charset="0"/>
              </a:rPr>
              <a:t>Sanktionsgedanke</a:t>
            </a:r>
          </a:p>
          <a:p>
            <a:pPr>
              <a:spcBef>
                <a:spcPct val="0"/>
              </a:spcBef>
              <a:buFontTx/>
              <a:buNone/>
            </a:pPr>
            <a:r>
              <a:rPr lang="de-DE" altLang="de-DE" sz="1800">
                <a:latin typeface="Arial" panose="020B0604020202020204" pitchFamily="34" charset="0"/>
              </a:rPr>
              <a:t>Venire contra factum proprium</a:t>
            </a:r>
          </a:p>
          <a:p>
            <a:pPr>
              <a:spcBef>
                <a:spcPct val="0"/>
              </a:spcBef>
              <a:buFontTx/>
              <a:buNone/>
            </a:pPr>
            <a:r>
              <a:rPr lang="de-DE" altLang="de-DE" sz="1800">
                <a:latin typeface="Arial" panose="020B0604020202020204" pitchFamily="34" charset="0"/>
              </a:rPr>
              <a:t>Effektivität des Unionsrechts</a:t>
            </a:r>
          </a:p>
        </p:txBody>
      </p:sp>
      <p:sp>
        <p:nvSpPr>
          <p:cNvPr id="8" name="Rectangle 2"/>
          <p:cNvSpPr txBox="1">
            <a:spLocks noChangeArrowheads="1"/>
          </p:cNvSpPr>
          <p:nvPr/>
        </p:nvSpPr>
        <p:spPr bwMode="auto">
          <a:xfrm>
            <a:off x="598488" y="93663"/>
            <a:ext cx="7772400" cy="838200"/>
          </a:xfrm>
          <a:prstGeom prst="rect">
            <a:avLst/>
          </a:prstGeom>
          <a:noFill/>
          <a:ln w="9525">
            <a:noFill/>
            <a:miter lim="800000"/>
            <a:headEnd/>
            <a:tailEnd/>
          </a:ln>
        </p:spPr>
        <p:txBody>
          <a:bodyPr anchor="ctr"/>
          <a:lstStyle/>
          <a:p>
            <a:pPr algn="ctr" eaLnBrk="1" hangingPunct="1">
              <a:defRPr/>
            </a:pPr>
            <a:r>
              <a:rPr lang="de-DE" altLang="de-DE" sz="3200" kern="0" dirty="0">
                <a:solidFill>
                  <a:schemeClr val="tx2"/>
                </a:solidFill>
                <a:latin typeface="+mj-lt"/>
                <a:ea typeface="+mj-ea"/>
                <a:cs typeface="+mj-cs"/>
              </a:rPr>
              <a:t>Wirkung </a:t>
            </a:r>
          </a:p>
          <a:p>
            <a:pPr algn="ctr" eaLnBrk="1" hangingPunct="1">
              <a:defRPr/>
            </a:pPr>
            <a:r>
              <a:rPr lang="de-DE" altLang="de-DE" sz="3200" kern="0" dirty="0">
                <a:solidFill>
                  <a:schemeClr val="tx2"/>
                </a:solidFill>
                <a:latin typeface="+mj-lt"/>
                <a:ea typeface="+mj-ea"/>
                <a:cs typeface="+mj-cs"/>
              </a:rPr>
              <a:t>(insb. von Richtlinien)</a:t>
            </a:r>
          </a:p>
        </p:txBody>
      </p:sp>
      <p:pic>
        <p:nvPicPr>
          <p:cNvPr id="29705" name="Bild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erader Verbinder 9"/>
          <p:cNvCxnSpPr/>
          <p:nvPr/>
        </p:nvCxnSpPr>
        <p:spPr>
          <a:xfrm>
            <a:off x="0" y="155733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9707" name="Textfeld 10"/>
          <p:cNvSpPr txBox="1">
            <a:spLocks noChangeArrowheads="1"/>
          </p:cNvSpPr>
          <p:nvPr/>
        </p:nvSpPr>
        <p:spPr bwMode="auto">
          <a:xfrm>
            <a:off x="-20638" y="1073150"/>
            <a:ext cx="7827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800"/>
              <a:t>Grundsatz: vorrangiges Unionsrecht ist unmittelbar anwendbar; Probl. Richtlinien:</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53808"/>
    </mc:Choice>
    <mc:Fallback xmlns="">
      <p:transition spd="slow" advTm="253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bldLst>
      <p:bldP spid="2" grpId="0" animBg="1"/>
      <p:bldP spid="3" grpId="0" animBg="1"/>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539750" y="0"/>
            <a:ext cx="7772400" cy="838200"/>
          </a:xfrm>
        </p:spPr>
        <p:txBody>
          <a:bodyPr/>
          <a:lstStyle/>
          <a:p>
            <a:pPr eaLnBrk="1" hangingPunct="1"/>
            <a:r>
              <a:rPr lang="de-DE" altLang="de-DE" sz="4000" smtClean="0"/>
              <a:t>Wiederholung</a:t>
            </a:r>
          </a:p>
        </p:txBody>
      </p:sp>
      <p:sp>
        <p:nvSpPr>
          <p:cNvPr id="50179" name="Rectangle 3"/>
          <p:cNvSpPr>
            <a:spLocks noGrp="1" noChangeArrowheads="1"/>
          </p:cNvSpPr>
          <p:nvPr>
            <p:ph type="body" idx="4294967295"/>
          </p:nvPr>
        </p:nvSpPr>
        <p:spPr>
          <a:xfrm>
            <a:off x="141288" y="1341438"/>
            <a:ext cx="8569325" cy="1727200"/>
          </a:xfrm>
        </p:spPr>
        <p:txBody>
          <a:bodyPr/>
          <a:lstStyle/>
          <a:p>
            <a:pPr algn="just" eaLnBrk="1" hangingPunct="1">
              <a:spcBef>
                <a:spcPct val="0"/>
              </a:spcBef>
            </a:pPr>
            <a:r>
              <a:rPr lang="de-DE" altLang="de-DE" sz="2000" smtClean="0"/>
              <a:t>In welchem Verhältnis stehen Unions- und Wirtschaftsvölkerrecht zu der herkömmlichen Trennung zwischen Zivil-, Straf- und Öffentlichem Recht?</a:t>
            </a:r>
          </a:p>
          <a:p>
            <a:pPr algn="just" eaLnBrk="1" hangingPunct="1">
              <a:spcBef>
                <a:spcPct val="0"/>
              </a:spcBef>
            </a:pPr>
            <a:r>
              <a:rPr lang="de-DE" altLang="de-DE" sz="2000" smtClean="0"/>
              <a:t>Welchen Rang hat das Wirtschaftsvölkerrecht im deutschen Rechtskreis?</a:t>
            </a:r>
          </a:p>
          <a:p>
            <a:pPr algn="just" eaLnBrk="1" hangingPunct="1">
              <a:spcBef>
                <a:spcPct val="0"/>
              </a:spcBef>
            </a:pPr>
            <a:r>
              <a:rPr lang="de-DE" altLang="de-DE" sz="2000" smtClean="0"/>
              <a:t>Welchen Rang hat das Unionsrecht im deutschen Rechtskreis?</a:t>
            </a:r>
          </a:p>
          <a:p>
            <a:pPr algn="just" eaLnBrk="1" hangingPunct="1">
              <a:spcBef>
                <a:spcPct val="0"/>
              </a:spcBef>
            </a:pPr>
            <a:r>
              <a:rPr lang="de-DE" altLang="de-DE" sz="2000" smtClean="0"/>
              <a:t>Wann ist das Unionsrecht unmittelbar anwendbar?</a:t>
            </a:r>
          </a:p>
        </p:txBody>
      </p:sp>
      <p:pic>
        <p:nvPicPr>
          <p:cNvPr id="25604"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blinds(horizontal)">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blinds(horizontal)">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blinds(horizontal)">
                                      <p:cBhvr>
                                        <p:cTn id="22" dur="5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247650" y="1484313"/>
            <a:ext cx="8785225" cy="208915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defRPr/>
            </a:pPr>
            <a:r>
              <a:rPr lang="de-DE" altLang="de-DE" kern="0" dirty="0"/>
              <a:t>Allgemeine Lehren (Rest) </a:t>
            </a:r>
          </a:p>
          <a:p>
            <a:pPr eaLnBrk="1" hangingPunct="1">
              <a:lnSpc>
                <a:spcPct val="90000"/>
              </a:lnSpc>
              <a:defRPr/>
            </a:pPr>
            <a:r>
              <a:rPr lang="de-DE" altLang="de-DE" kern="0" dirty="0"/>
              <a:t>Binnenmarkt</a:t>
            </a:r>
          </a:p>
          <a:p>
            <a:pPr lvl="1" eaLnBrk="1" hangingPunct="1">
              <a:lnSpc>
                <a:spcPct val="90000"/>
              </a:lnSpc>
              <a:defRPr/>
            </a:pPr>
            <a:r>
              <a:rPr lang="de-DE" altLang="de-DE" kern="0" dirty="0"/>
              <a:t> Funktionsweise</a:t>
            </a:r>
          </a:p>
          <a:p>
            <a:pPr lvl="1" eaLnBrk="1" hangingPunct="1">
              <a:lnSpc>
                <a:spcPct val="90000"/>
              </a:lnSpc>
              <a:defRPr/>
            </a:pPr>
            <a:r>
              <a:rPr lang="de-DE" altLang="de-DE" kern="0" dirty="0"/>
              <a:t> Voraussetzungen</a:t>
            </a:r>
          </a:p>
          <a:p>
            <a:pPr lvl="1" eaLnBrk="1" hangingPunct="1">
              <a:lnSpc>
                <a:spcPct val="90000"/>
              </a:lnSpc>
              <a:defRPr/>
            </a:pPr>
            <a:r>
              <a:rPr lang="de-DE" altLang="de-DE" kern="0" dirty="0"/>
              <a:t> Integrationsformen</a:t>
            </a:r>
          </a:p>
        </p:txBody>
      </p:sp>
      <p:sp>
        <p:nvSpPr>
          <p:cNvPr id="7" name="Rectangle 2"/>
          <p:cNvSpPr txBox="1">
            <a:spLocks noChangeArrowheads="1"/>
          </p:cNvSpPr>
          <p:nvPr/>
        </p:nvSpPr>
        <p:spPr bwMode="auto">
          <a:xfrm>
            <a:off x="2371725" y="19050"/>
            <a:ext cx="4535488" cy="8636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de-DE" altLang="de-DE" sz="4800" kern="0" dirty="0"/>
              <a:t>Vorlesung II</a:t>
            </a:r>
          </a:p>
        </p:txBody>
      </p:sp>
      <p:sp>
        <p:nvSpPr>
          <p:cNvPr id="27653" name="Rechteck 1"/>
          <p:cNvSpPr>
            <a:spLocks noChangeArrowheads="1"/>
          </p:cNvSpPr>
          <p:nvPr/>
        </p:nvSpPr>
        <p:spPr bwMode="auto">
          <a:xfrm>
            <a:off x="1979613" y="5876925"/>
            <a:ext cx="5673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de-DE" altLang="de-DE">
                <a:sym typeface="Wingdings" panose="05000000000000000000" pitchFamily="2" charset="2"/>
              </a:rPr>
              <a:t> </a:t>
            </a:r>
            <a:r>
              <a:rPr lang="de-DE" altLang="de-DE"/>
              <a:t>Stober/Korte: Öffentliches Wirtschaftsrecht I, </a:t>
            </a:r>
          </a:p>
          <a:p>
            <a:r>
              <a:rPr lang="de-DE" altLang="de-DE" b="1"/>
              <a:t>     Rn. 135; 358 ff.; 396 ff.</a:t>
            </a:r>
          </a:p>
        </p:txBody>
      </p:sp>
      <p:pic>
        <p:nvPicPr>
          <p:cNvPr id="27654" name="Grafik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7488" y="4076700"/>
            <a:ext cx="10890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linds(horizontal)">
                                      <p:cBhvr>
                                        <p:cTn id="20" dur="500"/>
                                        <p:tgtEl>
                                          <p:spTgt spid="5">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linds(horizontal)">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250825" y="1052513"/>
            <a:ext cx="87852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de-DE" altLang="de-DE" sz="1600"/>
              <a:t>In den Niederlanden ist wie in allen anderen Mitgliedstaaten insbesondere der Handel mit Drogen bei Kriminalstrafe verboten; eine Ausnahme besteht nur, soweit medizinische, wissenschaftliche oder erzieherische Zwecke verfolgt werden und bestimmten Voraussetzungen eingehalten sind. Diese Rechtslage findet ihre Basis im Recht der Vereinten Nationen und im Unionsrecht als für die Mitgliedstaaten verbindliche Regelung ohne unmittelbare Wirkung gegenüber den Bürgern. </a:t>
            </a:r>
          </a:p>
          <a:p>
            <a:pPr algn="just">
              <a:buFontTx/>
              <a:buNone/>
            </a:pPr>
            <a:r>
              <a:rPr lang="de-DE" altLang="de-DE" sz="1600"/>
              <a:t>Die Niederlande verfolgen nun insoweit eine tolerante Drogenpolitik, als der Handel mit Cannabis auf Basis von Verwaltungsvorschriften nicht strafrechtlich verfolgt wird, wenn er nach den sog. AHOJG-Kriterien erfolgt. Sie gelten nur für Cannabis, d.h. also nicht für andere Drogen und verlangen, dass es ohne Werbung in kleinen Mengen und nicht an Jugendliche abgegeben wird. Zudem dürfen aus der Abgabe keine Belästigungen entstehen und der Vorrat des Händlers muss begrenzt sein.</a:t>
            </a:r>
          </a:p>
          <a:p>
            <a:pPr algn="just">
              <a:buFontTx/>
              <a:buNone/>
            </a:pPr>
            <a:r>
              <a:rPr lang="de-DE" altLang="de-DE" sz="1600"/>
              <a:t>Im grenznahen Maastricht führt diese Politik der Toleranz dazu, dass Deutsche einreisen, um sich mit Cannabis zu versorgen und es ggf. vor Ort konsumieren. Unter dieser Form des Drogentourismus leidet das Stadtbild. Deshalb werden die Betreiber der sog. Coffee-Shops, in denen Cannabis unter Beachtung der AHOJG-Kriterien gehandelt wird, über eine städtische Satzung verpflichtet, diese Droge nur noch an in den Niederlanden Ansässige abzugeben und allen anderen den Zutritt zu untersagen.</a:t>
            </a:r>
          </a:p>
          <a:p>
            <a:pPr algn="just">
              <a:buFontTx/>
              <a:buNone/>
            </a:pPr>
            <a:r>
              <a:rPr lang="de-DE" altLang="de-DE" sz="1600"/>
              <a:t>Herr Josemans (J) betreibt den Coffee-Shop „Easy Going“ und bietet dort Cannabis, aber auch Speisen und alkoholfreie Getränke zum Verzehr vor Ort in den zugehörigen Räumlichkeiten an; aus dieser Bewirtung generiert er etwa 5% seiner Umsätze. Als bekannt wird, dass J mehrfach an nicht in den Niederlanden ansässige Personen Cannabis verkauft hat, schließt die Stadt-Maastricht seinen Shop. J sieht eine Verletzung des Binnenmarktrechts. Ist das Binnenmarktrecht anwendbar?</a:t>
            </a:r>
          </a:p>
        </p:txBody>
      </p:sp>
      <p:sp>
        <p:nvSpPr>
          <p:cNvPr id="7" name="Rectangle 2"/>
          <p:cNvSpPr txBox="1">
            <a:spLocks noChangeArrowheads="1"/>
          </p:cNvSpPr>
          <p:nvPr/>
        </p:nvSpPr>
        <p:spPr bwMode="auto">
          <a:xfrm>
            <a:off x="2051050" y="0"/>
            <a:ext cx="4535488" cy="8636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de-DE" altLang="de-DE" sz="4000" kern="0" dirty="0"/>
              <a:t>Fall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531813" y="20638"/>
            <a:ext cx="7772400" cy="838200"/>
          </a:xfrm>
        </p:spPr>
        <p:txBody>
          <a:bodyPr/>
          <a:lstStyle/>
          <a:p>
            <a:pPr eaLnBrk="1" hangingPunct="1"/>
            <a:r>
              <a:rPr lang="de-DE" altLang="de-DE" sz="4000" smtClean="0"/>
              <a:t>Binnenmarkt</a:t>
            </a:r>
          </a:p>
        </p:txBody>
      </p:sp>
      <p:sp>
        <p:nvSpPr>
          <p:cNvPr id="40966" name="Line 6"/>
          <p:cNvSpPr>
            <a:spLocks noChangeShapeType="1"/>
          </p:cNvSpPr>
          <p:nvPr/>
        </p:nvSpPr>
        <p:spPr bwMode="auto">
          <a:xfrm>
            <a:off x="935038" y="2492375"/>
            <a:ext cx="7345362" cy="0"/>
          </a:xfrm>
          <a:prstGeom prst="line">
            <a:avLst/>
          </a:prstGeom>
          <a:noFill/>
          <a:ln w="9525">
            <a:solidFill>
              <a:srgbClr val="000000"/>
            </a:solidFill>
            <a:round/>
            <a:headEnd/>
            <a:tailEnd/>
          </a:ln>
          <a:effectLst/>
        </p:spPr>
        <p:txBody>
          <a:bodyPr/>
          <a:lstStyle/>
          <a:p>
            <a:pPr>
              <a:defRPr/>
            </a:pPr>
            <a:endParaRPr lang="de-DE">
              <a:effectLst>
                <a:outerShdw blurRad="38100" dist="38100" dir="2700000" algn="tl">
                  <a:srgbClr val="000000">
                    <a:alpha val="43137"/>
                  </a:srgbClr>
                </a:outerShdw>
              </a:effectLst>
            </a:endParaRPr>
          </a:p>
        </p:txBody>
      </p:sp>
      <p:sp>
        <p:nvSpPr>
          <p:cNvPr id="40967" name="Line 7"/>
          <p:cNvSpPr>
            <a:spLocks noChangeShapeType="1"/>
          </p:cNvSpPr>
          <p:nvPr/>
        </p:nvSpPr>
        <p:spPr bwMode="auto">
          <a:xfrm>
            <a:off x="935038" y="2492375"/>
            <a:ext cx="0" cy="431800"/>
          </a:xfrm>
          <a:prstGeom prst="line">
            <a:avLst/>
          </a:prstGeom>
          <a:noFill/>
          <a:ln w="9525">
            <a:solidFill>
              <a:srgbClr val="000000"/>
            </a:solidFill>
            <a:round/>
            <a:headEnd/>
            <a:tailEnd/>
          </a:ln>
          <a:effectLst/>
        </p:spPr>
        <p:txBody>
          <a:bodyPr/>
          <a:lstStyle/>
          <a:p>
            <a:pPr>
              <a:defRPr/>
            </a:pPr>
            <a:endParaRPr lang="de-DE">
              <a:effectLst>
                <a:outerShdw blurRad="38100" dist="38100" dir="2700000" algn="tl">
                  <a:srgbClr val="000000">
                    <a:alpha val="43137"/>
                  </a:srgbClr>
                </a:outerShdw>
              </a:effectLst>
            </a:endParaRPr>
          </a:p>
        </p:txBody>
      </p:sp>
      <p:sp>
        <p:nvSpPr>
          <p:cNvPr id="40968" name="Line 8"/>
          <p:cNvSpPr>
            <a:spLocks noChangeShapeType="1"/>
          </p:cNvSpPr>
          <p:nvPr/>
        </p:nvSpPr>
        <p:spPr bwMode="auto">
          <a:xfrm>
            <a:off x="3095625" y="2492375"/>
            <a:ext cx="0" cy="431800"/>
          </a:xfrm>
          <a:prstGeom prst="line">
            <a:avLst/>
          </a:prstGeom>
          <a:noFill/>
          <a:ln w="9525">
            <a:solidFill>
              <a:srgbClr val="000000"/>
            </a:solidFill>
            <a:round/>
            <a:headEnd/>
            <a:tailEnd/>
          </a:ln>
          <a:effectLst/>
        </p:spPr>
        <p:txBody>
          <a:bodyPr/>
          <a:lstStyle/>
          <a:p>
            <a:pPr>
              <a:defRPr/>
            </a:pPr>
            <a:endParaRPr lang="de-DE">
              <a:effectLst>
                <a:outerShdw blurRad="38100" dist="38100" dir="2700000" algn="tl">
                  <a:srgbClr val="000000">
                    <a:alpha val="43137"/>
                  </a:srgbClr>
                </a:outerShdw>
              </a:effectLst>
            </a:endParaRPr>
          </a:p>
        </p:txBody>
      </p:sp>
      <p:sp>
        <p:nvSpPr>
          <p:cNvPr id="40969" name="Line 9"/>
          <p:cNvSpPr>
            <a:spLocks noChangeShapeType="1"/>
          </p:cNvSpPr>
          <p:nvPr/>
        </p:nvSpPr>
        <p:spPr bwMode="auto">
          <a:xfrm>
            <a:off x="5759450" y="2492375"/>
            <a:ext cx="0" cy="431800"/>
          </a:xfrm>
          <a:prstGeom prst="line">
            <a:avLst/>
          </a:prstGeom>
          <a:noFill/>
          <a:ln w="9525">
            <a:solidFill>
              <a:srgbClr val="000000"/>
            </a:solidFill>
            <a:round/>
            <a:headEnd/>
            <a:tailEnd/>
          </a:ln>
          <a:effectLst/>
        </p:spPr>
        <p:txBody>
          <a:bodyPr/>
          <a:lstStyle/>
          <a:p>
            <a:pPr>
              <a:defRPr/>
            </a:pPr>
            <a:endParaRPr lang="de-DE">
              <a:effectLst>
                <a:outerShdw blurRad="38100" dist="38100" dir="2700000" algn="tl">
                  <a:srgbClr val="000000">
                    <a:alpha val="43137"/>
                  </a:srgbClr>
                </a:outerShdw>
              </a:effectLst>
            </a:endParaRPr>
          </a:p>
        </p:txBody>
      </p:sp>
      <p:sp>
        <p:nvSpPr>
          <p:cNvPr id="40970" name="Line 10"/>
          <p:cNvSpPr>
            <a:spLocks noChangeShapeType="1"/>
          </p:cNvSpPr>
          <p:nvPr/>
        </p:nvSpPr>
        <p:spPr bwMode="auto">
          <a:xfrm>
            <a:off x="8280400" y="2492375"/>
            <a:ext cx="0" cy="431800"/>
          </a:xfrm>
          <a:prstGeom prst="line">
            <a:avLst/>
          </a:prstGeom>
          <a:noFill/>
          <a:ln w="9525">
            <a:solidFill>
              <a:srgbClr val="000000"/>
            </a:solidFill>
            <a:round/>
            <a:headEnd/>
            <a:tailEnd/>
          </a:ln>
          <a:effectLst/>
        </p:spPr>
        <p:txBody>
          <a:bodyPr/>
          <a:lstStyle/>
          <a:p>
            <a:pPr>
              <a:defRPr/>
            </a:pPr>
            <a:endParaRPr lang="de-DE">
              <a:effectLst>
                <a:outerShdw blurRad="38100" dist="38100" dir="2700000" algn="tl">
                  <a:srgbClr val="000000">
                    <a:alpha val="43137"/>
                  </a:srgbClr>
                </a:outerShdw>
              </a:effectLst>
            </a:endParaRPr>
          </a:p>
        </p:txBody>
      </p:sp>
      <p:sp>
        <p:nvSpPr>
          <p:cNvPr id="40972" name="Text Box 12"/>
          <p:cNvSpPr txBox="1">
            <a:spLocks noChangeArrowheads="1"/>
          </p:cNvSpPr>
          <p:nvPr/>
        </p:nvSpPr>
        <p:spPr bwMode="auto">
          <a:xfrm>
            <a:off x="3527425" y="2276475"/>
            <a:ext cx="1919288" cy="46672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400">
                <a:cs typeface="Arial" panose="020B0604020202020204" pitchFamily="34" charset="0"/>
              </a:rPr>
              <a:t>Komponenten</a:t>
            </a:r>
          </a:p>
        </p:txBody>
      </p:sp>
      <p:sp>
        <p:nvSpPr>
          <p:cNvPr id="40973" name="Text Box 13"/>
          <p:cNvSpPr txBox="1">
            <a:spLocks noChangeArrowheads="1"/>
          </p:cNvSpPr>
          <p:nvPr/>
        </p:nvSpPr>
        <p:spPr bwMode="auto">
          <a:xfrm>
            <a:off x="7164388" y="2924175"/>
            <a:ext cx="1800225"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de-DE" altLang="de-DE" sz="1400">
                <a:cs typeface="Arial" panose="020B0604020202020204" pitchFamily="34" charset="0"/>
              </a:rPr>
              <a:t>Grundfreiheiten</a:t>
            </a:r>
          </a:p>
          <a:p>
            <a:pPr algn="ctr" eaLnBrk="1" hangingPunct="1">
              <a:spcBef>
                <a:spcPct val="0"/>
              </a:spcBef>
              <a:buFontTx/>
              <a:buNone/>
            </a:pPr>
            <a:r>
              <a:rPr lang="de-DE" altLang="de-DE" sz="1200">
                <a:cs typeface="Arial" panose="020B0604020202020204" pitchFamily="34" charset="0"/>
              </a:rPr>
              <a:t>(Negative Integration)</a:t>
            </a:r>
          </a:p>
          <a:p>
            <a:pPr eaLnBrk="1" hangingPunct="1">
              <a:spcBef>
                <a:spcPct val="50000"/>
              </a:spcBef>
            </a:pPr>
            <a:r>
              <a:rPr lang="de-DE" altLang="de-DE" sz="1400">
                <a:cs typeface="Arial" panose="020B0604020202020204" pitchFamily="34" charset="0"/>
              </a:rPr>
              <a:t> „erlässt“</a:t>
            </a:r>
            <a:br>
              <a:rPr lang="de-DE" altLang="de-DE" sz="1400">
                <a:cs typeface="Arial" panose="020B0604020202020204" pitchFamily="34" charset="0"/>
              </a:rPr>
            </a:br>
            <a:r>
              <a:rPr lang="de-DE" altLang="de-DE" sz="1400">
                <a:cs typeface="Arial" panose="020B0604020202020204" pitchFamily="34" charset="0"/>
              </a:rPr>
              <a:t>  Art. 258 AEUV</a:t>
            </a:r>
          </a:p>
          <a:p>
            <a:pPr eaLnBrk="1" hangingPunct="1">
              <a:spcBef>
                <a:spcPct val="50000"/>
              </a:spcBef>
            </a:pPr>
            <a:r>
              <a:rPr lang="de-DE" altLang="de-DE" sz="1400">
                <a:cs typeface="Arial" panose="020B0604020202020204" pitchFamily="34" charset="0"/>
              </a:rPr>
              <a:t> sozial flankiert</a:t>
            </a:r>
            <a:br>
              <a:rPr lang="de-DE" altLang="de-DE" sz="1400">
                <a:cs typeface="Arial" panose="020B0604020202020204" pitchFamily="34" charset="0"/>
              </a:rPr>
            </a:br>
            <a:r>
              <a:rPr lang="de-DE" altLang="de-DE" sz="1400">
                <a:cs typeface="Arial" panose="020B0604020202020204" pitchFamily="34" charset="0"/>
              </a:rPr>
              <a:t>  „prakt. Konkordanz“</a:t>
            </a:r>
          </a:p>
        </p:txBody>
      </p:sp>
      <p:sp>
        <p:nvSpPr>
          <p:cNvPr id="40974" name="Text Box 14"/>
          <p:cNvSpPr txBox="1">
            <a:spLocks noChangeArrowheads="1"/>
          </p:cNvSpPr>
          <p:nvPr/>
        </p:nvSpPr>
        <p:spPr bwMode="auto">
          <a:xfrm>
            <a:off x="5111750" y="2924175"/>
            <a:ext cx="1368425" cy="31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de-DE" altLang="de-DE" sz="1400">
                <a:cs typeface="Arial" panose="020B0604020202020204" pitchFamily="34" charset="0"/>
              </a:rPr>
              <a:t>Beihilfeaufsicht</a:t>
            </a:r>
          </a:p>
        </p:txBody>
      </p:sp>
      <p:sp>
        <p:nvSpPr>
          <p:cNvPr id="40975" name="Text Box 15"/>
          <p:cNvSpPr txBox="1">
            <a:spLocks noChangeArrowheads="1"/>
          </p:cNvSpPr>
          <p:nvPr/>
        </p:nvSpPr>
        <p:spPr bwMode="auto">
          <a:xfrm>
            <a:off x="2447925" y="2924175"/>
            <a:ext cx="1368425" cy="31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de-DE" altLang="de-DE" sz="1400">
                <a:cs typeface="Arial" panose="020B0604020202020204" pitchFamily="34" charset="0"/>
              </a:rPr>
              <a:t>UnternehmensR</a:t>
            </a:r>
          </a:p>
        </p:txBody>
      </p:sp>
      <p:sp>
        <p:nvSpPr>
          <p:cNvPr id="40976" name="Text Box 16"/>
          <p:cNvSpPr txBox="1">
            <a:spLocks noChangeArrowheads="1"/>
          </p:cNvSpPr>
          <p:nvPr/>
        </p:nvSpPr>
        <p:spPr bwMode="auto">
          <a:xfrm>
            <a:off x="287338" y="2924175"/>
            <a:ext cx="1655762"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de-DE" altLang="de-DE" sz="1400">
                <a:cs typeface="Arial" panose="020B0604020202020204" pitchFamily="34" charset="0"/>
              </a:rPr>
              <a:t>Sekundärrecht</a:t>
            </a:r>
          </a:p>
          <a:p>
            <a:pPr algn="ctr" eaLnBrk="1" hangingPunct="1">
              <a:spcBef>
                <a:spcPct val="0"/>
              </a:spcBef>
              <a:buFontTx/>
              <a:buNone/>
            </a:pPr>
            <a:r>
              <a:rPr lang="de-DE" altLang="de-DE" sz="1200">
                <a:cs typeface="Arial" panose="020B0604020202020204" pitchFamily="34" charset="0"/>
              </a:rPr>
              <a:t>(Positive Integration)</a:t>
            </a:r>
          </a:p>
          <a:p>
            <a:pPr eaLnBrk="1" hangingPunct="1">
              <a:spcBef>
                <a:spcPct val="50000"/>
              </a:spcBef>
            </a:pPr>
            <a:r>
              <a:rPr lang="de-DE" altLang="de-DE" sz="1400">
                <a:cs typeface="Arial" panose="020B0604020202020204" pitchFamily="34" charset="0"/>
              </a:rPr>
              <a:t> „erlässt“</a:t>
            </a:r>
            <a:br>
              <a:rPr lang="de-DE" altLang="de-DE" sz="1400">
                <a:cs typeface="Arial" panose="020B0604020202020204" pitchFamily="34" charset="0"/>
              </a:rPr>
            </a:br>
            <a:r>
              <a:rPr lang="de-DE" altLang="de-DE" sz="1400">
                <a:cs typeface="Arial" panose="020B0604020202020204" pitchFamily="34" charset="0"/>
              </a:rPr>
              <a:t>  „nach Maßgabe“</a:t>
            </a:r>
            <a:br>
              <a:rPr lang="de-DE" altLang="de-DE" sz="1400">
                <a:cs typeface="Arial" panose="020B0604020202020204" pitchFamily="34" charset="0"/>
              </a:rPr>
            </a:br>
            <a:r>
              <a:rPr lang="de-DE" altLang="de-DE" sz="1400">
                <a:cs typeface="Arial" panose="020B0604020202020204" pitchFamily="34" charset="0"/>
              </a:rPr>
              <a:t>  Art. 288 AEUV</a:t>
            </a:r>
          </a:p>
          <a:p>
            <a:pPr eaLnBrk="1" hangingPunct="1">
              <a:spcBef>
                <a:spcPct val="50000"/>
              </a:spcBef>
            </a:pPr>
            <a:r>
              <a:rPr lang="de-DE" altLang="de-DE" sz="1400">
                <a:cs typeface="Arial" panose="020B0604020202020204" pitchFamily="34" charset="0"/>
              </a:rPr>
              <a:t> sozial flankiert</a:t>
            </a:r>
            <a:br>
              <a:rPr lang="de-DE" altLang="de-DE" sz="1400">
                <a:cs typeface="Arial" panose="020B0604020202020204" pitchFamily="34" charset="0"/>
              </a:rPr>
            </a:br>
            <a:r>
              <a:rPr lang="de-DE" altLang="de-DE" sz="1400">
                <a:cs typeface="Arial" panose="020B0604020202020204" pitchFamily="34" charset="0"/>
              </a:rPr>
              <a:t>  Art. 3 III EUV</a:t>
            </a:r>
            <a:br>
              <a:rPr lang="de-DE" altLang="de-DE" sz="1400">
                <a:cs typeface="Arial" panose="020B0604020202020204" pitchFamily="34" charset="0"/>
              </a:rPr>
            </a:br>
            <a:r>
              <a:rPr lang="de-DE" altLang="de-DE" sz="1400">
                <a:cs typeface="Arial" panose="020B0604020202020204" pitchFamily="34" charset="0"/>
              </a:rPr>
              <a:t>  Art. 26 III AEUV</a:t>
            </a:r>
          </a:p>
        </p:txBody>
      </p:sp>
      <p:sp>
        <p:nvSpPr>
          <p:cNvPr id="40977" name="AutoShape 17"/>
          <p:cNvSpPr>
            <a:spLocks/>
          </p:cNvSpPr>
          <p:nvPr/>
        </p:nvSpPr>
        <p:spPr bwMode="auto">
          <a:xfrm rot="5400000">
            <a:off x="4356100" y="1447800"/>
            <a:ext cx="215900" cy="4032250"/>
          </a:xfrm>
          <a:prstGeom prst="rightBrace">
            <a:avLst>
              <a:gd name="adj1" fmla="val 155637"/>
              <a:gd name="adj2" fmla="val 50000"/>
            </a:avLst>
          </a:prstGeom>
          <a:noFill/>
          <a:ln w="9525">
            <a:solidFill>
              <a:srgbClr val="000000"/>
            </a:solidFill>
            <a:round/>
            <a:headEnd/>
            <a:tailEnd/>
          </a:ln>
          <a:effectLst/>
        </p:spPr>
        <p:txBody>
          <a:bodyPr wrap="none" anchor="ctr"/>
          <a:lstStyle/>
          <a:p>
            <a:pPr>
              <a:defRPr/>
            </a:pPr>
            <a:endParaRPr lang="de-DE">
              <a:effectLst>
                <a:outerShdw blurRad="38100" dist="38100" dir="2700000" algn="tl">
                  <a:srgbClr val="000000">
                    <a:alpha val="43137"/>
                  </a:srgbClr>
                </a:outerShdw>
              </a:effectLst>
            </a:endParaRPr>
          </a:p>
        </p:txBody>
      </p:sp>
      <p:sp>
        <p:nvSpPr>
          <p:cNvPr id="40978" name="Text Box 18"/>
          <p:cNvSpPr txBox="1">
            <a:spLocks noChangeArrowheads="1"/>
          </p:cNvSpPr>
          <p:nvPr/>
        </p:nvSpPr>
        <p:spPr bwMode="auto">
          <a:xfrm>
            <a:off x="3816350" y="36449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400">
              <a:cs typeface="Arial" panose="020B0604020202020204" pitchFamily="34" charset="0"/>
            </a:endParaRPr>
          </a:p>
        </p:txBody>
      </p:sp>
      <p:sp>
        <p:nvSpPr>
          <p:cNvPr id="40979" name="Text Box 19"/>
          <p:cNvSpPr txBox="1">
            <a:spLocks noChangeArrowheads="1"/>
          </p:cNvSpPr>
          <p:nvPr/>
        </p:nvSpPr>
        <p:spPr bwMode="auto">
          <a:xfrm>
            <a:off x="3132138" y="3573463"/>
            <a:ext cx="2570162" cy="138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de-DE" altLang="de-DE" sz="1400">
                <a:cs typeface="Arial" panose="020B0604020202020204" pitchFamily="34" charset="0"/>
              </a:rPr>
              <a:t> „erlässt“</a:t>
            </a:r>
          </a:p>
          <a:p>
            <a:pPr eaLnBrk="1" hangingPunct="1">
              <a:spcBef>
                <a:spcPct val="0"/>
              </a:spcBef>
              <a:buFontTx/>
              <a:buNone/>
            </a:pPr>
            <a:r>
              <a:rPr lang="de-DE" altLang="de-DE" sz="1400">
                <a:cs typeface="Arial" panose="020B0604020202020204" pitchFamily="34" charset="0"/>
              </a:rPr>
              <a:t>  Art. 101 f. AEUV nein</a:t>
            </a:r>
          </a:p>
          <a:p>
            <a:pPr eaLnBrk="1" hangingPunct="1">
              <a:spcBef>
                <a:spcPct val="0"/>
              </a:spcBef>
              <a:buFontTx/>
              <a:buNone/>
            </a:pPr>
            <a:r>
              <a:rPr lang="de-DE" altLang="de-DE" sz="1400">
                <a:cs typeface="Arial" panose="020B0604020202020204" pitchFamily="34" charset="0"/>
              </a:rPr>
              <a:t>  Art. 108 II AEUV</a:t>
            </a:r>
          </a:p>
          <a:p>
            <a:pPr eaLnBrk="1" hangingPunct="1">
              <a:spcBef>
                <a:spcPct val="0"/>
              </a:spcBef>
            </a:pPr>
            <a:r>
              <a:rPr lang="de-DE" altLang="de-DE" sz="1400">
                <a:cs typeface="Arial" panose="020B0604020202020204" pitchFamily="34" charset="0"/>
              </a:rPr>
              <a:t> nicht in Art. 26 AEUV normiert</a:t>
            </a:r>
          </a:p>
          <a:p>
            <a:pPr eaLnBrk="1" hangingPunct="1">
              <a:spcBef>
                <a:spcPct val="0"/>
              </a:spcBef>
              <a:buFontTx/>
              <a:buNone/>
            </a:pPr>
            <a:r>
              <a:rPr lang="de-DE" altLang="de-DE" sz="1400">
                <a:cs typeface="Arial" panose="020B0604020202020204" pitchFamily="34" charset="0"/>
              </a:rPr>
              <a:t>  vgl. aber Protokoll Nr. 27</a:t>
            </a:r>
          </a:p>
          <a:p>
            <a:pPr eaLnBrk="1" hangingPunct="1">
              <a:spcBef>
                <a:spcPct val="0"/>
              </a:spcBef>
            </a:pPr>
            <a:r>
              <a:rPr lang="de-DE" altLang="de-DE" sz="1400">
                <a:cs typeface="Arial" panose="020B0604020202020204" pitchFamily="34" charset="0"/>
              </a:rPr>
              <a:t> sozial flankiert? More ec. appr.!</a:t>
            </a:r>
          </a:p>
        </p:txBody>
      </p:sp>
      <p:sp>
        <p:nvSpPr>
          <p:cNvPr id="40980" name="AutoShape 20"/>
          <p:cNvSpPr>
            <a:spLocks/>
          </p:cNvSpPr>
          <p:nvPr/>
        </p:nvSpPr>
        <p:spPr bwMode="auto">
          <a:xfrm rot="5400000">
            <a:off x="4498975" y="871538"/>
            <a:ext cx="433387" cy="8713788"/>
          </a:xfrm>
          <a:prstGeom prst="rightBrace">
            <a:avLst>
              <a:gd name="adj1" fmla="val 167552"/>
              <a:gd name="adj2" fmla="val 50000"/>
            </a:avLst>
          </a:prstGeom>
          <a:noFill/>
          <a:ln w="9525">
            <a:solidFill>
              <a:srgbClr val="000000"/>
            </a:solidFill>
            <a:round/>
            <a:headEnd/>
            <a:tailEnd/>
          </a:ln>
          <a:effectLst/>
        </p:spPr>
        <p:txBody>
          <a:bodyPr wrap="none" anchor="ctr"/>
          <a:lstStyle/>
          <a:p>
            <a:pPr>
              <a:defRPr/>
            </a:pPr>
            <a:endParaRPr lang="de-DE">
              <a:effectLst>
                <a:outerShdw blurRad="38100" dist="38100" dir="2700000" algn="tl">
                  <a:srgbClr val="000000">
                    <a:alpha val="43137"/>
                  </a:srgbClr>
                </a:outerShdw>
              </a:effectLst>
            </a:endParaRPr>
          </a:p>
        </p:txBody>
      </p:sp>
      <p:sp>
        <p:nvSpPr>
          <p:cNvPr id="40981" name="Text Box 21"/>
          <p:cNvSpPr txBox="1">
            <a:spLocks noChangeArrowheads="1"/>
          </p:cNvSpPr>
          <p:nvPr/>
        </p:nvSpPr>
        <p:spPr bwMode="auto">
          <a:xfrm>
            <a:off x="792163" y="5516563"/>
            <a:ext cx="7915275" cy="1169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de-DE" altLang="de-DE" sz="1400">
                <a:cs typeface="Arial" panose="020B0604020202020204" pitchFamily="34" charset="0"/>
              </a:rPr>
              <a:t> Binnenmarktgedanke hat Impuls- und Dynamisierungsfunktion</a:t>
            </a:r>
          </a:p>
          <a:p>
            <a:pPr eaLnBrk="1" hangingPunct="1">
              <a:spcBef>
                <a:spcPct val="0"/>
              </a:spcBef>
              <a:buFontTx/>
              <a:buNone/>
            </a:pPr>
            <a:r>
              <a:rPr lang="de-DE" altLang="de-DE" sz="1400">
                <a:cs typeface="Arial" panose="020B0604020202020204" pitchFamily="34" charset="0"/>
              </a:rPr>
              <a:t>   Doppelmandat (Verwirklichen und Erhalten als Daueraufgabe)</a:t>
            </a:r>
          </a:p>
          <a:p>
            <a:pPr eaLnBrk="1" hangingPunct="1">
              <a:spcBef>
                <a:spcPct val="0"/>
              </a:spcBef>
            </a:pPr>
            <a:r>
              <a:rPr lang="de-DE" altLang="de-DE" sz="1400">
                <a:cs typeface="Arial" panose="020B0604020202020204" pitchFamily="34" charset="0"/>
              </a:rPr>
              <a:t> Abbau materieller [Grenzkontrollen, Wirtschaftsschranken] und technischer (und steuerlicher) Schranken</a:t>
            </a:r>
          </a:p>
          <a:p>
            <a:pPr eaLnBrk="1" hangingPunct="1">
              <a:spcBef>
                <a:spcPct val="0"/>
              </a:spcBef>
              <a:buFontTx/>
              <a:buNone/>
            </a:pPr>
            <a:r>
              <a:rPr lang="de-DE" altLang="de-DE" sz="1400">
                <a:cs typeface="Arial" panose="020B0604020202020204" pitchFamily="34" charset="0"/>
              </a:rPr>
              <a:t>   wohlstandsfördernde, aber auch friedenssichernde Funktion </a:t>
            </a:r>
          </a:p>
          <a:p>
            <a:pPr eaLnBrk="1" hangingPunct="1">
              <a:spcBef>
                <a:spcPct val="0"/>
              </a:spcBef>
            </a:pPr>
            <a:r>
              <a:rPr lang="de-DE" altLang="de-DE" sz="1400">
                <a:cs typeface="Arial" panose="020B0604020202020204" pitchFamily="34" charset="0"/>
              </a:rPr>
              <a:t>  Funktionale Subjektivierung des Unionsbürgers durch unmittelbare Anwendbarkeit vorrangigen UnionsR</a:t>
            </a:r>
          </a:p>
        </p:txBody>
      </p:sp>
      <p:sp>
        <p:nvSpPr>
          <p:cNvPr id="40982" name="Line 22"/>
          <p:cNvSpPr>
            <a:spLocks noChangeShapeType="1"/>
          </p:cNvSpPr>
          <p:nvPr/>
        </p:nvSpPr>
        <p:spPr bwMode="auto">
          <a:xfrm flipV="1">
            <a:off x="4500563" y="1989138"/>
            <a:ext cx="0" cy="287337"/>
          </a:xfrm>
          <a:prstGeom prst="line">
            <a:avLst/>
          </a:prstGeom>
          <a:noFill/>
          <a:ln w="9525">
            <a:solidFill>
              <a:schemeClr val="tx1"/>
            </a:solidFill>
            <a:round/>
            <a:headEnd/>
            <a:tailEnd type="triangle" w="med" len="med"/>
          </a:ln>
          <a:effectLst/>
        </p:spPr>
        <p:txBody>
          <a:bodyPr/>
          <a:lstStyle/>
          <a:p>
            <a:pPr>
              <a:defRPr/>
            </a:pPr>
            <a:endParaRPr lang="de-DE">
              <a:effectLst>
                <a:outerShdw blurRad="38100" dist="38100" dir="2700000" algn="tl">
                  <a:srgbClr val="000000">
                    <a:alpha val="43137"/>
                  </a:srgbClr>
                </a:outerShdw>
              </a:effectLst>
            </a:endParaRPr>
          </a:p>
        </p:txBody>
      </p:sp>
      <p:sp>
        <p:nvSpPr>
          <p:cNvPr id="40983" name="Text Box 23"/>
          <p:cNvSpPr txBox="1">
            <a:spLocks noChangeArrowheads="1"/>
          </p:cNvSpPr>
          <p:nvPr/>
        </p:nvSpPr>
        <p:spPr bwMode="auto">
          <a:xfrm>
            <a:off x="3406775" y="1052513"/>
            <a:ext cx="2160588" cy="923925"/>
          </a:xfrm>
          <a:prstGeom prst="rect">
            <a:avLst/>
          </a:prstGeom>
          <a:noFill/>
          <a:ln w="9525">
            <a:solidFill>
              <a:schemeClr val="tx1"/>
            </a:solidFill>
            <a:miter lim="800000"/>
            <a:headEnd/>
            <a:tailEnd/>
          </a:ln>
          <a:effectLst/>
        </p:spPr>
        <p:txBody>
          <a:bodyPr wrap="none">
            <a:spAutoFit/>
          </a:bodyPr>
          <a:lstStyle/>
          <a:p>
            <a:pPr>
              <a:defRPr/>
            </a:pPr>
            <a:r>
              <a:rPr lang="de-DE" sz="1800" dirty="0">
                <a:effectLst>
                  <a:outerShdw blurRad="38100" dist="38100" dir="2700000" algn="tl">
                    <a:srgbClr val="C0C0C0"/>
                  </a:outerShdw>
                </a:effectLst>
              </a:rPr>
              <a:t>Grundvoraussetzung:</a:t>
            </a:r>
          </a:p>
          <a:p>
            <a:pPr>
              <a:buFontTx/>
              <a:buChar char="-"/>
              <a:defRPr/>
            </a:pPr>
            <a:r>
              <a:rPr lang="de-DE" sz="1200" dirty="0"/>
              <a:t> </a:t>
            </a:r>
            <a:r>
              <a:rPr lang="de-DE" sz="1200" dirty="0" err="1"/>
              <a:t>wirtschaftl</a:t>
            </a:r>
            <a:r>
              <a:rPr lang="de-DE" sz="1200" dirty="0"/>
              <a:t>. Tätigkeit</a:t>
            </a:r>
          </a:p>
          <a:p>
            <a:pPr>
              <a:buFontTx/>
              <a:buChar char="-"/>
              <a:defRPr/>
            </a:pPr>
            <a:r>
              <a:rPr lang="de-DE" sz="1200" dirty="0"/>
              <a:t> handelbares Produkt</a:t>
            </a:r>
          </a:p>
          <a:p>
            <a:pPr>
              <a:buFontTx/>
              <a:buChar char="-"/>
              <a:defRPr/>
            </a:pPr>
            <a:r>
              <a:rPr lang="de-DE" sz="1200" dirty="0"/>
              <a:t> Transnationalität</a:t>
            </a:r>
          </a:p>
        </p:txBody>
      </p:sp>
      <p:pic>
        <p:nvPicPr>
          <p:cNvPr id="32788" name="Bild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10407"/>
    </mc:Choice>
    <mc:Fallback xmlns="">
      <p:transition spd="slow" advTm="51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0972"/>
                                        </p:tgtEl>
                                        <p:attrNameLst>
                                          <p:attrName>style.visibility</p:attrName>
                                        </p:attrNameLst>
                                      </p:cBhvr>
                                      <p:to>
                                        <p:strVal val="visible"/>
                                      </p:to>
                                    </p:set>
                                    <p:animEffect transition="in" filter="blinds(horizontal)">
                                      <p:cBhvr>
                                        <p:cTn id="11" dur="500"/>
                                        <p:tgtEl>
                                          <p:spTgt spid="4097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40982"/>
                                        </p:tgtEl>
                                        <p:attrNameLst>
                                          <p:attrName>style.visibility</p:attrName>
                                        </p:attrNameLst>
                                      </p:cBhvr>
                                      <p:to>
                                        <p:strVal val="visible"/>
                                      </p:to>
                                    </p:set>
                                    <p:animEffect transition="in" filter="blinds(horizontal)">
                                      <p:cBhvr>
                                        <p:cTn id="16" dur="500"/>
                                        <p:tgtEl>
                                          <p:spTgt spid="4098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0983"/>
                                        </p:tgtEl>
                                        <p:attrNameLst>
                                          <p:attrName>style.visibility</p:attrName>
                                        </p:attrNameLst>
                                      </p:cBhvr>
                                      <p:to>
                                        <p:strVal val="visible"/>
                                      </p:to>
                                    </p:set>
                                    <p:animEffect transition="in" filter="blinds(horizontal)">
                                      <p:cBhvr>
                                        <p:cTn id="19" dur="500"/>
                                        <p:tgtEl>
                                          <p:spTgt spid="4098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40966"/>
                                        </p:tgtEl>
                                        <p:attrNameLst>
                                          <p:attrName>style.visibility</p:attrName>
                                        </p:attrNameLst>
                                      </p:cBhvr>
                                      <p:to>
                                        <p:strVal val="visible"/>
                                      </p:to>
                                    </p:set>
                                    <p:animEffect transition="in" filter="blinds(horizontal)">
                                      <p:cBhvr>
                                        <p:cTn id="24" dur="500"/>
                                        <p:tgtEl>
                                          <p:spTgt spid="40966"/>
                                        </p:tgtEl>
                                      </p:cBhvr>
                                    </p:animEffect>
                                  </p:childTnLst>
                                </p:cTn>
                              </p:par>
                              <p:par>
                                <p:cTn id="25" presetID="3" presetClass="entr" presetSubtype="10" fill="hold" nodeType="withEffect">
                                  <p:stCondLst>
                                    <p:cond delay="0"/>
                                  </p:stCondLst>
                                  <p:childTnLst>
                                    <p:set>
                                      <p:cBhvr>
                                        <p:cTn id="26" dur="1" fill="hold">
                                          <p:stCondLst>
                                            <p:cond delay="0"/>
                                          </p:stCondLst>
                                        </p:cTn>
                                        <p:tgtEl>
                                          <p:spTgt spid="40967"/>
                                        </p:tgtEl>
                                        <p:attrNameLst>
                                          <p:attrName>style.visibility</p:attrName>
                                        </p:attrNameLst>
                                      </p:cBhvr>
                                      <p:to>
                                        <p:strVal val="visible"/>
                                      </p:to>
                                    </p:set>
                                    <p:animEffect transition="in" filter="blinds(horizontal)">
                                      <p:cBhvr>
                                        <p:cTn id="27" dur="500"/>
                                        <p:tgtEl>
                                          <p:spTgt spid="40967"/>
                                        </p:tgtEl>
                                      </p:cBhvr>
                                    </p:animEffect>
                                  </p:childTnLst>
                                </p:cTn>
                              </p:par>
                              <p:par>
                                <p:cTn id="28" presetID="3" presetClass="entr" presetSubtype="10" fill="hold" nodeType="withEffect">
                                  <p:stCondLst>
                                    <p:cond delay="0"/>
                                  </p:stCondLst>
                                  <p:childTnLst>
                                    <p:set>
                                      <p:cBhvr>
                                        <p:cTn id="29" dur="1" fill="hold">
                                          <p:stCondLst>
                                            <p:cond delay="0"/>
                                          </p:stCondLst>
                                        </p:cTn>
                                        <p:tgtEl>
                                          <p:spTgt spid="40968"/>
                                        </p:tgtEl>
                                        <p:attrNameLst>
                                          <p:attrName>style.visibility</p:attrName>
                                        </p:attrNameLst>
                                      </p:cBhvr>
                                      <p:to>
                                        <p:strVal val="visible"/>
                                      </p:to>
                                    </p:set>
                                    <p:animEffect transition="in" filter="blinds(horizontal)">
                                      <p:cBhvr>
                                        <p:cTn id="30" dur="500"/>
                                        <p:tgtEl>
                                          <p:spTgt spid="40968"/>
                                        </p:tgtEl>
                                      </p:cBhvr>
                                    </p:animEffect>
                                  </p:childTnLst>
                                </p:cTn>
                              </p:par>
                              <p:par>
                                <p:cTn id="31" presetID="3" presetClass="entr" presetSubtype="10" fill="hold" nodeType="withEffect">
                                  <p:stCondLst>
                                    <p:cond delay="0"/>
                                  </p:stCondLst>
                                  <p:childTnLst>
                                    <p:set>
                                      <p:cBhvr>
                                        <p:cTn id="32" dur="1" fill="hold">
                                          <p:stCondLst>
                                            <p:cond delay="0"/>
                                          </p:stCondLst>
                                        </p:cTn>
                                        <p:tgtEl>
                                          <p:spTgt spid="40969"/>
                                        </p:tgtEl>
                                        <p:attrNameLst>
                                          <p:attrName>style.visibility</p:attrName>
                                        </p:attrNameLst>
                                      </p:cBhvr>
                                      <p:to>
                                        <p:strVal val="visible"/>
                                      </p:to>
                                    </p:set>
                                    <p:animEffect transition="in" filter="blinds(horizontal)">
                                      <p:cBhvr>
                                        <p:cTn id="33" dur="500"/>
                                        <p:tgtEl>
                                          <p:spTgt spid="40969"/>
                                        </p:tgtEl>
                                      </p:cBhvr>
                                    </p:animEffect>
                                  </p:childTnLst>
                                </p:cTn>
                              </p:par>
                              <p:par>
                                <p:cTn id="34" presetID="3" presetClass="entr" presetSubtype="10" fill="hold" nodeType="withEffect">
                                  <p:stCondLst>
                                    <p:cond delay="0"/>
                                  </p:stCondLst>
                                  <p:childTnLst>
                                    <p:set>
                                      <p:cBhvr>
                                        <p:cTn id="35" dur="1" fill="hold">
                                          <p:stCondLst>
                                            <p:cond delay="0"/>
                                          </p:stCondLst>
                                        </p:cTn>
                                        <p:tgtEl>
                                          <p:spTgt spid="40970"/>
                                        </p:tgtEl>
                                        <p:attrNameLst>
                                          <p:attrName>style.visibility</p:attrName>
                                        </p:attrNameLst>
                                      </p:cBhvr>
                                      <p:to>
                                        <p:strVal val="visible"/>
                                      </p:to>
                                    </p:set>
                                    <p:animEffect transition="in" filter="blinds(horizontal)">
                                      <p:cBhvr>
                                        <p:cTn id="36" dur="500"/>
                                        <p:tgtEl>
                                          <p:spTgt spid="4097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40976"/>
                                        </p:tgtEl>
                                        <p:attrNameLst>
                                          <p:attrName>style.visibility</p:attrName>
                                        </p:attrNameLst>
                                      </p:cBhvr>
                                      <p:to>
                                        <p:strVal val="visible"/>
                                      </p:to>
                                    </p:set>
                                    <p:animEffect transition="in" filter="blinds(horizontal)">
                                      <p:cBhvr>
                                        <p:cTn id="41" dur="500"/>
                                        <p:tgtEl>
                                          <p:spTgt spid="4097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40973"/>
                                        </p:tgtEl>
                                        <p:attrNameLst>
                                          <p:attrName>style.visibility</p:attrName>
                                        </p:attrNameLst>
                                      </p:cBhvr>
                                      <p:to>
                                        <p:strVal val="visible"/>
                                      </p:to>
                                    </p:set>
                                    <p:animEffect transition="in" filter="blinds(horizontal)">
                                      <p:cBhvr>
                                        <p:cTn id="46" dur="500"/>
                                        <p:tgtEl>
                                          <p:spTgt spid="4097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40974"/>
                                        </p:tgtEl>
                                        <p:attrNameLst>
                                          <p:attrName>style.visibility</p:attrName>
                                        </p:attrNameLst>
                                      </p:cBhvr>
                                      <p:to>
                                        <p:strVal val="visible"/>
                                      </p:to>
                                    </p:set>
                                    <p:animEffect transition="in" filter="blinds(horizontal)">
                                      <p:cBhvr>
                                        <p:cTn id="51" dur="500"/>
                                        <p:tgtEl>
                                          <p:spTgt spid="40974"/>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40975"/>
                                        </p:tgtEl>
                                        <p:attrNameLst>
                                          <p:attrName>style.visibility</p:attrName>
                                        </p:attrNameLst>
                                      </p:cBhvr>
                                      <p:to>
                                        <p:strVal val="visible"/>
                                      </p:to>
                                    </p:set>
                                    <p:animEffect transition="in" filter="blinds(horizontal)">
                                      <p:cBhvr>
                                        <p:cTn id="54" dur="500"/>
                                        <p:tgtEl>
                                          <p:spTgt spid="40975"/>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40977"/>
                                        </p:tgtEl>
                                        <p:attrNameLst>
                                          <p:attrName>style.visibility</p:attrName>
                                        </p:attrNameLst>
                                      </p:cBhvr>
                                      <p:to>
                                        <p:strVal val="visible"/>
                                      </p:to>
                                    </p:set>
                                    <p:animEffect transition="in" filter="blinds(horizontal)">
                                      <p:cBhvr>
                                        <p:cTn id="57" dur="500"/>
                                        <p:tgtEl>
                                          <p:spTgt spid="40977"/>
                                        </p:tgtEl>
                                      </p:cBhvr>
                                    </p:animEffect>
                                  </p:childTnLst>
                                </p:cTn>
                              </p:par>
                              <p:par>
                                <p:cTn id="58" presetID="3" presetClass="entr" presetSubtype="10" fill="hold" grpId="0" nodeType="withEffect" nodePh="1">
                                  <p:stCondLst>
                                    <p:cond delay="0"/>
                                  </p:stCondLst>
                                  <p:endCondLst>
                                    <p:cond evt="begin" delay="0">
                                      <p:tn val="58"/>
                                    </p:cond>
                                  </p:endCondLst>
                                  <p:childTnLst>
                                    <p:set>
                                      <p:cBhvr>
                                        <p:cTn id="59" dur="1" fill="hold">
                                          <p:stCondLst>
                                            <p:cond delay="0"/>
                                          </p:stCondLst>
                                        </p:cTn>
                                        <p:tgtEl>
                                          <p:spTgt spid="40978"/>
                                        </p:tgtEl>
                                        <p:attrNameLst>
                                          <p:attrName>style.visibility</p:attrName>
                                        </p:attrNameLst>
                                      </p:cBhvr>
                                      <p:to>
                                        <p:strVal val="visible"/>
                                      </p:to>
                                    </p:set>
                                    <p:animEffect transition="in" filter="blinds(horizontal)">
                                      <p:cBhvr>
                                        <p:cTn id="60" dur="500"/>
                                        <p:tgtEl>
                                          <p:spTgt spid="40978"/>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40979"/>
                                        </p:tgtEl>
                                        <p:attrNameLst>
                                          <p:attrName>style.visibility</p:attrName>
                                        </p:attrNameLst>
                                      </p:cBhvr>
                                      <p:to>
                                        <p:strVal val="visible"/>
                                      </p:to>
                                    </p:set>
                                    <p:animEffect transition="in" filter="blinds(horizontal)">
                                      <p:cBhvr>
                                        <p:cTn id="63" dur="500"/>
                                        <p:tgtEl>
                                          <p:spTgt spid="4097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40980"/>
                                        </p:tgtEl>
                                        <p:attrNameLst>
                                          <p:attrName>style.visibility</p:attrName>
                                        </p:attrNameLst>
                                      </p:cBhvr>
                                      <p:to>
                                        <p:strVal val="visible"/>
                                      </p:to>
                                    </p:set>
                                    <p:animEffect transition="in" filter="blinds(horizontal)">
                                      <p:cBhvr>
                                        <p:cTn id="68" dur="500"/>
                                        <p:tgtEl>
                                          <p:spTgt spid="40980"/>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40981"/>
                                        </p:tgtEl>
                                        <p:attrNameLst>
                                          <p:attrName>style.visibility</p:attrName>
                                        </p:attrNameLst>
                                      </p:cBhvr>
                                      <p:to>
                                        <p:strVal val="visible"/>
                                      </p:to>
                                    </p:set>
                                    <p:animEffect transition="in" filter="blinds(horizontal)">
                                      <p:cBhvr>
                                        <p:cTn id="71" dur="500"/>
                                        <p:tgtEl>
                                          <p:spTgt spid="4098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2"/>
                </p:tgtEl>
              </p:cMediaNode>
            </p:audio>
          </p:childTnLst>
        </p:cTn>
      </p:par>
    </p:tnLst>
    <p:bldLst>
      <p:bldP spid="40972" grpId="0" animBg="1"/>
      <p:bldP spid="40973" grpId="0" animBg="1"/>
      <p:bldP spid="40974" grpId="0" animBg="1"/>
      <p:bldP spid="40975" grpId="0" animBg="1"/>
      <p:bldP spid="40976" grpId="0" animBg="1"/>
      <p:bldP spid="40977" grpId="0" animBg="1"/>
      <p:bldP spid="40978" grpId="0"/>
      <p:bldP spid="40979" grpId="0" animBg="1"/>
      <p:bldP spid="40980" grpId="0" animBg="1"/>
      <p:bldP spid="40981" grpId="0" animBg="1"/>
      <p:bldP spid="4098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539750" y="0"/>
            <a:ext cx="7772400" cy="838200"/>
          </a:xfrm>
        </p:spPr>
        <p:txBody>
          <a:bodyPr/>
          <a:lstStyle/>
          <a:p>
            <a:pPr eaLnBrk="1" hangingPunct="1"/>
            <a:r>
              <a:rPr lang="de-DE" altLang="de-DE" sz="4000" smtClean="0"/>
              <a:t>Wiederholung</a:t>
            </a:r>
          </a:p>
        </p:txBody>
      </p:sp>
      <p:sp>
        <p:nvSpPr>
          <p:cNvPr id="50179" name="Rectangle 3"/>
          <p:cNvSpPr>
            <a:spLocks noGrp="1" noChangeArrowheads="1"/>
          </p:cNvSpPr>
          <p:nvPr>
            <p:ph type="body" idx="4294967295"/>
          </p:nvPr>
        </p:nvSpPr>
        <p:spPr>
          <a:xfrm>
            <a:off x="141288" y="1341438"/>
            <a:ext cx="8569325" cy="3024187"/>
          </a:xfrm>
        </p:spPr>
        <p:txBody>
          <a:bodyPr/>
          <a:lstStyle/>
          <a:p>
            <a:pPr algn="just" eaLnBrk="1" hangingPunct="1">
              <a:spcBef>
                <a:spcPct val="0"/>
              </a:spcBef>
            </a:pPr>
            <a:r>
              <a:rPr lang="de-DE" altLang="de-DE" sz="2000" smtClean="0"/>
              <a:t>Wann ist das Unionsrecht unmittelbar anwendbar?</a:t>
            </a:r>
          </a:p>
          <a:p>
            <a:pPr algn="just" eaLnBrk="1" hangingPunct="1">
              <a:spcBef>
                <a:spcPct val="0"/>
              </a:spcBef>
            </a:pPr>
            <a:r>
              <a:rPr lang="de-DE" altLang="de-DE" sz="2000" smtClean="0"/>
              <a:t>Welche Besonderheiten bestehen für Richtlinien?</a:t>
            </a:r>
          </a:p>
          <a:p>
            <a:pPr algn="just" eaLnBrk="1" hangingPunct="1">
              <a:spcBef>
                <a:spcPct val="0"/>
              </a:spcBef>
            </a:pPr>
            <a:r>
              <a:rPr lang="de-DE" altLang="de-DE" sz="2000" smtClean="0"/>
              <a:t>Was ist die unionsrechtskonforme Auslegung?</a:t>
            </a:r>
          </a:p>
          <a:p>
            <a:pPr algn="just" eaLnBrk="1" hangingPunct="1">
              <a:spcBef>
                <a:spcPct val="0"/>
              </a:spcBef>
            </a:pPr>
            <a:r>
              <a:rPr lang="de-DE" altLang="de-DE" sz="2000" smtClean="0"/>
              <a:t>Welche Grundvoraussetzungen kennt das Binnenmarktrecht?</a:t>
            </a:r>
          </a:p>
          <a:p>
            <a:pPr algn="just" eaLnBrk="1" hangingPunct="1">
              <a:spcBef>
                <a:spcPct val="0"/>
              </a:spcBef>
            </a:pPr>
            <a:r>
              <a:rPr lang="de-DE" altLang="de-DE" sz="2000" smtClean="0"/>
              <a:t>Wie unterscheiden sich positive und negative Integration voneinander?</a:t>
            </a:r>
          </a:p>
          <a:p>
            <a:pPr algn="just" eaLnBrk="1" hangingPunct="1">
              <a:spcBef>
                <a:spcPct val="0"/>
              </a:spcBef>
            </a:pPr>
            <a:r>
              <a:rPr lang="de-DE" altLang="de-DE" sz="2000" smtClean="0"/>
              <a:t>Welche Bestandteile positiver und negativer Integration kennen Sie?</a:t>
            </a:r>
          </a:p>
          <a:p>
            <a:pPr algn="just" eaLnBrk="1" hangingPunct="1">
              <a:spcBef>
                <a:spcPct val="0"/>
              </a:spcBef>
            </a:pPr>
            <a:r>
              <a:rPr lang="de-DE" altLang="de-DE" sz="2000" smtClean="0"/>
              <a:t>In welchem Verhältnis stehen positive und negative Integration?</a:t>
            </a:r>
          </a:p>
        </p:txBody>
      </p:sp>
      <p:pic>
        <p:nvPicPr>
          <p:cNvPr id="34820"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blinds(horizontal)">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blinds(horizontal)">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blinds(horizontal)">
                                      <p:cBhvr>
                                        <p:cTn id="22" dur="500"/>
                                        <p:tgtEl>
                                          <p:spTgt spid="50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50179">
                                            <p:txEl>
                                              <p:pRg st="4" end="4"/>
                                            </p:txEl>
                                          </p:spTgt>
                                        </p:tgtEl>
                                        <p:attrNameLst>
                                          <p:attrName>style.visibility</p:attrName>
                                        </p:attrNameLst>
                                      </p:cBhvr>
                                      <p:to>
                                        <p:strVal val="visible"/>
                                      </p:to>
                                    </p:set>
                                    <p:animEffect transition="in" filter="blinds(horizontal)">
                                      <p:cBhvr>
                                        <p:cTn id="27" dur="500"/>
                                        <p:tgtEl>
                                          <p:spTgt spid="5017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50179">
                                            <p:txEl>
                                              <p:pRg st="5" end="5"/>
                                            </p:txEl>
                                          </p:spTgt>
                                        </p:tgtEl>
                                        <p:attrNameLst>
                                          <p:attrName>style.visibility</p:attrName>
                                        </p:attrNameLst>
                                      </p:cBhvr>
                                      <p:to>
                                        <p:strVal val="visible"/>
                                      </p:to>
                                    </p:set>
                                    <p:animEffect transition="in" filter="blinds(horizontal)">
                                      <p:cBhvr>
                                        <p:cTn id="32" dur="500"/>
                                        <p:tgtEl>
                                          <p:spTgt spid="5017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50179">
                                            <p:txEl>
                                              <p:pRg st="6" end="6"/>
                                            </p:txEl>
                                          </p:spTgt>
                                        </p:tgtEl>
                                        <p:attrNameLst>
                                          <p:attrName>style.visibility</p:attrName>
                                        </p:attrNameLst>
                                      </p:cBhvr>
                                      <p:to>
                                        <p:strVal val="visible"/>
                                      </p:to>
                                    </p:set>
                                    <p:animEffect transition="in" filter="blinds(horizontal)">
                                      <p:cBhvr>
                                        <p:cTn id="37" dur="500"/>
                                        <p:tgtEl>
                                          <p:spTgt spid="501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247650" y="1484313"/>
            <a:ext cx="8785225" cy="4129087"/>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defRPr/>
            </a:pPr>
            <a:r>
              <a:rPr lang="de-DE" altLang="de-DE" kern="0" dirty="0"/>
              <a:t> Allgemeines</a:t>
            </a:r>
          </a:p>
          <a:p>
            <a:pPr lvl="1" eaLnBrk="1" hangingPunct="1">
              <a:lnSpc>
                <a:spcPct val="90000"/>
              </a:lnSpc>
              <a:defRPr/>
            </a:pPr>
            <a:r>
              <a:rPr lang="de-DE" altLang="de-DE" kern="0" dirty="0"/>
              <a:t> Vorstellung</a:t>
            </a:r>
          </a:p>
          <a:p>
            <a:pPr lvl="1" eaLnBrk="1" hangingPunct="1">
              <a:lnSpc>
                <a:spcPct val="90000"/>
              </a:lnSpc>
              <a:defRPr/>
            </a:pPr>
            <a:r>
              <a:rPr lang="de-DE" altLang="de-DE" kern="0" dirty="0"/>
              <a:t> Vorlesungsinhalt</a:t>
            </a:r>
          </a:p>
          <a:p>
            <a:pPr lvl="1" eaLnBrk="1" hangingPunct="1">
              <a:lnSpc>
                <a:spcPct val="90000"/>
              </a:lnSpc>
              <a:defRPr/>
            </a:pPr>
            <a:r>
              <a:rPr lang="de-DE" altLang="de-DE" kern="0" dirty="0"/>
              <a:t> Lehr- und Begleitmaterialien</a:t>
            </a:r>
          </a:p>
          <a:p>
            <a:pPr lvl="1" eaLnBrk="1" hangingPunct="1">
              <a:lnSpc>
                <a:spcPct val="90000"/>
              </a:lnSpc>
              <a:defRPr/>
            </a:pPr>
            <a:r>
              <a:rPr lang="de-DE" altLang="de-DE" kern="0" dirty="0"/>
              <a:t> Klausurvorbereitung</a:t>
            </a:r>
          </a:p>
          <a:p>
            <a:pPr eaLnBrk="1" hangingPunct="1">
              <a:lnSpc>
                <a:spcPct val="90000"/>
              </a:lnSpc>
              <a:defRPr/>
            </a:pPr>
            <a:r>
              <a:rPr lang="de-DE" altLang="de-DE" kern="0" dirty="0"/>
              <a:t> Internationales Wirtschaftsrecht</a:t>
            </a:r>
          </a:p>
          <a:p>
            <a:pPr lvl="1" eaLnBrk="1" hangingPunct="1">
              <a:lnSpc>
                <a:spcPct val="90000"/>
              </a:lnSpc>
              <a:defRPr/>
            </a:pPr>
            <a:r>
              <a:rPr lang="de-DE" altLang="de-DE" kern="0" dirty="0"/>
              <a:t> Begriffsbildung</a:t>
            </a:r>
          </a:p>
          <a:p>
            <a:pPr lvl="1" eaLnBrk="1" hangingPunct="1">
              <a:lnSpc>
                <a:spcPct val="90000"/>
              </a:lnSpc>
              <a:defRPr/>
            </a:pPr>
            <a:r>
              <a:rPr lang="de-DE" altLang="de-DE" kern="0" dirty="0"/>
              <a:t> Bedeutung in der bundesdeutschen Rechtsordnung</a:t>
            </a:r>
          </a:p>
        </p:txBody>
      </p:sp>
      <p:sp>
        <p:nvSpPr>
          <p:cNvPr id="7" name="Rectangle 2"/>
          <p:cNvSpPr txBox="1">
            <a:spLocks noChangeArrowheads="1"/>
          </p:cNvSpPr>
          <p:nvPr/>
        </p:nvSpPr>
        <p:spPr bwMode="auto">
          <a:xfrm>
            <a:off x="2051050" y="0"/>
            <a:ext cx="4535488" cy="8636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de-DE" altLang="de-DE" sz="2800" kern="0" dirty="0"/>
              <a:t>Vorlesung 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linds(horizontal)">
                                      <p:cBhvr>
                                        <p:cTn id="15" dur="500"/>
                                        <p:tgtEl>
                                          <p:spTgt spid="5">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linds(horizontal)">
                                      <p:cBhvr>
                                        <p:cTn id="18" dur="500"/>
                                        <p:tgtEl>
                                          <p:spTgt spid="5">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linds(horizontal)">
                                      <p:cBhvr>
                                        <p:cTn id="21" dur="500"/>
                                        <p:tgtEl>
                                          <p:spTgt spid="5">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blinds(horizontal)">
                                      <p:cBhvr>
                                        <p:cTn id="26" dur="500"/>
                                        <p:tgtEl>
                                          <p:spTgt spid="5">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blinds(horizontal)">
                                      <p:cBhvr>
                                        <p:cTn id="31" dur="500"/>
                                        <p:tgtEl>
                                          <p:spTgt spid="5">
                                            <p:txEl>
                                              <p:pRg st="6" end="6"/>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blinds(horizontal)">
                                      <p:cBhvr>
                                        <p:cTn id="3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251520" y="980728"/>
            <a:ext cx="8712200" cy="3932237"/>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71500" indent="-571500" eaLnBrk="1" hangingPunct="1">
              <a:lnSpc>
                <a:spcPct val="90000"/>
              </a:lnSpc>
              <a:buFontTx/>
              <a:buAutoNum type="romanUcPeriod"/>
              <a:defRPr/>
            </a:pPr>
            <a:r>
              <a:rPr lang="de-DE" altLang="de-DE" sz="2400" kern="0" dirty="0"/>
              <a:t>Einführende Bemerkungen</a:t>
            </a:r>
          </a:p>
          <a:p>
            <a:pPr marL="571500" indent="-571500" eaLnBrk="1" hangingPunct="1">
              <a:lnSpc>
                <a:spcPct val="90000"/>
              </a:lnSpc>
              <a:buFontTx/>
              <a:buAutoNum type="romanUcPeriod"/>
              <a:defRPr/>
            </a:pPr>
            <a:r>
              <a:rPr lang="de-DE" altLang="de-DE" sz="2400" kern="0" dirty="0"/>
              <a:t>Der Binnenmarkt</a:t>
            </a:r>
          </a:p>
          <a:p>
            <a:pPr marL="1028700" lvl="1" indent="-571500" eaLnBrk="1" hangingPunct="1">
              <a:lnSpc>
                <a:spcPct val="90000"/>
              </a:lnSpc>
              <a:buFontTx/>
              <a:buAutoNum type="arabicPeriod"/>
              <a:defRPr/>
            </a:pPr>
            <a:r>
              <a:rPr lang="de-DE" altLang="de-DE" sz="1800" kern="0" dirty="0"/>
              <a:t>Funktion</a:t>
            </a:r>
          </a:p>
          <a:p>
            <a:pPr marL="1028700" lvl="1" indent="-571500" eaLnBrk="1" hangingPunct="1">
              <a:lnSpc>
                <a:spcPct val="90000"/>
              </a:lnSpc>
              <a:buFontTx/>
              <a:buAutoNum type="arabicPeriod"/>
              <a:defRPr/>
            </a:pPr>
            <a:r>
              <a:rPr lang="de-DE" altLang="de-DE" sz="1800" kern="0" dirty="0"/>
              <a:t>Wirkweise</a:t>
            </a:r>
          </a:p>
          <a:p>
            <a:pPr marL="1428750" lvl="2" indent="-571500" eaLnBrk="1" hangingPunct="1">
              <a:lnSpc>
                <a:spcPct val="90000"/>
              </a:lnSpc>
              <a:buFont typeface="+mj-lt"/>
              <a:buAutoNum type="alphaLcPeriod"/>
              <a:defRPr/>
            </a:pPr>
            <a:r>
              <a:rPr lang="de-DE" altLang="de-DE" sz="1400" kern="0" dirty="0"/>
              <a:t>Negative Integration</a:t>
            </a:r>
          </a:p>
          <a:p>
            <a:pPr marL="1428750" lvl="2" indent="-571500" eaLnBrk="1" hangingPunct="1">
              <a:lnSpc>
                <a:spcPct val="90000"/>
              </a:lnSpc>
              <a:buFont typeface="+mj-lt"/>
              <a:buAutoNum type="alphaLcPeriod"/>
              <a:defRPr/>
            </a:pPr>
            <a:r>
              <a:rPr lang="de-DE" altLang="de-DE" sz="1400" kern="0" dirty="0"/>
              <a:t>Positive Integration</a:t>
            </a:r>
          </a:p>
          <a:p>
            <a:pPr marL="571500" indent="-571500" eaLnBrk="1" hangingPunct="1">
              <a:lnSpc>
                <a:spcPct val="90000"/>
              </a:lnSpc>
              <a:buFontTx/>
              <a:buAutoNum type="romanUcPeriod"/>
              <a:defRPr/>
            </a:pPr>
            <a:r>
              <a:rPr lang="de-DE" altLang="de-DE" sz="2400" kern="0" dirty="0"/>
              <a:t> Freier </a:t>
            </a:r>
            <a:r>
              <a:rPr lang="de-DE" altLang="de-DE" sz="2400" kern="0" dirty="0" smtClean="0"/>
              <a:t>Warenverkehr</a:t>
            </a:r>
          </a:p>
          <a:p>
            <a:pPr marL="1028700" lvl="1" indent="-571500" eaLnBrk="1" hangingPunct="1">
              <a:lnSpc>
                <a:spcPct val="90000"/>
              </a:lnSpc>
              <a:buFontTx/>
              <a:buAutoNum type="arabicPeriod"/>
              <a:defRPr/>
            </a:pPr>
            <a:r>
              <a:rPr lang="de-DE" altLang="de-DE" sz="1800" kern="0" dirty="0" smtClean="0"/>
              <a:t>Negative Integration</a:t>
            </a:r>
            <a:endParaRPr lang="de-DE" altLang="de-DE" sz="1800" kern="0" dirty="0"/>
          </a:p>
          <a:p>
            <a:pPr marL="1028700" lvl="1" indent="-571500" eaLnBrk="1" hangingPunct="1">
              <a:lnSpc>
                <a:spcPct val="90000"/>
              </a:lnSpc>
              <a:buFontTx/>
              <a:buAutoNum type="arabicPeriod"/>
              <a:defRPr/>
            </a:pPr>
            <a:r>
              <a:rPr lang="de-DE" altLang="de-DE" sz="1800" kern="0" dirty="0" smtClean="0"/>
              <a:t>Positive Integration</a:t>
            </a:r>
            <a:endParaRPr lang="de-DE" altLang="de-DE" sz="2400" kern="0" dirty="0" smtClean="0"/>
          </a:p>
          <a:p>
            <a:pPr marL="571500" indent="-571500" eaLnBrk="1" hangingPunct="1">
              <a:lnSpc>
                <a:spcPct val="90000"/>
              </a:lnSpc>
              <a:buFontTx/>
              <a:buAutoNum type="romanUcPeriod"/>
              <a:defRPr/>
            </a:pPr>
            <a:r>
              <a:rPr lang="de-DE" altLang="de-DE" sz="2400" kern="0" dirty="0" smtClean="0"/>
              <a:t> Freier Kapitalverkehr</a:t>
            </a:r>
          </a:p>
          <a:p>
            <a:pPr marL="1028700" lvl="1" indent="-571500" eaLnBrk="1" hangingPunct="1">
              <a:lnSpc>
                <a:spcPct val="90000"/>
              </a:lnSpc>
              <a:buFontTx/>
              <a:buAutoNum type="arabicPeriod"/>
              <a:defRPr/>
            </a:pPr>
            <a:r>
              <a:rPr lang="de-DE" altLang="de-DE" sz="1800" kern="0" dirty="0"/>
              <a:t>Negative Integration</a:t>
            </a:r>
          </a:p>
          <a:p>
            <a:pPr marL="1028700" lvl="1" indent="-571500" eaLnBrk="1" hangingPunct="1">
              <a:lnSpc>
                <a:spcPct val="90000"/>
              </a:lnSpc>
              <a:buFontTx/>
              <a:buAutoNum type="arabicPeriod"/>
              <a:defRPr/>
            </a:pPr>
            <a:r>
              <a:rPr lang="de-DE" altLang="de-DE" sz="1800" kern="0" dirty="0"/>
              <a:t>Positive Integration</a:t>
            </a:r>
            <a:endParaRPr lang="de-DE" altLang="de-DE" sz="2400" kern="0" dirty="0"/>
          </a:p>
          <a:p>
            <a:pPr marL="628650" indent="-571500" eaLnBrk="1" hangingPunct="1">
              <a:lnSpc>
                <a:spcPct val="90000"/>
              </a:lnSpc>
              <a:buFont typeface="+mj-lt"/>
              <a:buAutoNum type="romanUcPeriod"/>
              <a:defRPr/>
            </a:pPr>
            <a:r>
              <a:rPr lang="de-DE" altLang="de-DE" sz="2200" kern="0" dirty="0" smtClean="0"/>
              <a:t>Niederlassungs- und Dienstleistungsfreiheit</a:t>
            </a:r>
          </a:p>
          <a:p>
            <a:pPr marL="1028700" lvl="1" indent="-571500" eaLnBrk="1" hangingPunct="1">
              <a:lnSpc>
                <a:spcPct val="90000"/>
              </a:lnSpc>
              <a:buFontTx/>
              <a:buAutoNum type="arabicPeriod"/>
              <a:defRPr/>
            </a:pPr>
            <a:r>
              <a:rPr lang="de-DE" altLang="de-DE" sz="1800" kern="0" dirty="0"/>
              <a:t>Negative Integration</a:t>
            </a:r>
          </a:p>
          <a:p>
            <a:pPr marL="1028700" lvl="1" indent="-571500" eaLnBrk="1" hangingPunct="1">
              <a:lnSpc>
                <a:spcPct val="90000"/>
              </a:lnSpc>
              <a:buFontTx/>
              <a:buAutoNum type="arabicPeriod"/>
              <a:defRPr/>
            </a:pPr>
            <a:r>
              <a:rPr lang="de-DE" altLang="de-DE" sz="1800" kern="0" dirty="0"/>
              <a:t>Positive Integration</a:t>
            </a:r>
            <a:endParaRPr lang="de-DE" altLang="de-DE" sz="2400" kern="0" dirty="0"/>
          </a:p>
          <a:p>
            <a:pPr marL="628650" indent="-571500" eaLnBrk="1" hangingPunct="1">
              <a:lnSpc>
                <a:spcPct val="90000"/>
              </a:lnSpc>
              <a:buFont typeface="+mj-lt"/>
              <a:buAutoNum type="romanUcPeriod"/>
              <a:defRPr/>
            </a:pPr>
            <a:r>
              <a:rPr lang="de-DE" altLang="de-DE" sz="2200" kern="0" dirty="0" smtClean="0"/>
              <a:t>Arbeitnehmerfreizügigkeit</a:t>
            </a:r>
          </a:p>
          <a:p>
            <a:pPr marL="1028700" lvl="1" indent="-571500" eaLnBrk="1" hangingPunct="1">
              <a:lnSpc>
                <a:spcPct val="90000"/>
              </a:lnSpc>
              <a:buFontTx/>
              <a:buAutoNum type="arabicPeriod"/>
              <a:defRPr/>
            </a:pPr>
            <a:r>
              <a:rPr lang="de-DE" altLang="de-DE" sz="1800" kern="0" dirty="0"/>
              <a:t>Negative Integration</a:t>
            </a:r>
          </a:p>
          <a:p>
            <a:pPr marL="1028700" lvl="1" indent="-571500" eaLnBrk="1" hangingPunct="1">
              <a:lnSpc>
                <a:spcPct val="90000"/>
              </a:lnSpc>
              <a:buFontTx/>
              <a:buAutoNum type="arabicPeriod"/>
              <a:defRPr/>
            </a:pPr>
            <a:r>
              <a:rPr lang="de-DE" altLang="de-DE" sz="1800" kern="0" dirty="0"/>
              <a:t>Positive </a:t>
            </a:r>
            <a:r>
              <a:rPr lang="de-DE" altLang="de-DE" sz="1800" kern="0" dirty="0" smtClean="0"/>
              <a:t>Integration</a:t>
            </a:r>
            <a:endParaRPr lang="de-DE" altLang="de-DE" sz="2400" kern="0" dirty="0"/>
          </a:p>
        </p:txBody>
      </p:sp>
      <p:sp>
        <p:nvSpPr>
          <p:cNvPr id="5" name="Rectangle 2"/>
          <p:cNvSpPr txBox="1">
            <a:spLocks noChangeArrowheads="1"/>
          </p:cNvSpPr>
          <p:nvPr/>
        </p:nvSpPr>
        <p:spPr bwMode="auto">
          <a:xfrm>
            <a:off x="2557463" y="-4763"/>
            <a:ext cx="4535487" cy="863601"/>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de-DE" altLang="de-DE" sz="2400" kern="0" dirty="0"/>
              <a:t>Gliederung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linds(horizontal)">
                                      <p:cBhvr>
                                        <p:cTn id="25" dur="500"/>
                                        <p:tgtEl>
                                          <p:spTgt spid="4">
                                            <p:txEl>
                                              <p:pRg st="4" end="4"/>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blinds(horizontal)">
                                      <p:cBhvr>
                                        <p:cTn id="28" dur="500"/>
                                        <p:tgtEl>
                                          <p:spTgt spid="4">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blinds(horizontal)">
                                      <p:cBhvr>
                                        <p:cTn id="33" dur="500"/>
                                        <p:tgtEl>
                                          <p:spTgt spid="4">
                                            <p:txEl>
                                              <p:pRg st="6" end="6"/>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blinds(horizontal)">
                                      <p:cBhvr>
                                        <p:cTn id="36" dur="500"/>
                                        <p:tgtEl>
                                          <p:spTgt spid="4">
                                            <p:txEl>
                                              <p:pRg st="7" end="7"/>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blinds(horizontal)">
                                      <p:cBhvr>
                                        <p:cTn id="39" dur="500"/>
                                        <p:tgtEl>
                                          <p:spTgt spid="4">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blinds(horizontal)">
                                      <p:cBhvr>
                                        <p:cTn id="44" dur="500"/>
                                        <p:tgtEl>
                                          <p:spTgt spid="4">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blinds(horizontal)">
                                      <p:cBhvr>
                                        <p:cTn id="47" dur="500"/>
                                        <p:tgtEl>
                                          <p:spTgt spid="4">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
                                            <p:txEl>
                                              <p:pRg st="11" end="11"/>
                                            </p:txEl>
                                          </p:spTgt>
                                        </p:tgtEl>
                                        <p:attrNameLst>
                                          <p:attrName>style.visibility</p:attrName>
                                        </p:attrNameLst>
                                      </p:cBhvr>
                                      <p:to>
                                        <p:strVal val="visible"/>
                                      </p:to>
                                    </p:set>
                                    <p:animEffect transition="in" filter="blinds(horizontal)">
                                      <p:cBhvr>
                                        <p:cTn id="50" dur="500"/>
                                        <p:tgtEl>
                                          <p:spTgt spid="4">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animEffect transition="in" filter="blinds(horizontal)">
                                      <p:cBhvr>
                                        <p:cTn id="55" dur="500"/>
                                        <p:tgtEl>
                                          <p:spTgt spid="4">
                                            <p:txEl>
                                              <p:pRg st="12" end="12"/>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4">
                                            <p:txEl>
                                              <p:pRg st="13" end="13"/>
                                            </p:txEl>
                                          </p:spTgt>
                                        </p:tgtEl>
                                        <p:attrNameLst>
                                          <p:attrName>style.visibility</p:attrName>
                                        </p:attrNameLst>
                                      </p:cBhvr>
                                      <p:to>
                                        <p:strVal val="visible"/>
                                      </p:to>
                                    </p:set>
                                    <p:animEffect transition="in" filter="blinds(horizontal)">
                                      <p:cBhvr>
                                        <p:cTn id="58" dur="500"/>
                                        <p:tgtEl>
                                          <p:spTgt spid="4">
                                            <p:txEl>
                                              <p:pRg st="13" end="13"/>
                                            </p:txEl>
                                          </p:spTgt>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4">
                                            <p:txEl>
                                              <p:pRg st="14" end="14"/>
                                            </p:txEl>
                                          </p:spTgt>
                                        </p:tgtEl>
                                        <p:attrNameLst>
                                          <p:attrName>style.visibility</p:attrName>
                                        </p:attrNameLst>
                                      </p:cBhvr>
                                      <p:to>
                                        <p:strVal val="visible"/>
                                      </p:to>
                                    </p:set>
                                    <p:animEffect transition="in" filter="blinds(horizontal)">
                                      <p:cBhvr>
                                        <p:cTn id="61" dur="500"/>
                                        <p:tgtEl>
                                          <p:spTgt spid="4">
                                            <p:txEl>
                                              <p:pRg st="14" end="1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4">
                                            <p:txEl>
                                              <p:pRg st="15" end="15"/>
                                            </p:txEl>
                                          </p:spTgt>
                                        </p:tgtEl>
                                        <p:attrNameLst>
                                          <p:attrName>style.visibility</p:attrName>
                                        </p:attrNameLst>
                                      </p:cBhvr>
                                      <p:to>
                                        <p:strVal val="visible"/>
                                      </p:to>
                                    </p:set>
                                    <p:animEffect transition="in" filter="blinds(horizontal)">
                                      <p:cBhvr>
                                        <p:cTn id="66" dur="500"/>
                                        <p:tgtEl>
                                          <p:spTgt spid="4">
                                            <p:txEl>
                                              <p:pRg st="15" end="15"/>
                                            </p:txEl>
                                          </p:spTgt>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4">
                                            <p:txEl>
                                              <p:pRg st="16" end="16"/>
                                            </p:txEl>
                                          </p:spTgt>
                                        </p:tgtEl>
                                        <p:attrNameLst>
                                          <p:attrName>style.visibility</p:attrName>
                                        </p:attrNameLst>
                                      </p:cBhvr>
                                      <p:to>
                                        <p:strVal val="visible"/>
                                      </p:to>
                                    </p:set>
                                    <p:animEffect transition="in" filter="blinds(horizontal)">
                                      <p:cBhvr>
                                        <p:cTn id="69" dur="500"/>
                                        <p:tgtEl>
                                          <p:spTgt spid="4">
                                            <p:txEl>
                                              <p:pRg st="16" end="16"/>
                                            </p:txEl>
                                          </p:spTgt>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4">
                                            <p:txEl>
                                              <p:pRg st="17" end="17"/>
                                            </p:txEl>
                                          </p:spTgt>
                                        </p:tgtEl>
                                        <p:attrNameLst>
                                          <p:attrName>style.visibility</p:attrName>
                                        </p:attrNameLst>
                                      </p:cBhvr>
                                      <p:to>
                                        <p:strVal val="visible"/>
                                      </p:to>
                                    </p:set>
                                    <p:animEffect transition="in" filter="blinds(horizontal)">
                                      <p:cBhvr>
                                        <p:cTn id="72" dur="500"/>
                                        <p:tgtEl>
                                          <p:spTgt spid="4">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Group 236"/>
          <p:cNvGraphicFramePr>
            <a:graphicFrameLocks noGrp="1"/>
          </p:cNvGraphicFramePr>
          <p:nvPr/>
        </p:nvGraphicFramePr>
        <p:xfrm>
          <a:off x="179388" y="981075"/>
          <a:ext cx="8785225" cy="5672171"/>
        </p:xfrm>
        <a:graphic>
          <a:graphicData uri="http://schemas.openxmlformats.org/drawingml/2006/table">
            <a:tbl>
              <a:tblPr/>
              <a:tblGrid>
                <a:gridCol w="1655763"/>
                <a:gridCol w="7129462"/>
              </a:tblGrid>
              <a:tr h="39943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de-DE" altLang="de-DE"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Montag 13.45-15.15</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7319">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06.04.2020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Einführende Bemerkungen</a:t>
                      </a:r>
                    </a:p>
                    <a:p>
                      <a:pPr marL="0" marR="0" lvl="0" indent="0" algn="ctr"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Internationales / Wirtschafts- / Recht</a:t>
                      </a:r>
                    </a:p>
                    <a:p>
                      <a:pPr marL="0" marR="0" lvl="0" indent="0" algn="ctr"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Allgemeine Lehren zum Europarecht</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874">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13.04.2020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de-DE" altLang="de-DE"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Ostern</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874">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20.04.2020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Allgemeine Lehren zum Europarecht / Binnenmarktrecht</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258">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27.04.2020 </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Wirkweise der positiven Integration (Kompetenzregeln)</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874">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04.05.2020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Wirkweise der positiven Integration (Unionsgrundrechte)</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874">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11.05.2020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Wirkweise der negativen Integration (Grundfreiheiten)</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874">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18.05.2020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Freier Warenverkehr I</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874">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25.05.2020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Freier Warenverkehr II</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874">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01.06.2020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de-DE" altLang="de-DE"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Pfingsten </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874">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08.06.2020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Freier Warenverkehr III</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874">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15.06.2020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Freier Kapitalverkehr</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874">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22.06.2020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Negative Integration im Bereich Dienstleistungs- und Niederlassungsfreiheit</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874">
                <a:tc>
                  <a: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29.06.2020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Positive Integration im Bereich Dienstleistungs- und Niederlassungsfreiheit</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258">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06.07.2020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Arbeitnehmerfreizügigkeit</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258">
                <a:tc>
                  <a: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13.07.2020</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Besprechung der Klausur aus dem letzten Semester / Wiederholung</a:t>
                      </a:r>
                    </a:p>
                  </a:txBody>
                  <a:tcPr marL="91443" marR="91443"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Rectangle 2"/>
          <p:cNvSpPr txBox="1">
            <a:spLocks noChangeArrowheads="1"/>
          </p:cNvSpPr>
          <p:nvPr/>
        </p:nvSpPr>
        <p:spPr bwMode="auto">
          <a:xfrm>
            <a:off x="2843213" y="12700"/>
            <a:ext cx="4535487" cy="8636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de-DE" altLang="de-DE" sz="3200" kern="0" dirty="0"/>
              <a:t>Ablaufplan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23850" y="1412875"/>
            <a:ext cx="8712200" cy="463232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de-DE" altLang="de-DE" sz="2000" kern="0" dirty="0"/>
              <a:t> Vorlesung</a:t>
            </a:r>
          </a:p>
          <a:p>
            <a:pPr lvl="1" eaLnBrk="1" hangingPunct="1">
              <a:defRPr/>
            </a:pPr>
            <a:r>
              <a:rPr lang="de-DE" altLang="de-DE" sz="1800" kern="0" dirty="0"/>
              <a:t> Fallbeispiel als Ausgangspunkt</a:t>
            </a:r>
          </a:p>
          <a:p>
            <a:pPr lvl="1" eaLnBrk="1" hangingPunct="1">
              <a:defRPr/>
            </a:pPr>
            <a:r>
              <a:rPr lang="de-DE" altLang="de-DE" sz="1800" kern="0" dirty="0"/>
              <a:t> Allgemeine Einführung </a:t>
            </a:r>
          </a:p>
          <a:p>
            <a:pPr lvl="1" eaLnBrk="1" hangingPunct="1">
              <a:defRPr/>
            </a:pPr>
            <a:r>
              <a:rPr lang="de-DE" altLang="de-DE" sz="1800" kern="0" dirty="0"/>
              <a:t> Unionsrechtliche Projektion</a:t>
            </a:r>
          </a:p>
          <a:p>
            <a:pPr lvl="1" eaLnBrk="1" hangingPunct="1">
              <a:defRPr/>
            </a:pPr>
            <a:r>
              <a:rPr lang="de-DE" altLang="de-DE" sz="1800" kern="0" dirty="0"/>
              <a:t> Wiederholungsfragen zu Beginn der nächsten </a:t>
            </a:r>
            <a:r>
              <a:rPr lang="de-DE" altLang="de-DE" sz="1800" kern="0" dirty="0" smtClean="0"/>
              <a:t>Einheit</a:t>
            </a:r>
          </a:p>
          <a:p>
            <a:pPr lvl="1" eaLnBrk="1" hangingPunct="1">
              <a:defRPr/>
            </a:pPr>
            <a:r>
              <a:rPr lang="de-DE" altLang="de-DE" sz="1800" kern="0" dirty="0" smtClean="0"/>
              <a:t>Audio-Unterlegung der wichtigsten Folien</a:t>
            </a:r>
            <a:endParaRPr lang="de-DE" altLang="de-DE" sz="1800" kern="0" dirty="0"/>
          </a:p>
          <a:p>
            <a:pPr eaLnBrk="1" hangingPunct="1">
              <a:defRPr/>
            </a:pPr>
            <a:r>
              <a:rPr lang="de-DE" altLang="de-DE" sz="2000" kern="0" dirty="0"/>
              <a:t> Begleitkurse</a:t>
            </a:r>
          </a:p>
          <a:p>
            <a:pPr lvl="1" eaLnBrk="1" hangingPunct="1">
              <a:defRPr/>
            </a:pPr>
            <a:r>
              <a:rPr lang="de-DE" altLang="de-DE" sz="1800" kern="0" dirty="0"/>
              <a:t> Fallbesprechungen / Wiederholungsfragen</a:t>
            </a:r>
          </a:p>
          <a:p>
            <a:pPr eaLnBrk="1" hangingPunct="1">
              <a:defRPr/>
            </a:pPr>
            <a:r>
              <a:rPr lang="de-DE" altLang="de-DE" sz="2000" kern="0" dirty="0"/>
              <a:t> Klausur</a:t>
            </a:r>
          </a:p>
          <a:p>
            <a:pPr lvl="1" eaLnBrk="1" hangingPunct="1">
              <a:defRPr/>
            </a:pPr>
            <a:r>
              <a:rPr lang="de-DE" altLang="de-DE" sz="1800" kern="0" dirty="0"/>
              <a:t> 50% aus den Wiederholungsfragen (sinngemäß)</a:t>
            </a:r>
          </a:p>
          <a:p>
            <a:pPr lvl="1" eaLnBrk="1" hangingPunct="1">
              <a:defRPr/>
            </a:pPr>
            <a:r>
              <a:rPr lang="de-DE" altLang="de-DE" sz="1800" kern="0" dirty="0"/>
              <a:t> 50% Fallbearbeitung (primär Lösung / sekundär „Stil“)</a:t>
            </a:r>
          </a:p>
        </p:txBody>
      </p:sp>
      <p:sp>
        <p:nvSpPr>
          <p:cNvPr id="8" name="Rectangle 2"/>
          <p:cNvSpPr txBox="1">
            <a:spLocks noChangeArrowheads="1"/>
          </p:cNvSpPr>
          <p:nvPr/>
        </p:nvSpPr>
        <p:spPr bwMode="auto">
          <a:xfrm>
            <a:off x="2843213" y="12700"/>
            <a:ext cx="4535487" cy="8636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de-DE" altLang="de-DE" sz="3200" kern="0" dirty="0"/>
              <a:t>Struktur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linds(horizontal)">
                                      <p:cBhvr>
                                        <p:cTn id="27" dur="500"/>
                                        <p:tgtEl>
                                          <p:spTgt spid="6">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blinds(horizontal)">
                                      <p:cBhvr>
                                        <p:cTn id="30" dur="500"/>
                                        <p:tgtEl>
                                          <p:spTgt spid="6">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blinds(horizontal)">
                                      <p:cBhvr>
                                        <p:cTn id="35" dur="500"/>
                                        <p:tgtEl>
                                          <p:spTgt spid="6">
                                            <p:txEl>
                                              <p:pRg st="8" end="8"/>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Effect transition="in" filter="blinds(horizontal)">
                                      <p:cBhvr>
                                        <p:cTn id="38" dur="500"/>
                                        <p:tgtEl>
                                          <p:spTgt spid="6">
                                            <p:txEl>
                                              <p:pRg st="9" end="9"/>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animEffect transition="in" filter="blinds(horizontal)">
                                      <p:cBhvr>
                                        <p:cTn id="41"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539750" y="0"/>
            <a:ext cx="7772400" cy="838200"/>
          </a:xfrm>
        </p:spPr>
        <p:txBody>
          <a:bodyPr/>
          <a:lstStyle/>
          <a:p>
            <a:pPr eaLnBrk="1" hangingPunct="1"/>
            <a:r>
              <a:rPr lang="de-DE" altLang="de-DE" sz="4000" smtClean="0"/>
              <a:t>Material</a:t>
            </a:r>
          </a:p>
        </p:txBody>
      </p:sp>
      <p:pic>
        <p:nvPicPr>
          <p:cNvPr id="17411"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323850" y="1412875"/>
            <a:ext cx="8712200" cy="463232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de-DE" altLang="de-DE" sz="2000" kern="0" dirty="0"/>
              <a:t> Vorlesung</a:t>
            </a:r>
          </a:p>
          <a:p>
            <a:pPr lvl="1" eaLnBrk="1" hangingPunct="1">
              <a:defRPr/>
            </a:pPr>
            <a:r>
              <a:rPr lang="de-DE" altLang="de-DE" sz="1800" kern="0" dirty="0"/>
              <a:t> über die Lehrstuhlseite</a:t>
            </a:r>
          </a:p>
          <a:p>
            <a:pPr eaLnBrk="1" hangingPunct="1">
              <a:defRPr/>
            </a:pPr>
            <a:r>
              <a:rPr lang="de-DE" altLang="de-DE" sz="2000" kern="0" dirty="0"/>
              <a:t> Begleitkurse (Übungen)</a:t>
            </a:r>
          </a:p>
          <a:p>
            <a:pPr lvl="1" eaLnBrk="1" hangingPunct="1">
              <a:defRPr/>
            </a:pPr>
            <a:r>
              <a:rPr lang="de-DE" altLang="de-DE" sz="1800" kern="0" dirty="0" smtClean="0"/>
              <a:t> Herr Rosskopf</a:t>
            </a:r>
            <a:endParaRPr lang="de-DE" altLang="de-DE" sz="1800" kern="0" dirty="0"/>
          </a:p>
          <a:p>
            <a:pPr eaLnBrk="1" hangingPunct="1">
              <a:defRPr/>
            </a:pPr>
            <a:r>
              <a:rPr lang="de-DE" altLang="de-DE" sz="2000" kern="0" dirty="0"/>
              <a:t> Gesetzessammlungen</a:t>
            </a:r>
          </a:p>
          <a:p>
            <a:pPr lvl="1" eaLnBrk="1" hangingPunct="1">
              <a:defRPr/>
            </a:pPr>
            <a:r>
              <a:rPr lang="de-DE" altLang="de-DE" sz="1800" kern="0" dirty="0"/>
              <a:t> Stober (</a:t>
            </a:r>
            <a:r>
              <a:rPr lang="de-DE" altLang="de-DE" sz="1800" kern="0" dirty="0" err="1"/>
              <a:t>Hg</a:t>
            </a:r>
            <a:r>
              <a:rPr lang="de-DE" altLang="de-DE" sz="1800" kern="0" dirty="0"/>
              <a:t>.), Wichtige Gesetze für die Wirtschaftsverwaltung …</a:t>
            </a:r>
          </a:p>
          <a:p>
            <a:pPr eaLnBrk="1" hangingPunct="1">
              <a:defRPr/>
            </a:pPr>
            <a:r>
              <a:rPr lang="de-DE" altLang="de-DE" sz="2000" kern="0" dirty="0"/>
              <a:t> Lehrbücher</a:t>
            </a:r>
          </a:p>
          <a:p>
            <a:pPr lvl="1" eaLnBrk="1" hangingPunct="1">
              <a:defRPr/>
            </a:pPr>
            <a:r>
              <a:rPr lang="de-DE" altLang="de-DE" sz="1800" dirty="0"/>
              <a:t>Stober/Korte, Öffentliches Wirtschaftsrecht I (Allgemeiner Teil), 19. </a:t>
            </a:r>
            <a:r>
              <a:rPr lang="de-DE" altLang="de-DE" sz="1800" dirty="0" smtClean="0"/>
              <a:t>Aufl. Stuttgart</a:t>
            </a:r>
          </a:p>
          <a:p>
            <a:pPr lvl="1" eaLnBrk="1" hangingPunct="1">
              <a:defRPr/>
            </a:pPr>
            <a:r>
              <a:rPr lang="de-DE" altLang="de-DE" sz="1800" dirty="0" smtClean="0"/>
              <a:t>Ausleihe </a:t>
            </a:r>
            <a:r>
              <a:rPr lang="de-DE" altLang="de-DE" sz="1800" dirty="0"/>
              <a:t>über Uni-Bibliothek </a:t>
            </a:r>
            <a:r>
              <a:rPr lang="de-DE" altLang="de-DE" sz="1800" dirty="0" smtClean="0"/>
              <a:t>möglich</a:t>
            </a:r>
          </a:p>
          <a:p>
            <a:pPr lvl="1" eaLnBrk="1" hangingPunct="1">
              <a:defRPr/>
            </a:pPr>
            <a:r>
              <a:rPr lang="de-DE" altLang="de-DE" sz="1800" dirty="0" smtClean="0"/>
              <a:t>Hinweis </a:t>
            </a:r>
            <a:r>
              <a:rPr lang="de-DE" altLang="de-DE" sz="1800" dirty="0"/>
              <a:t>zu Beginn jeder VL (Verweis der Randnummern)</a:t>
            </a:r>
          </a:p>
          <a:p>
            <a:pPr lvl="1" eaLnBrk="1" hangingPunct="1">
              <a:defRPr/>
            </a:pPr>
            <a:endParaRPr lang="de-DE" altLang="de-DE" sz="1800" kern="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linds(horizontal)">
                                      <p:cBhvr>
                                        <p:cTn id="10" dur="500"/>
                                        <p:tgtEl>
                                          <p:spTgt spid="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blinds(horizontal)">
                                      <p:cBhvr>
                                        <p:cTn id="18" dur="500"/>
                                        <p:tgtEl>
                                          <p:spTgt spid="8">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linds(horizontal)">
                                      <p:cBhvr>
                                        <p:cTn id="26" dur="500"/>
                                        <p:tgtEl>
                                          <p:spTgt spid="8">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blinds(horizontal)">
                                      <p:cBhvr>
                                        <p:cTn id="31" dur="500"/>
                                        <p:tgtEl>
                                          <p:spTgt spid="8">
                                            <p:txEl>
                                              <p:pRg st="6" end="6"/>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linds(horizontal)">
                                      <p:cBhvr>
                                        <p:cTn id="34" dur="500"/>
                                        <p:tgtEl>
                                          <p:spTgt spid="8">
                                            <p:txEl>
                                              <p:pRg st="7" end="7"/>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linds(horizontal)">
                                      <p:cBhvr>
                                        <p:cTn id="37" dur="500"/>
                                        <p:tgtEl>
                                          <p:spTgt spid="8">
                                            <p:txEl>
                                              <p:pRg st="8" end="8"/>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linds(horizontal)">
                                      <p:cBhvr>
                                        <p:cTn id="40"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539750" y="0"/>
            <a:ext cx="7772400" cy="838200"/>
          </a:xfrm>
        </p:spPr>
        <p:txBody>
          <a:bodyPr/>
          <a:lstStyle/>
          <a:p>
            <a:pPr eaLnBrk="1" hangingPunct="1"/>
            <a:r>
              <a:rPr lang="de-DE" altLang="de-DE" sz="2800" smtClean="0"/>
              <a:t>Was ist</a:t>
            </a:r>
            <a:br>
              <a:rPr lang="de-DE" altLang="de-DE" sz="2800" smtClean="0"/>
            </a:br>
            <a:r>
              <a:rPr lang="de-DE" altLang="de-DE" sz="2800" smtClean="0"/>
              <a:t>Wirtschaftsrecht?</a:t>
            </a:r>
          </a:p>
        </p:txBody>
      </p:sp>
      <p:pic>
        <p:nvPicPr>
          <p:cNvPr id="19459"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eschweifte Klammer rechts 2"/>
          <p:cNvSpPr/>
          <p:nvPr/>
        </p:nvSpPr>
        <p:spPr>
          <a:xfrm rot="5400000">
            <a:off x="4263232" y="1475581"/>
            <a:ext cx="693738" cy="8842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p>
        </p:txBody>
      </p:sp>
      <p:sp>
        <p:nvSpPr>
          <p:cNvPr id="23" name="Rectangle 2"/>
          <p:cNvSpPr txBox="1">
            <a:spLocks noChangeArrowheads="1"/>
          </p:cNvSpPr>
          <p:nvPr/>
        </p:nvSpPr>
        <p:spPr bwMode="auto">
          <a:xfrm>
            <a:off x="188913" y="5961063"/>
            <a:ext cx="8783637" cy="8636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de-DE" altLang="de-DE" sz="2400" kern="0" dirty="0"/>
              <a:t>Zugriff des Internationalen und Europäischen Wirtschaftsrechts</a:t>
            </a:r>
          </a:p>
        </p:txBody>
      </p:sp>
      <p:sp>
        <p:nvSpPr>
          <p:cNvPr id="24" name="Text Box 4"/>
          <p:cNvSpPr txBox="1">
            <a:spLocks noChangeArrowheads="1"/>
          </p:cNvSpPr>
          <p:nvPr/>
        </p:nvSpPr>
        <p:spPr bwMode="auto">
          <a:xfrm>
            <a:off x="163513" y="1846263"/>
            <a:ext cx="2438400" cy="835025"/>
          </a:xfrm>
          <a:prstGeom prst="rect">
            <a:avLst/>
          </a:prstGeom>
          <a:solidFill>
            <a:schemeClr val="bg1"/>
          </a:solidFill>
          <a:ln w="12700">
            <a:solidFill>
              <a:schemeClr val="tx1"/>
            </a:solidFill>
            <a:miter lim="800000"/>
            <a:headEnd/>
            <a:tailEnd/>
          </a:ln>
          <a:effectLst>
            <a:outerShdw blurRad="63500" dist="107763" dir="2700000" algn="ctr" rotWithShape="0">
              <a:schemeClr val="tx1">
                <a:alpha val="50000"/>
              </a:schemeClr>
            </a:outerShdw>
          </a:effec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50000"/>
              </a:spcBef>
              <a:buFontTx/>
              <a:buNone/>
              <a:defRPr/>
            </a:pPr>
            <a:r>
              <a:rPr lang="de-DE" altLang="de-DE" sz="2400" dirty="0">
                <a:latin typeface="Times New Roman" charset="0"/>
              </a:rPr>
              <a:t>Wirtschafts-</a:t>
            </a:r>
            <a:r>
              <a:rPr lang="de-DE" altLang="de-DE" sz="2400" dirty="0" err="1">
                <a:latin typeface="Times New Roman" charset="0"/>
              </a:rPr>
              <a:t>privatrecht</a:t>
            </a:r>
            <a:endParaRPr lang="de-DE" altLang="de-DE" sz="2400" dirty="0">
              <a:latin typeface="Times New Roman" charset="0"/>
            </a:endParaRPr>
          </a:p>
        </p:txBody>
      </p:sp>
      <p:sp>
        <p:nvSpPr>
          <p:cNvPr id="25" name="Text Box 5"/>
          <p:cNvSpPr txBox="1">
            <a:spLocks noChangeArrowheads="1"/>
          </p:cNvSpPr>
          <p:nvPr/>
        </p:nvSpPr>
        <p:spPr bwMode="auto">
          <a:xfrm>
            <a:off x="3160713" y="1858963"/>
            <a:ext cx="2460625" cy="835025"/>
          </a:xfrm>
          <a:prstGeom prst="rect">
            <a:avLst/>
          </a:prstGeom>
          <a:solidFill>
            <a:schemeClr val="bg1"/>
          </a:solidFill>
          <a:ln w="12700">
            <a:solidFill>
              <a:schemeClr val="tx1"/>
            </a:solidFill>
            <a:miter lim="800000"/>
            <a:headEnd/>
            <a:tailEnd/>
          </a:ln>
          <a:effectLst>
            <a:outerShdw blurRad="63500" dist="107763" dir="2700000" algn="ctr" rotWithShape="0">
              <a:schemeClr val="tx1">
                <a:alpha val="50000"/>
              </a:schemeClr>
            </a:outerShdw>
          </a:effec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50000"/>
              </a:spcBef>
              <a:buFontTx/>
              <a:buNone/>
              <a:defRPr/>
            </a:pPr>
            <a:r>
              <a:rPr lang="de-DE" altLang="de-DE" sz="2400" dirty="0">
                <a:latin typeface="Times New Roman" charset="0"/>
              </a:rPr>
              <a:t>Wirtschafts-sanktionsrecht</a:t>
            </a:r>
          </a:p>
        </p:txBody>
      </p:sp>
      <p:sp>
        <p:nvSpPr>
          <p:cNvPr id="26" name="Text Box 6"/>
          <p:cNvSpPr txBox="1">
            <a:spLocks noChangeArrowheads="1"/>
          </p:cNvSpPr>
          <p:nvPr/>
        </p:nvSpPr>
        <p:spPr bwMode="auto">
          <a:xfrm>
            <a:off x="6180138" y="1862138"/>
            <a:ext cx="2867025" cy="835025"/>
          </a:xfrm>
          <a:prstGeom prst="rect">
            <a:avLst/>
          </a:prstGeom>
          <a:solidFill>
            <a:schemeClr val="bg1"/>
          </a:solidFill>
          <a:ln w="12700">
            <a:solidFill>
              <a:schemeClr val="tx1"/>
            </a:solidFill>
            <a:miter lim="800000"/>
            <a:headEnd/>
            <a:tailEnd/>
          </a:ln>
          <a:effectLst>
            <a:outerShdw blurRad="63500" dist="107763" dir="2700000" algn="ctr" rotWithShape="0">
              <a:schemeClr val="tx1">
                <a:alpha val="50000"/>
              </a:schemeClr>
            </a:outerShdw>
          </a:effec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50000"/>
              </a:spcBef>
              <a:buFontTx/>
              <a:buNone/>
              <a:defRPr/>
            </a:pPr>
            <a:r>
              <a:rPr lang="de-DE" altLang="de-DE" sz="2400" dirty="0">
                <a:latin typeface="Times New Roman" charset="0"/>
              </a:rPr>
              <a:t>Wirtschafts-</a:t>
            </a:r>
            <a:r>
              <a:rPr lang="de-DE" altLang="de-DE" sz="2400" dirty="0" err="1">
                <a:latin typeface="Times New Roman" charset="0"/>
              </a:rPr>
              <a:t>verwaltungsrecht</a:t>
            </a:r>
            <a:endParaRPr lang="de-DE" altLang="de-DE" sz="2400" dirty="0">
              <a:latin typeface="Times New Roman" charset="0"/>
            </a:endParaRPr>
          </a:p>
        </p:txBody>
      </p:sp>
      <p:sp>
        <p:nvSpPr>
          <p:cNvPr id="27" name="Text Box 9"/>
          <p:cNvSpPr txBox="1">
            <a:spLocks noChangeArrowheads="1"/>
          </p:cNvSpPr>
          <p:nvPr/>
        </p:nvSpPr>
        <p:spPr bwMode="auto">
          <a:xfrm>
            <a:off x="2662238" y="3951288"/>
            <a:ext cx="1628775" cy="1408112"/>
          </a:xfrm>
          <a:prstGeom prst="rect">
            <a:avLst/>
          </a:prstGeom>
          <a:solidFill>
            <a:schemeClr val="bg1"/>
          </a:solidFill>
          <a:ln w="9525">
            <a:solidFill>
              <a:schemeClr val="tx1"/>
            </a:solidFill>
            <a:miter lim="800000"/>
            <a:headEnd/>
            <a:tailEnd/>
          </a:ln>
          <a:effectLst>
            <a:outerShdw blurRad="63500" dist="107763" dir="2700000" algn="ctr" rotWithShape="0">
              <a:schemeClr val="tx1">
                <a:alpha val="50000"/>
              </a:schemeClr>
            </a:outerShdw>
          </a:effec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25000"/>
              </a:spcBef>
              <a:buFontTx/>
              <a:buNone/>
              <a:defRPr/>
            </a:pPr>
            <a:r>
              <a:rPr lang="de-DE" altLang="de-DE" sz="1800" dirty="0">
                <a:latin typeface="Times New Roman" charset="0"/>
              </a:rPr>
              <a:t>Wirtschafts-</a:t>
            </a:r>
          </a:p>
          <a:p>
            <a:pPr>
              <a:spcBef>
                <a:spcPct val="25000"/>
              </a:spcBef>
              <a:buFontTx/>
              <a:buNone/>
              <a:defRPr/>
            </a:pPr>
            <a:r>
              <a:rPr lang="de-DE" altLang="de-DE" sz="1800" dirty="0" err="1">
                <a:latin typeface="Times New Roman" charset="0"/>
              </a:rPr>
              <a:t>strafrecht</a:t>
            </a:r>
            <a:endParaRPr lang="de-DE" altLang="de-DE" sz="1800" dirty="0">
              <a:latin typeface="Times New Roman" charset="0"/>
            </a:endParaRPr>
          </a:p>
          <a:p>
            <a:pPr>
              <a:spcBef>
                <a:spcPct val="25000"/>
              </a:spcBef>
              <a:buFontTx/>
              <a:buNone/>
              <a:defRPr/>
            </a:pPr>
            <a:r>
              <a:rPr lang="de-DE" altLang="de-DE" sz="1800" dirty="0">
                <a:latin typeface="Times New Roman" charset="0"/>
              </a:rPr>
              <a:t>(Subventions-</a:t>
            </a:r>
          </a:p>
          <a:p>
            <a:pPr>
              <a:spcBef>
                <a:spcPct val="25000"/>
              </a:spcBef>
              <a:buFontTx/>
              <a:buNone/>
              <a:defRPr/>
            </a:pPr>
            <a:r>
              <a:rPr lang="de-DE" altLang="de-DE" sz="1800" dirty="0">
                <a:latin typeface="Times New Roman" charset="0"/>
              </a:rPr>
              <a:t>betrug)</a:t>
            </a:r>
          </a:p>
        </p:txBody>
      </p:sp>
      <p:sp>
        <p:nvSpPr>
          <p:cNvPr id="28" name="Text Box 10"/>
          <p:cNvSpPr txBox="1">
            <a:spLocks noChangeArrowheads="1"/>
          </p:cNvSpPr>
          <p:nvPr/>
        </p:nvSpPr>
        <p:spPr bwMode="auto">
          <a:xfrm>
            <a:off x="4524375" y="3951288"/>
            <a:ext cx="1706563" cy="1408112"/>
          </a:xfrm>
          <a:prstGeom prst="rect">
            <a:avLst/>
          </a:prstGeom>
          <a:solidFill>
            <a:schemeClr val="bg1"/>
          </a:solidFill>
          <a:ln w="9525">
            <a:solidFill>
              <a:schemeClr val="tx1"/>
            </a:solidFill>
            <a:miter lim="800000"/>
            <a:headEnd/>
            <a:tailEnd/>
          </a:ln>
          <a:effectLst>
            <a:outerShdw blurRad="63500" dist="107763" dir="2700000" algn="ctr" rotWithShape="0">
              <a:schemeClr val="tx1">
                <a:alpha val="50000"/>
              </a:schemeClr>
            </a:outerShdw>
          </a:effec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25000"/>
              </a:spcBef>
              <a:buFontTx/>
              <a:buNone/>
              <a:defRPr/>
            </a:pPr>
            <a:r>
              <a:rPr lang="de-DE" altLang="de-DE" sz="1800" dirty="0" err="1">
                <a:latin typeface="Times New Roman" charset="0"/>
              </a:rPr>
              <a:t>Wirtschaftsord</a:t>
            </a:r>
            <a:r>
              <a:rPr lang="de-DE" altLang="de-DE" sz="1800" dirty="0">
                <a:latin typeface="Times New Roman" charset="0"/>
              </a:rPr>
              <a:t>-</a:t>
            </a:r>
          </a:p>
          <a:p>
            <a:pPr>
              <a:spcBef>
                <a:spcPct val="25000"/>
              </a:spcBef>
              <a:buFontTx/>
              <a:buNone/>
              <a:defRPr/>
            </a:pPr>
            <a:r>
              <a:rPr lang="de-DE" altLang="de-DE" sz="1800" dirty="0" err="1">
                <a:latin typeface="Times New Roman" charset="0"/>
              </a:rPr>
              <a:t>nungswidrigkei</a:t>
            </a:r>
            <a:r>
              <a:rPr lang="de-DE" altLang="de-DE" sz="1800" dirty="0">
                <a:latin typeface="Times New Roman" charset="0"/>
              </a:rPr>
              <a:t>-</a:t>
            </a:r>
          </a:p>
          <a:p>
            <a:pPr>
              <a:spcBef>
                <a:spcPct val="25000"/>
              </a:spcBef>
              <a:buFontTx/>
              <a:buNone/>
              <a:defRPr/>
            </a:pPr>
            <a:r>
              <a:rPr lang="de-DE" altLang="de-DE" sz="1800" dirty="0" err="1">
                <a:latin typeface="Times New Roman" charset="0"/>
              </a:rPr>
              <a:t>tenrecht</a:t>
            </a:r>
            <a:endParaRPr lang="de-DE" altLang="de-DE" sz="1800" dirty="0">
              <a:latin typeface="Times New Roman" charset="0"/>
            </a:endParaRPr>
          </a:p>
          <a:p>
            <a:pPr>
              <a:spcBef>
                <a:spcPct val="25000"/>
              </a:spcBef>
              <a:buFontTx/>
              <a:buNone/>
              <a:defRPr/>
            </a:pPr>
            <a:r>
              <a:rPr lang="de-DE" altLang="de-DE" sz="1800" dirty="0">
                <a:latin typeface="Times New Roman" charset="0"/>
              </a:rPr>
              <a:t>(Bußgeld)</a:t>
            </a:r>
          </a:p>
        </p:txBody>
      </p:sp>
      <p:cxnSp>
        <p:nvCxnSpPr>
          <p:cNvPr id="29" name="AutoShape 16"/>
          <p:cNvCxnSpPr>
            <a:cxnSpLocks noChangeShapeType="1"/>
          </p:cNvCxnSpPr>
          <p:nvPr/>
        </p:nvCxnSpPr>
        <p:spPr bwMode="auto">
          <a:xfrm rot="5400000">
            <a:off x="3313113" y="2889250"/>
            <a:ext cx="1255712" cy="915988"/>
          </a:xfrm>
          <a:prstGeom prst="bentConnector3">
            <a:avLst>
              <a:gd name="adj1" fmla="val 50000"/>
            </a:avLst>
          </a:prstGeom>
          <a:noFill/>
          <a:ln w="9525">
            <a:solidFill>
              <a:schemeClr val="tx1"/>
            </a:solidFill>
            <a:miter lim="800000"/>
            <a:headEnd/>
            <a:tailEnd type="triangle" w="med" len="med"/>
          </a:ln>
          <a:effectLst/>
        </p:spPr>
      </p:cxnSp>
      <p:cxnSp>
        <p:nvCxnSpPr>
          <p:cNvPr id="30" name="AutoShape 17"/>
          <p:cNvCxnSpPr>
            <a:cxnSpLocks noChangeShapeType="1"/>
            <a:endCxn id="28" idx="0"/>
          </p:cNvCxnSpPr>
          <p:nvPr/>
        </p:nvCxnSpPr>
        <p:spPr bwMode="auto">
          <a:xfrm rot="16200000" flipH="1">
            <a:off x="4294187" y="2868613"/>
            <a:ext cx="1173163" cy="992188"/>
          </a:xfrm>
          <a:prstGeom prst="bentConnector3">
            <a:avLst>
              <a:gd name="adj1" fmla="val 50000"/>
            </a:avLst>
          </a:prstGeom>
          <a:noFill/>
          <a:ln w="9525">
            <a:solidFill>
              <a:schemeClr val="tx1"/>
            </a:solidFill>
            <a:miter lim="800000"/>
            <a:headEnd/>
            <a:tailEnd type="triangle" w="med" len="med"/>
          </a:ln>
          <a:effectLst/>
        </p:spPr>
      </p:cxnSp>
      <p:sp>
        <p:nvSpPr>
          <p:cNvPr id="31" name="Text Box 7"/>
          <p:cNvSpPr txBox="1">
            <a:spLocks noChangeArrowheads="1"/>
          </p:cNvSpPr>
          <p:nvPr/>
        </p:nvSpPr>
        <p:spPr bwMode="auto">
          <a:xfrm>
            <a:off x="257175" y="3760788"/>
            <a:ext cx="2124075" cy="1408112"/>
          </a:xfrm>
          <a:prstGeom prst="rect">
            <a:avLst/>
          </a:prstGeom>
          <a:solidFill>
            <a:schemeClr val="bg1"/>
          </a:solidFill>
          <a:ln w="12700">
            <a:solidFill>
              <a:schemeClr val="tx1"/>
            </a:solidFill>
            <a:miter lim="800000"/>
            <a:headEnd/>
            <a:tailEnd/>
          </a:ln>
          <a:effectLst>
            <a:outerShdw blurRad="63500" dist="107763" dir="2700000" algn="ctr" rotWithShape="0">
              <a:schemeClr val="tx1">
                <a:alpha val="50000"/>
              </a:schemeClr>
            </a:outerShdw>
          </a:effec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25000"/>
              </a:spcBef>
              <a:buFontTx/>
              <a:buNone/>
              <a:defRPr/>
            </a:pPr>
            <a:r>
              <a:rPr lang="de-DE" altLang="de-DE" sz="1800">
                <a:latin typeface="Times New Roman" charset="0"/>
              </a:rPr>
              <a:t>Handelsrecht</a:t>
            </a:r>
          </a:p>
          <a:p>
            <a:pPr>
              <a:spcBef>
                <a:spcPct val="25000"/>
              </a:spcBef>
              <a:buFontTx/>
              <a:buNone/>
              <a:defRPr/>
            </a:pPr>
            <a:r>
              <a:rPr lang="de-DE" altLang="de-DE" sz="1800">
                <a:latin typeface="Times New Roman" charset="0"/>
              </a:rPr>
              <a:t>Wettbewerbsrecht</a:t>
            </a:r>
          </a:p>
          <a:p>
            <a:pPr>
              <a:spcBef>
                <a:spcPct val="25000"/>
              </a:spcBef>
              <a:buFontTx/>
              <a:buNone/>
              <a:defRPr/>
            </a:pPr>
            <a:r>
              <a:rPr lang="de-DE" altLang="de-DE" sz="1800">
                <a:latin typeface="Times New Roman" charset="0"/>
              </a:rPr>
              <a:t>Kaufrecht</a:t>
            </a:r>
          </a:p>
          <a:p>
            <a:pPr>
              <a:spcBef>
                <a:spcPct val="25000"/>
              </a:spcBef>
              <a:buFontTx/>
              <a:buNone/>
              <a:defRPr/>
            </a:pPr>
            <a:r>
              <a:rPr lang="de-DE" altLang="de-DE" sz="1800">
                <a:latin typeface="Times New Roman" charset="0"/>
              </a:rPr>
              <a:t>Gesellschaftsrecht</a:t>
            </a:r>
          </a:p>
        </p:txBody>
      </p:sp>
      <p:sp>
        <p:nvSpPr>
          <p:cNvPr id="32" name="Line 19"/>
          <p:cNvSpPr>
            <a:spLocks noChangeShapeType="1"/>
          </p:cNvSpPr>
          <p:nvPr/>
        </p:nvSpPr>
        <p:spPr bwMode="auto">
          <a:xfrm flipH="1">
            <a:off x="1343025" y="2781300"/>
            <a:ext cx="23813" cy="979488"/>
          </a:xfrm>
          <a:prstGeom prst="line">
            <a:avLst/>
          </a:prstGeom>
          <a:noFill/>
          <a:ln w="9525">
            <a:solidFill>
              <a:schemeClr val="tx1"/>
            </a:solidFill>
            <a:round/>
            <a:headEnd/>
            <a:tailEnd type="triangle" w="med" len="med"/>
          </a:ln>
          <a:effectLst/>
        </p:spPr>
        <p:txBody>
          <a:bodyPr/>
          <a:lstStyle/>
          <a:p>
            <a:pPr>
              <a:defRPr/>
            </a:pPr>
            <a:endParaRPr lang="de-DE">
              <a:latin typeface="Times New Roman" charset="0"/>
            </a:endParaRPr>
          </a:p>
        </p:txBody>
      </p:sp>
      <p:sp>
        <p:nvSpPr>
          <p:cNvPr id="33" name="Text Box 13"/>
          <p:cNvSpPr txBox="1">
            <a:spLocks noChangeArrowheads="1"/>
          </p:cNvSpPr>
          <p:nvPr/>
        </p:nvSpPr>
        <p:spPr bwMode="auto">
          <a:xfrm>
            <a:off x="6356350" y="3773488"/>
            <a:ext cx="2590800" cy="992187"/>
          </a:xfrm>
          <a:prstGeom prst="rect">
            <a:avLst/>
          </a:prstGeom>
          <a:solidFill>
            <a:schemeClr val="bg1"/>
          </a:solidFill>
          <a:ln w="12700">
            <a:solidFill>
              <a:schemeClr val="tx1"/>
            </a:solidFill>
            <a:miter lim="800000"/>
            <a:headEnd/>
            <a:tailEnd/>
          </a:ln>
          <a:effectLst>
            <a:outerShdw blurRad="63500" dist="107763" dir="2700000" algn="ctr" rotWithShape="0">
              <a:schemeClr val="tx1">
                <a:alpha val="50000"/>
              </a:schemeClr>
            </a:outerShdw>
          </a:effec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25000"/>
              </a:spcBef>
              <a:buFontTx/>
              <a:buNone/>
              <a:defRPr/>
            </a:pPr>
            <a:r>
              <a:rPr lang="de-DE" altLang="de-DE" sz="1800" dirty="0" err="1">
                <a:latin typeface="Times New Roman" charset="0"/>
              </a:rPr>
              <a:t>WirtschaftsverfassungsR</a:t>
            </a:r>
            <a:endParaRPr lang="de-DE" altLang="de-DE" sz="1800" dirty="0">
              <a:latin typeface="Times New Roman" charset="0"/>
            </a:endParaRPr>
          </a:p>
          <a:p>
            <a:pPr>
              <a:spcBef>
                <a:spcPct val="25000"/>
              </a:spcBef>
              <a:buFontTx/>
              <a:buNone/>
              <a:defRPr/>
            </a:pPr>
            <a:r>
              <a:rPr lang="de-DE" altLang="de-DE" sz="1800" dirty="0">
                <a:latin typeface="Times New Roman" charset="0"/>
              </a:rPr>
              <a:t>Wirtschaftsverwaltungs-recht (</a:t>
            </a:r>
            <a:r>
              <a:rPr lang="de-DE" altLang="de-DE" sz="1800" dirty="0" err="1">
                <a:latin typeface="Times New Roman" charset="0"/>
              </a:rPr>
              <a:t>ieS</a:t>
            </a:r>
            <a:r>
              <a:rPr lang="de-DE" altLang="de-DE" sz="1800" dirty="0">
                <a:latin typeface="Times New Roman" charset="0"/>
              </a:rPr>
              <a:t> und </a:t>
            </a:r>
            <a:r>
              <a:rPr lang="de-DE" altLang="de-DE" sz="1800" dirty="0" err="1">
                <a:latin typeface="Times New Roman" charset="0"/>
              </a:rPr>
              <a:t>iwS</a:t>
            </a:r>
            <a:r>
              <a:rPr lang="de-DE" altLang="de-DE" sz="1800" dirty="0">
                <a:latin typeface="Times New Roman" charset="0"/>
              </a:rPr>
              <a:t>)</a:t>
            </a:r>
          </a:p>
        </p:txBody>
      </p:sp>
      <p:sp>
        <p:nvSpPr>
          <p:cNvPr id="34" name="Line 19"/>
          <p:cNvSpPr>
            <a:spLocks noChangeShapeType="1"/>
          </p:cNvSpPr>
          <p:nvPr/>
        </p:nvSpPr>
        <p:spPr bwMode="auto">
          <a:xfrm flipH="1">
            <a:off x="7639050" y="2752725"/>
            <a:ext cx="23813" cy="979488"/>
          </a:xfrm>
          <a:prstGeom prst="line">
            <a:avLst/>
          </a:prstGeom>
          <a:noFill/>
          <a:ln w="9525">
            <a:solidFill>
              <a:schemeClr val="tx1"/>
            </a:solidFill>
            <a:round/>
            <a:headEnd/>
            <a:tailEnd type="triangle" w="med" len="med"/>
          </a:ln>
          <a:effectLst/>
        </p:spPr>
        <p:txBody>
          <a:bodyPr/>
          <a:lstStyle/>
          <a:p>
            <a:pPr>
              <a:defRPr/>
            </a:pPr>
            <a:endParaRPr lang="de-DE">
              <a:latin typeface="Times New Roman" charset="0"/>
            </a:endParaRPr>
          </a:p>
        </p:txBody>
      </p:sp>
      <p:cxnSp>
        <p:nvCxnSpPr>
          <p:cNvPr id="19473" name="Gerader Verbinder 26"/>
          <p:cNvCxnSpPr>
            <a:cxnSpLocks noChangeShapeType="1"/>
          </p:cNvCxnSpPr>
          <p:nvPr/>
        </p:nvCxnSpPr>
        <p:spPr bwMode="auto">
          <a:xfrm>
            <a:off x="1382713" y="1235075"/>
            <a:ext cx="63579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474" name="Gerader Verbinder 28"/>
          <p:cNvCxnSpPr>
            <a:cxnSpLocks noChangeShapeType="1"/>
          </p:cNvCxnSpPr>
          <p:nvPr/>
        </p:nvCxnSpPr>
        <p:spPr bwMode="auto">
          <a:xfrm>
            <a:off x="1366838" y="1268413"/>
            <a:ext cx="15875" cy="577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475" name="Gerader Verbinder 7167"/>
          <p:cNvCxnSpPr>
            <a:cxnSpLocks noChangeShapeType="1"/>
          </p:cNvCxnSpPr>
          <p:nvPr/>
        </p:nvCxnSpPr>
        <p:spPr bwMode="auto">
          <a:xfrm>
            <a:off x="4392613" y="863600"/>
            <a:ext cx="0" cy="982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476" name="Gerader Verbinder 7172"/>
          <p:cNvCxnSpPr>
            <a:cxnSpLocks noChangeShapeType="1"/>
          </p:cNvCxnSpPr>
          <p:nvPr/>
        </p:nvCxnSpPr>
        <p:spPr bwMode="auto">
          <a:xfrm>
            <a:off x="7740650" y="1235075"/>
            <a:ext cx="0" cy="6270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31"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611188" y="38100"/>
            <a:ext cx="7772400" cy="838200"/>
          </a:xfrm>
        </p:spPr>
        <p:txBody>
          <a:bodyPr/>
          <a:lstStyle/>
          <a:p>
            <a:pPr eaLnBrk="1" hangingPunct="1"/>
            <a:r>
              <a:rPr lang="de-DE" altLang="de-DE" sz="4000" smtClean="0"/>
              <a:t>Normenhierarchie</a:t>
            </a:r>
          </a:p>
        </p:txBody>
      </p:sp>
      <p:pic>
        <p:nvPicPr>
          <p:cNvPr id="21507" name="Bild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Gleichschenkliges Dreieck 1"/>
          <p:cNvSpPr>
            <a:spLocks noChangeArrowheads="1"/>
          </p:cNvSpPr>
          <p:nvPr/>
        </p:nvSpPr>
        <p:spPr bwMode="auto">
          <a:xfrm>
            <a:off x="107950" y="966788"/>
            <a:ext cx="8712200" cy="5616575"/>
          </a:xfrm>
          <a:prstGeom prst="triangle">
            <a:avLst>
              <a:gd name="adj" fmla="val 50500"/>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2400">
              <a:cs typeface="Arial" panose="020B0604020202020204" pitchFamily="34" charset="0"/>
            </a:endParaRPr>
          </a:p>
        </p:txBody>
      </p:sp>
      <p:cxnSp>
        <p:nvCxnSpPr>
          <p:cNvPr id="21509" name="Gerader Verbinder 3"/>
          <p:cNvCxnSpPr>
            <a:cxnSpLocks noChangeShapeType="1"/>
          </p:cNvCxnSpPr>
          <p:nvPr/>
        </p:nvCxnSpPr>
        <p:spPr bwMode="auto">
          <a:xfrm>
            <a:off x="3203575" y="2708275"/>
            <a:ext cx="25923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4" name="Textfeld 23"/>
          <p:cNvSpPr txBox="1">
            <a:spLocks noChangeArrowheads="1"/>
          </p:cNvSpPr>
          <p:nvPr/>
        </p:nvSpPr>
        <p:spPr bwMode="auto">
          <a:xfrm>
            <a:off x="3492500" y="1949450"/>
            <a:ext cx="2289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400">
                <a:cs typeface="Arial" panose="020B0604020202020204" pitchFamily="34" charset="0"/>
              </a:rPr>
              <a:t>Art. 79 III GG</a:t>
            </a:r>
          </a:p>
          <a:p>
            <a:pPr>
              <a:spcBef>
                <a:spcPct val="0"/>
              </a:spcBef>
              <a:buFontTx/>
              <a:buNone/>
            </a:pPr>
            <a:r>
              <a:rPr lang="de-DE" altLang="de-DE" sz="2400">
                <a:cs typeface="Arial" panose="020B0604020202020204" pitchFamily="34" charset="0"/>
              </a:rPr>
              <a:t>~ Art. 4 III EUV</a:t>
            </a:r>
          </a:p>
        </p:txBody>
      </p:sp>
      <p:sp>
        <p:nvSpPr>
          <p:cNvPr id="25" name="Textfeld 24"/>
          <p:cNvSpPr txBox="1">
            <a:spLocks noChangeArrowheads="1"/>
          </p:cNvSpPr>
          <p:nvPr/>
        </p:nvSpPr>
        <p:spPr bwMode="auto">
          <a:xfrm>
            <a:off x="3031254" y="2700606"/>
            <a:ext cx="30407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2000" dirty="0">
                <a:cs typeface="Arial" panose="020B0604020202020204" pitchFamily="34" charset="0"/>
              </a:rPr>
              <a:t>Unionsrecht</a:t>
            </a:r>
          </a:p>
          <a:p>
            <a:pPr algn="ctr">
              <a:spcBef>
                <a:spcPct val="0"/>
              </a:spcBef>
              <a:buFontTx/>
              <a:buNone/>
            </a:pPr>
            <a:r>
              <a:rPr lang="de-DE" altLang="de-DE" sz="2000" dirty="0">
                <a:cs typeface="Arial" panose="020B0604020202020204" pitchFamily="34" charset="0"/>
              </a:rPr>
              <a:t>Primär- und </a:t>
            </a:r>
            <a:r>
              <a:rPr lang="de-DE" altLang="de-DE" sz="2000" dirty="0" smtClean="0">
                <a:cs typeface="Arial" panose="020B0604020202020204" pitchFamily="34" charset="0"/>
              </a:rPr>
              <a:t>Sekundärrecht</a:t>
            </a:r>
          </a:p>
          <a:p>
            <a:pPr algn="ctr">
              <a:spcBef>
                <a:spcPct val="0"/>
              </a:spcBef>
              <a:buFontTx/>
              <a:buNone/>
            </a:pPr>
            <a:r>
              <a:rPr lang="de-DE" altLang="de-DE" sz="2000" dirty="0" smtClean="0">
                <a:cs typeface="Arial" panose="020B0604020202020204" pitchFamily="34" charset="0"/>
              </a:rPr>
              <a:t>Ggf. Wirtschaftsvölkerrecht</a:t>
            </a:r>
            <a:endParaRPr lang="de-DE" altLang="de-DE" sz="2000" dirty="0">
              <a:cs typeface="Arial" panose="020B0604020202020204" pitchFamily="34" charset="0"/>
            </a:endParaRPr>
          </a:p>
          <a:p>
            <a:pPr algn="ctr">
              <a:spcBef>
                <a:spcPct val="0"/>
              </a:spcBef>
              <a:buFontTx/>
              <a:buNone/>
            </a:pPr>
            <a:r>
              <a:rPr lang="de-DE" altLang="de-DE" sz="2000" dirty="0">
                <a:cs typeface="Arial" panose="020B0604020202020204" pitchFamily="34" charset="0"/>
              </a:rPr>
              <a:t>Anwendungsvorrang</a:t>
            </a:r>
          </a:p>
        </p:txBody>
      </p:sp>
      <p:sp>
        <p:nvSpPr>
          <p:cNvPr id="26" name="Textfeld 25"/>
          <p:cNvSpPr txBox="1">
            <a:spLocks noChangeArrowheads="1"/>
          </p:cNvSpPr>
          <p:nvPr/>
        </p:nvSpPr>
        <p:spPr bwMode="auto">
          <a:xfrm>
            <a:off x="1774825" y="4537075"/>
            <a:ext cx="5584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400">
                <a:cs typeface="Arial" panose="020B0604020202020204" pitchFamily="34" charset="0"/>
              </a:rPr>
              <a:t>Art. 25 GG (Allg. Regeln des Völkerrechts)</a:t>
            </a:r>
          </a:p>
        </p:txBody>
      </p:sp>
      <p:sp>
        <p:nvSpPr>
          <p:cNvPr id="27" name="Textfeld 26"/>
          <p:cNvSpPr txBox="1">
            <a:spLocks noChangeArrowheads="1"/>
          </p:cNvSpPr>
          <p:nvPr/>
        </p:nvSpPr>
        <p:spPr bwMode="auto">
          <a:xfrm>
            <a:off x="2330450" y="5068888"/>
            <a:ext cx="53669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400" dirty="0">
                <a:cs typeface="Arial" panose="020B0604020202020204" pitchFamily="34" charset="0"/>
              </a:rPr>
              <a:t>Bundesrecht </a:t>
            </a:r>
            <a:r>
              <a:rPr lang="de-DE" altLang="de-DE" sz="2400" dirty="0" smtClean="0">
                <a:cs typeface="Arial" panose="020B0604020202020204" pitchFamily="34" charset="0"/>
              </a:rPr>
              <a:t>(ggf. Wirtschaftsvölkerrecht)</a:t>
            </a:r>
            <a:endParaRPr lang="de-DE" altLang="de-DE" sz="2400" dirty="0">
              <a:cs typeface="Arial" panose="020B0604020202020204" pitchFamily="34" charset="0"/>
            </a:endParaRPr>
          </a:p>
        </p:txBody>
      </p:sp>
      <p:sp>
        <p:nvSpPr>
          <p:cNvPr id="28" name="Textfeld 27"/>
          <p:cNvSpPr txBox="1">
            <a:spLocks noChangeArrowheads="1"/>
          </p:cNvSpPr>
          <p:nvPr/>
        </p:nvSpPr>
        <p:spPr bwMode="auto">
          <a:xfrm>
            <a:off x="755650" y="5589588"/>
            <a:ext cx="6915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400" dirty="0">
                <a:cs typeface="Arial" panose="020B0604020202020204" pitchFamily="34" charset="0"/>
              </a:rPr>
              <a:t>Landesrecht </a:t>
            </a:r>
            <a:r>
              <a:rPr lang="de-DE" altLang="de-DE" sz="2400" dirty="0" smtClean="0">
                <a:cs typeface="Arial" panose="020B0604020202020204" pitchFamily="34" charset="0"/>
              </a:rPr>
              <a:t>(ggf. </a:t>
            </a:r>
            <a:r>
              <a:rPr lang="de-DE" altLang="de-DE" sz="2400" dirty="0" err="1" smtClean="0">
                <a:cs typeface="Arial" panose="020B0604020202020204" pitchFamily="34" charset="0"/>
              </a:rPr>
              <a:t>WiVölkR</a:t>
            </a:r>
            <a:r>
              <a:rPr lang="de-DE" altLang="de-DE" sz="2400" dirty="0" smtClean="0">
                <a:cs typeface="Arial" panose="020B0604020202020204" pitchFamily="34" charset="0"/>
              </a:rPr>
              <a:t>); </a:t>
            </a:r>
            <a:r>
              <a:rPr lang="de-DE" altLang="de-DE" sz="2400" dirty="0">
                <a:cs typeface="Arial" panose="020B0604020202020204" pitchFamily="34" charset="0"/>
              </a:rPr>
              <a:t>nachrangig (Art. 31 GG)</a:t>
            </a:r>
          </a:p>
        </p:txBody>
      </p:sp>
      <p:sp>
        <p:nvSpPr>
          <p:cNvPr id="29" name="Textfeld 28"/>
          <p:cNvSpPr txBox="1">
            <a:spLocks noChangeArrowheads="1"/>
          </p:cNvSpPr>
          <p:nvPr/>
        </p:nvSpPr>
        <p:spPr bwMode="auto">
          <a:xfrm>
            <a:off x="2300288" y="3984625"/>
            <a:ext cx="4398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400" dirty="0">
                <a:cs typeface="Arial" panose="020B0604020202020204" pitchFamily="34" charset="0"/>
              </a:rPr>
              <a:t>Grundgesetz und insb. Art. 23 GG</a:t>
            </a:r>
          </a:p>
        </p:txBody>
      </p:sp>
      <p:sp>
        <p:nvSpPr>
          <p:cNvPr id="30" name="Textfeld 29"/>
          <p:cNvSpPr txBox="1">
            <a:spLocks noChangeArrowheads="1"/>
          </p:cNvSpPr>
          <p:nvPr/>
        </p:nvSpPr>
        <p:spPr bwMode="auto">
          <a:xfrm>
            <a:off x="3028950" y="6121400"/>
            <a:ext cx="3209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400">
                <a:cs typeface="Arial" panose="020B0604020202020204" pitchFamily="34" charset="0"/>
              </a:rPr>
              <a:t>Verwaltungsvorschriften</a:t>
            </a:r>
          </a:p>
        </p:txBody>
      </p:sp>
      <p:cxnSp>
        <p:nvCxnSpPr>
          <p:cNvPr id="21517" name="Gerader Verbinder 18"/>
          <p:cNvCxnSpPr>
            <a:cxnSpLocks noChangeShapeType="1"/>
          </p:cNvCxnSpPr>
          <p:nvPr/>
        </p:nvCxnSpPr>
        <p:spPr bwMode="auto">
          <a:xfrm>
            <a:off x="2195513" y="3943350"/>
            <a:ext cx="4605337"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1518" name="Gerader Verbinder 20"/>
          <p:cNvCxnSpPr>
            <a:cxnSpLocks noChangeShapeType="1"/>
          </p:cNvCxnSpPr>
          <p:nvPr/>
        </p:nvCxnSpPr>
        <p:spPr bwMode="auto">
          <a:xfrm flipV="1">
            <a:off x="1774825" y="4462463"/>
            <a:ext cx="5418138"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1519" name="Gerader Verbinder 22"/>
          <p:cNvCxnSpPr>
            <a:cxnSpLocks noChangeShapeType="1"/>
          </p:cNvCxnSpPr>
          <p:nvPr/>
        </p:nvCxnSpPr>
        <p:spPr bwMode="auto">
          <a:xfrm>
            <a:off x="1331913" y="5019675"/>
            <a:ext cx="6335712" cy="317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1520" name="Gerader Verbinder 24"/>
          <p:cNvCxnSpPr>
            <a:cxnSpLocks noChangeShapeType="1"/>
          </p:cNvCxnSpPr>
          <p:nvPr/>
        </p:nvCxnSpPr>
        <p:spPr bwMode="auto">
          <a:xfrm>
            <a:off x="900113" y="5543550"/>
            <a:ext cx="7127875" cy="63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1521" name="Gerader Verbinder 26"/>
          <p:cNvCxnSpPr>
            <a:cxnSpLocks noChangeShapeType="1"/>
          </p:cNvCxnSpPr>
          <p:nvPr/>
        </p:nvCxnSpPr>
        <p:spPr bwMode="auto">
          <a:xfrm>
            <a:off x="468313" y="6097588"/>
            <a:ext cx="7991475" cy="2063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1522" name="Gerader Verbinder 26"/>
          <p:cNvCxnSpPr>
            <a:cxnSpLocks noChangeShapeType="1"/>
          </p:cNvCxnSpPr>
          <p:nvPr/>
        </p:nvCxnSpPr>
        <p:spPr bwMode="auto">
          <a:xfrm>
            <a:off x="471488" y="6118225"/>
            <a:ext cx="7991475" cy="2063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3969"/>
    </mc:Choice>
    <mc:Fallback xmlns="">
      <p:transition spd="slow" advTm="373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6"/>
          <p:cNvSpPr>
            <a:spLocks noChangeShapeType="1"/>
          </p:cNvSpPr>
          <p:nvPr/>
        </p:nvSpPr>
        <p:spPr bwMode="auto">
          <a:xfrm>
            <a:off x="4498975" y="1185863"/>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 name="Line 17"/>
          <p:cNvSpPr>
            <a:spLocks noChangeShapeType="1"/>
          </p:cNvSpPr>
          <p:nvPr/>
        </p:nvSpPr>
        <p:spPr bwMode="auto">
          <a:xfrm>
            <a:off x="1258888" y="1544638"/>
            <a:ext cx="6337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 name="Line 18"/>
          <p:cNvSpPr>
            <a:spLocks noChangeShapeType="1"/>
          </p:cNvSpPr>
          <p:nvPr/>
        </p:nvSpPr>
        <p:spPr bwMode="auto">
          <a:xfrm>
            <a:off x="7596188" y="1546225"/>
            <a:ext cx="0" cy="287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 name="Line 19"/>
          <p:cNvSpPr>
            <a:spLocks noChangeShapeType="1"/>
          </p:cNvSpPr>
          <p:nvPr/>
        </p:nvSpPr>
        <p:spPr bwMode="auto">
          <a:xfrm>
            <a:off x="4498975" y="1546225"/>
            <a:ext cx="0" cy="287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 name="Line 20"/>
          <p:cNvSpPr>
            <a:spLocks noChangeShapeType="1"/>
          </p:cNvSpPr>
          <p:nvPr/>
        </p:nvSpPr>
        <p:spPr bwMode="auto">
          <a:xfrm>
            <a:off x="1258888" y="1546225"/>
            <a:ext cx="0" cy="287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 name="Rectangle 3"/>
          <p:cNvSpPr>
            <a:spLocks noChangeArrowheads="1"/>
          </p:cNvSpPr>
          <p:nvPr/>
        </p:nvSpPr>
        <p:spPr bwMode="auto">
          <a:xfrm>
            <a:off x="250825" y="1833563"/>
            <a:ext cx="2520950" cy="2663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buFontTx/>
              <a:buNone/>
            </a:pPr>
            <a:r>
              <a:rPr lang="de-DE" altLang="de-DE" sz="2000" b="1">
                <a:latin typeface="Arial" panose="020B0604020202020204" pitchFamily="34" charset="0"/>
              </a:rPr>
              <a:t>Primärrecht</a:t>
            </a:r>
          </a:p>
          <a:p>
            <a:pPr>
              <a:spcBef>
                <a:spcPct val="0"/>
              </a:spcBef>
              <a:buFontTx/>
              <a:buNone/>
            </a:pPr>
            <a:endParaRPr lang="de-DE" altLang="de-DE" sz="1600">
              <a:latin typeface="Arial" panose="020B0604020202020204" pitchFamily="34" charset="0"/>
            </a:endParaRPr>
          </a:p>
          <a:p>
            <a:pPr>
              <a:spcBef>
                <a:spcPct val="0"/>
              </a:spcBef>
              <a:buFontTx/>
              <a:buNone/>
            </a:pPr>
            <a:endParaRPr lang="de-DE" altLang="de-DE" sz="1400">
              <a:latin typeface="Arial" panose="020B0604020202020204" pitchFamily="34" charset="0"/>
            </a:endParaRPr>
          </a:p>
          <a:p>
            <a:pPr>
              <a:spcBef>
                <a:spcPct val="0"/>
              </a:spcBef>
              <a:buFontTx/>
              <a:buNone/>
            </a:pPr>
            <a:r>
              <a:rPr lang="de-DE" altLang="de-DE" sz="1400">
                <a:latin typeface="Arial" panose="020B0604020202020204" pitchFamily="34" charset="0"/>
              </a:rPr>
              <a:t>- Geschrieben</a:t>
            </a:r>
          </a:p>
          <a:p>
            <a:pPr>
              <a:spcBef>
                <a:spcPct val="0"/>
              </a:spcBef>
              <a:buFontTx/>
              <a:buNone/>
            </a:pPr>
            <a:r>
              <a:rPr lang="de-DE" altLang="de-DE" sz="1400">
                <a:latin typeface="Arial" panose="020B0604020202020204" pitchFamily="34" charset="0"/>
              </a:rPr>
              <a:t>  insb. EUV, AEUV </a:t>
            </a:r>
          </a:p>
          <a:p>
            <a:pPr>
              <a:spcBef>
                <a:spcPct val="0"/>
              </a:spcBef>
              <a:buFontTx/>
              <a:buNone/>
            </a:pPr>
            <a:r>
              <a:rPr lang="de-DE" altLang="de-DE" sz="1400">
                <a:latin typeface="Arial" panose="020B0604020202020204" pitchFamily="34" charset="0"/>
              </a:rPr>
              <a:t>  Protokolle (Art. 51 EUV)</a:t>
            </a:r>
          </a:p>
          <a:p>
            <a:pPr>
              <a:spcBef>
                <a:spcPct val="0"/>
              </a:spcBef>
              <a:buFontTx/>
              <a:buNone/>
            </a:pPr>
            <a:r>
              <a:rPr lang="de-DE" altLang="de-DE" sz="1400">
                <a:latin typeface="Arial" panose="020B0604020202020204" pitchFamily="34" charset="0"/>
              </a:rPr>
              <a:t>  Charta (Art. 6 I EUV)</a:t>
            </a:r>
          </a:p>
          <a:p>
            <a:pPr>
              <a:spcBef>
                <a:spcPct val="0"/>
              </a:spcBef>
              <a:buFontTx/>
              <a:buNone/>
            </a:pPr>
            <a:endParaRPr lang="de-DE" altLang="de-DE" sz="1400">
              <a:latin typeface="Arial" panose="020B0604020202020204" pitchFamily="34" charset="0"/>
            </a:endParaRPr>
          </a:p>
          <a:p>
            <a:pPr>
              <a:spcBef>
                <a:spcPct val="0"/>
              </a:spcBef>
              <a:buFontTx/>
              <a:buNone/>
            </a:pPr>
            <a:r>
              <a:rPr lang="de-DE" altLang="de-DE" sz="1400">
                <a:latin typeface="Arial" panose="020B0604020202020204" pitchFamily="34" charset="0"/>
              </a:rPr>
              <a:t>- Ungeschrieben</a:t>
            </a:r>
          </a:p>
          <a:p>
            <a:pPr>
              <a:spcBef>
                <a:spcPct val="0"/>
              </a:spcBef>
              <a:buFontTx/>
              <a:buNone/>
            </a:pPr>
            <a:r>
              <a:rPr lang="de-DE" altLang="de-DE" sz="1400">
                <a:latin typeface="Arial" panose="020B0604020202020204" pitchFamily="34" charset="0"/>
              </a:rPr>
              <a:t>  Allgemeine Grundsätze</a:t>
            </a:r>
          </a:p>
          <a:p>
            <a:pPr>
              <a:spcBef>
                <a:spcPct val="0"/>
              </a:spcBef>
              <a:buFontTx/>
              <a:buNone/>
            </a:pPr>
            <a:r>
              <a:rPr lang="de-DE" altLang="de-DE" sz="1400">
                <a:latin typeface="Arial" panose="020B0604020202020204" pitchFamily="34" charset="0"/>
              </a:rPr>
              <a:t>  (Art. 6 III EUV)</a:t>
            </a:r>
          </a:p>
        </p:txBody>
      </p:sp>
      <p:sp>
        <p:nvSpPr>
          <p:cNvPr id="10" name="Rectangle 3"/>
          <p:cNvSpPr>
            <a:spLocks noChangeArrowheads="1"/>
          </p:cNvSpPr>
          <p:nvPr/>
        </p:nvSpPr>
        <p:spPr bwMode="auto">
          <a:xfrm>
            <a:off x="2987675" y="1833563"/>
            <a:ext cx="3024188" cy="4824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2000" b="1">
                <a:latin typeface="Arial" panose="020B0604020202020204" pitchFamily="34" charset="0"/>
              </a:rPr>
              <a:t>Sekundärrecht</a:t>
            </a:r>
          </a:p>
          <a:p>
            <a:pPr algn="ctr">
              <a:spcBef>
                <a:spcPct val="0"/>
              </a:spcBef>
              <a:buFontTx/>
              <a:buNone/>
            </a:pPr>
            <a:r>
              <a:rPr lang="de-DE" altLang="de-DE" sz="2000" b="1">
                <a:latin typeface="Arial" panose="020B0604020202020204" pitchFamily="34" charset="0"/>
              </a:rPr>
              <a:t>(Art. 288 AEUV)</a:t>
            </a:r>
          </a:p>
          <a:p>
            <a:pPr>
              <a:spcBef>
                <a:spcPct val="0"/>
              </a:spcBef>
              <a:buFontTx/>
              <a:buNone/>
            </a:pPr>
            <a:endParaRPr lang="de-DE" altLang="de-DE" sz="1600">
              <a:latin typeface="Arial" panose="020B0604020202020204" pitchFamily="34" charset="0"/>
            </a:endParaRPr>
          </a:p>
          <a:p>
            <a:pPr>
              <a:spcBef>
                <a:spcPct val="0"/>
              </a:spcBef>
              <a:buFontTx/>
              <a:buNone/>
            </a:pPr>
            <a:r>
              <a:rPr lang="de-DE" altLang="de-DE" sz="1400">
                <a:latin typeface="Arial" panose="020B0604020202020204" pitchFamily="34" charset="0"/>
              </a:rPr>
              <a:t>- Richtlinie</a:t>
            </a:r>
          </a:p>
          <a:p>
            <a:pPr>
              <a:spcBef>
                <a:spcPct val="0"/>
              </a:spcBef>
              <a:buFontTx/>
              <a:buNone/>
            </a:pPr>
            <a:r>
              <a:rPr lang="de-DE" altLang="de-DE" sz="1400">
                <a:latin typeface="Arial" panose="020B0604020202020204" pitchFamily="34" charset="0"/>
              </a:rPr>
              <a:t>  hins. der Ziele verbindlich </a:t>
            </a:r>
          </a:p>
          <a:p>
            <a:pPr>
              <a:spcBef>
                <a:spcPct val="0"/>
              </a:spcBef>
              <a:buFontTx/>
              <a:buNone/>
            </a:pPr>
            <a:r>
              <a:rPr lang="de-DE" altLang="de-DE" sz="1400">
                <a:latin typeface="Arial" panose="020B0604020202020204" pitchFamily="34" charset="0"/>
              </a:rPr>
              <a:t>  Umsetzungserfordernis</a:t>
            </a:r>
          </a:p>
          <a:p>
            <a:pPr>
              <a:spcBef>
                <a:spcPct val="0"/>
              </a:spcBef>
              <a:buFontTx/>
              <a:buNone/>
            </a:pPr>
            <a:r>
              <a:rPr lang="de-DE" altLang="de-DE" sz="1400">
                <a:latin typeface="Arial" panose="020B0604020202020204" pitchFamily="34" charset="0"/>
              </a:rPr>
              <a:t>  Mitgliedstaaten</a:t>
            </a:r>
          </a:p>
          <a:p>
            <a:pPr>
              <a:spcBef>
                <a:spcPct val="0"/>
              </a:spcBef>
              <a:buFontTx/>
              <a:buNone/>
            </a:pPr>
            <a:r>
              <a:rPr lang="de-DE" altLang="de-DE" sz="1400">
                <a:latin typeface="Arial" panose="020B0604020202020204" pitchFamily="34" charset="0"/>
              </a:rPr>
              <a:t>- Verordnung</a:t>
            </a:r>
          </a:p>
          <a:p>
            <a:pPr>
              <a:spcBef>
                <a:spcPct val="0"/>
              </a:spcBef>
              <a:buFontTx/>
              <a:buNone/>
            </a:pPr>
            <a:r>
              <a:rPr lang="de-DE" altLang="de-DE" sz="1400">
                <a:latin typeface="Arial" panose="020B0604020202020204" pitchFamily="34" charset="0"/>
              </a:rPr>
              <a:t>  in allen Teilen verbindlich</a:t>
            </a:r>
          </a:p>
          <a:p>
            <a:pPr>
              <a:spcBef>
                <a:spcPct val="0"/>
              </a:spcBef>
              <a:buFontTx/>
              <a:buNone/>
            </a:pPr>
            <a:r>
              <a:rPr lang="de-DE" altLang="de-DE" sz="1400">
                <a:latin typeface="Arial" panose="020B0604020202020204" pitchFamily="34" charset="0"/>
              </a:rPr>
              <a:t>  kein Umsetzungserfordernis</a:t>
            </a:r>
          </a:p>
          <a:p>
            <a:pPr>
              <a:spcBef>
                <a:spcPct val="0"/>
              </a:spcBef>
              <a:buFontTx/>
              <a:buNone/>
            </a:pPr>
            <a:r>
              <a:rPr lang="de-DE" altLang="de-DE" sz="1400">
                <a:latin typeface="Arial" panose="020B0604020202020204" pitchFamily="34" charset="0"/>
              </a:rPr>
              <a:t>  Mitgliedstaaten und Unionsbürger</a:t>
            </a:r>
          </a:p>
          <a:p>
            <a:pPr>
              <a:spcBef>
                <a:spcPct val="0"/>
              </a:spcBef>
              <a:buFontTx/>
              <a:buNone/>
            </a:pPr>
            <a:r>
              <a:rPr lang="de-DE" altLang="de-DE" sz="1400">
                <a:latin typeface="Arial" panose="020B0604020202020204" pitchFamily="34" charset="0"/>
              </a:rPr>
              <a:t>- Beschluss</a:t>
            </a:r>
          </a:p>
          <a:p>
            <a:pPr>
              <a:spcBef>
                <a:spcPct val="0"/>
              </a:spcBef>
              <a:buFontTx/>
              <a:buNone/>
            </a:pPr>
            <a:r>
              <a:rPr lang="de-DE" altLang="de-DE" sz="1400">
                <a:latin typeface="Arial" panose="020B0604020202020204" pitchFamily="34" charset="0"/>
              </a:rPr>
              <a:t>  in allen Teilen verbindlich</a:t>
            </a:r>
          </a:p>
          <a:p>
            <a:pPr>
              <a:spcBef>
                <a:spcPct val="0"/>
              </a:spcBef>
              <a:buFontTx/>
              <a:buNone/>
            </a:pPr>
            <a:r>
              <a:rPr lang="de-DE" altLang="de-DE" sz="1400">
                <a:latin typeface="Arial" panose="020B0604020202020204" pitchFamily="34" charset="0"/>
              </a:rPr>
              <a:t>  kein Umsetzungserfordernis</a:t>
            </a:r>
          </a:p>
          <a:p>
            <a:pPr>
              <a:spcBef>
                <a:spcPct val="0"/>
              </a:spcBef>
              <a:buFontTx/>
              <a:buNone/>
            </a:pPr>
            <a:r>
              <a:rPr lang="de-DE" altLang="de-DE" sz="1400">
                <a:latin typeface="Arial" panose="020B0604020202020204" pitchFamily="34" charset="0"/>
              </a:rPr>
              <a:t>  Mitgliedstaaten oder Unionsbürger</a:t>
            </a:r>
          </a:p>
          <a:p>
            <a:pPr>
              <a:spcBef>
                <a:spcPct val="0"/>
              </a:spcBef>
              <a:buFontTx/>
              <a:buNone/>
            </a:pPr>
            <a:endParaRPr lang="de-DE" altLang="de-DE" sz="1400">
              <a:latin typeface="Arial" panose="020B0604020202020204" pitchFamily="34" charset="0"/>
            </a:endParaRPr>
          </a:p>
          <a:p>
            <a:pPr>
              <a:spcBef>
                <a:spcPct val="0"/>
              </a:spcBef>
              <a:buFontTx/>
              <a:buNone/>
            </a:pPr>
            <a:r>
              <a:rPr lang="de-DE" altLang="de-DE" sz="1400">
                <a:latin typeface="Arial" panose="020B0604020202020204" pitchFamily="34" charset="0"/>
              </a:rPr>
              <a:t>- Empfehlung</a:t>
            </a:r>
          </a:p>
          <a:p>
            <a:pPr>
              <a:spcBef>
                <a:spcPct val="0"/>
              </a:spcBef>
              <a:buFontTx/>
              <a:buNone/>
            </a:pPr>
            <a:r>
              <a:rPr lang="de-DE" altLang="de-DE" sz="1400">
                <a:latin typeface="Arial" panose="020B0604020202020204" pitchFamily="34" charset="0"/>
              </a:rPr>
              <a:t>  unverbindlicher Rat</a:t>
            </a:r>
          </a:p>
          <a:p>
            <a:pPr>
              <a:spcBef>
                <a:spcPct val="0"/>
              </a:spcBef>
              <a:buFontTx/>
              <a:buNone/>
            </a:pPr>
            <a:r>
              <a:rPr lang="de-DE" altLang="de-DE" sz="1400">
                <a:latin typeface="Arial" panose="020B0604020202020204" pitchFamily="34" charset="0"/>
              </a:rPr>
              <a:t>- Stellungnahme</a:t>
            </a:r>
          </a:p>
          <a:p>
            <a:pPr>
              <a:spcBef>
                <a:spcPct val="0"/>
              </a:spcBef>
              <a:buFontTx/>
              <a:buNone/>
            </a:pPr>
            <a:r>
              <a:rPr lang="de-DE" altLang="de-DE" sz="1400">
                <a:latin typeface="Arial" panose="020B0604020202020204" pitchFamily="34" charset="0"/>
              </a:rPr>
              <a:t>  unverbindliche Einschätzung</a:t>
            </a:r>
          </a:p>
        </p:txBody>
      </p:sp>
      <p:sp>
        <p:nvSpPr>
          <p:cNvPr id="11" name="Rectangle 3"/>
          <p:cNvSpPr>
            <a:spLocks noChangeArrowheads="1"/>
          </p:cNvSpPr>
          <p:nvPr/>
        </p:nvSpPr>
        <p:spPr bwMode="auto">
          <a:xfrm>
            <a:off x="6227763" y="1833563"/>
            <a:ext cx="2771775" cy="2736850"/>
          </a:xfrm>
          <a:prstGeom prst="rect">
            <a:avLst/>
          </a:prstGeom>
          <a:noFill/>
          <a:ln w="9525">
            <a:solidFill>
              <a:schemeClr val="tx1"/>
            </a:solidFill>
            <a:miter lim="800000"/>
            <a:headEnd/>
            <a:tailEnd/>
          </a:ln>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buFontTx/>
              <a:buNone/>
              <a:defRPr/>
            </a:pPr>
            <a:r>
              <a:rPr lang="de-DE" altLang="de-DE" sz="2000" b="1" dirty="0">
                <a:latin typeface="Arial" panose="020B0604020202020204" pitchFamily="34" charset="0"/>
              </a:rPr>
              <a:t>(Tertiärrecht)</a:t>
            </a:r>
          </a:p>
          <a:p>
            <a:pPr>
              <a:spcBef>
                <a:spcPct val="0"/>
              </a:spcBef>
              <a:buFontTx/>
              <a:buNone/>
              <a:defRPr/>
            </a:pPr>
            <a:endParaRPr lang="de-DE" altLang="de-DE" sz="2000" dirty="0">
              <a:latin typeface="Arial" panose="020B0604020202020204" pitchFamily="34" charset="0"/>
            </a:endParaRPr>
          </a:p>
          <a:p>
            <a:pPr>
              <a:spcBef>
                <a:spcPct val="0"/>
              </a:spcBef>
              <a:buFontTx/>
              <a:buChar char="-"/>
              <a:defRPr/>
            </a:pPr>
            <a:r>
              <a:rPr lang="de-DE" altLang="de-DE" sz="1400" dirty="0">
                <a:latin typeface="Arial" panose="020B0604020202020204" pitchFamily="34" charset="0"/>
              </a:rPr>
              <a:t>Delegation, Art. 290</a:t>
            </a:r>
          </a:p>
          <a:p>
            <a:pPr marL="0" indent="0">
              <a:spcBef>
                <a:spcPct val="0"/>
              </a:spcBef>
              <a:buFontTx/>
              <a:buNone/>
              <a:defRPr/>
            </a:pPr>
            <a:r>
              <a:rPr lang="de-DE" altLang="de-DE" sz="1400" dirty="0">
                <a:latin typeface="Arial" panose="020B0604020202020204" pitchFamily="34" charset="0"/>
              </a:rPr>
              <a:t>       ggf. unwesentliche Regeln </a:t>
            </a:r>
          </a:p>
          <a:p>
            <a:pPr>
              <a:spcBef>
                <a:spcPct val="0"/>
              </a:spcBef>
              <a:buFontTx/>
              <a:buChar char="-"/>
              <a:defRPr/>
            </a:pPr>
            <a:r>
              <a:rPr lang="de-DE" altLang="de-DE" sz="1400" dirty="0">
                <a:latin typeface="Arial" panose="020B0604020202020204" pitchFamily="34" charset="0"/>
              </a:rPr>
              <a:t>Durchführung, Art. 291</a:t>
            </a:r>
          </a:p>
          <a:p>
            <a:pPr marL="0" indent="0">
              <a:spcBef>
                <a:spcPct val="0"/>
              </a:spcBef>
              <a:buFontTx/>
              <a:buNone/>
              <a:defRPr/>
            </a:pPr>
            <a:r>
              <a:rPr lang="de-DE" altLang="de-DE" sz="1400" dirty="0">
                <a:latin typeface="Arial" panose="020B0604020202020204" pitchFamily="34" charset="0"/>
              </a:rPr>
              <a:t>       Ergänzung nat. Vollzugs</a:t>
            </a:r>
          </a:p>
        </p:txBody>
      </p:sp>
      <p:sp>
        <p:nvSpPr>
          <p:cNvPr id="12" name="Rectangle 2"/>
          <p:cNvSpPr txBox="1">
            <a:spLocks noChangeArrowheads="1"/>
          </p:cNvSpPr>
          <p:nvPr/>
        </p:nvSpPr>
        <p:spPr bwMode="auto">
          <a:xfrm>
            <a:off x="539750" y="0"/>
            <a:ext cx="7772400" cy="838200"/>
          </a:xfrm>
          <a:prstGeom prst="rect">
            <a:avLst/>
          </a:prstGeom>
          <a:noFill/>
          <a:ln w="9525">
            <a:noFill/>
            <a:miter lim="800000"/>
            <a:headEnd/>
            <a:tailEnd/>
          </a:ln>
        </p:spPr>
        <p:txBody>
          <a:bodyPr anchor="ctr"/>
          <a:lstStyle/>
          <a:p>
            <a:pPr algn="ctr" eaLnBrk="1" hangingPunct="1">
              <a:defRPr/>
            </a:pPr>
            <a:r>
              <a:rPr lang="de-DE" altLang="de-DE" sz="4000" kern="0" dirty="0">
                <a:solidFill>
                  <a:schemeClr val="tx2"/>
                </a:solidFill>
                <a:latin typeface="+mj-lt"/>
                <a:ea typeface="+mj-ea"/>
                <a:cs typeface="+mj-cs"/>
              </a:rPr>
              <a:t>Rechtsquellen</a:t>
            </a:r>
          </a:p>
        </p:txBody>
      </p:sp>
      <p:pic>
        <p:nvPicPr>
          <p:cNvPr id="23563" name="Bild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bg/>
                                          </p:spTgt>
                                        </p:tgtEl>
                                        <p:attrNameLst>
                                          <p:attrName>style.visibility</p:attrName>
                                        </p:attrNameLst>
                                      </p:cBhvr>
                                      <p:to>
                                        <p:strVal val="visible"/>
                                      </p:to>
                                    </p:set>
                                    <p:animEffect transition="in" filter="blinds(horizontal)">
                                      <p:cBhvr>
                                        <p:cTn id="24" dur="500"/>
                                        <p:tgtEl>
                                          <p:spTgt spid="9">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blinds(horizontal)">
                                      <p:cBhvr>
                                        <p:cTn id="29" dur="500"/>
                                        <p:tgtEl>
                                          <p:spTgt spid="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blinds(horizontal)">
                                      <p:cBhvr>
                                        <p:cTn id="34" dur="500"/>
                                        <p:tgtEl>
                                          <p:spTgt spid="9">
                                            <p:txEl>
                                              <p:pRg st="3" end="3"/>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blinds(horizontal)">
                                      <p:cBhvr>
                                        <p:cTn id="37" dur="500"/>
                                        <p:tgtEl>
                                          <p:spTgt spid="9">
                                            <p:txEl>
                                              <p:pRg st="4" end="4"/>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blinds(horizontal)">
                                      <p:cBhvr>
                                        <p:cTn id="40" dur="500"/>
                                        <p:tgtEl>
                                          <p:spTgt spid="9">
                                            <p:txEl>
                                              <p:pRg st="5" end="5"/>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blinds(horizontal)">
                                      <p:cBhvr>
                                        <p:cTn id="43" dur="500"/>
                                        <p:tgtEl>
                                          <p:spTgt spid="9">
                                            <p:txEl>
                                              <p:pRg st="6" end="6"/>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9">
                                            <p:txEl>
                                              <p:pRg st="8" end="8"/>
                                            </p:txEl>
                                          </p:spTgt>
                                        </p:tgtEl>
                                        <p:attrNameLst>
                                          <p:attrName>style.visibility</p:attrName>
                                        </p:attrNameLst>
                                      </p:cBhvr>
                                      <p:to>
                                        <p:strVal val="visible"/>
                                      </p:to>
                                    </p:set>
                                    <p:animEffect transition="in" filter="blinds(horizontal)">
                                      <p:cBhvr>
                                        <p:cTn id="48" dur="500"/>
                                        <p:tgtEl>
                                          <p:spTgt spid="9">
                                            <p:txEl>
                                              <p:pRg st="8" end="8"/>
                                            </p:txEl>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9">
                                            <p:txEl>
                                              <p:pRg st="9" end="9"/>
                                            </p:txEl>
                                          </p:spTgt>
                                        </p:tgtEl>
                                        <p:attrNameLst>
                                          <p:attrName>style.visibility</p:attrName>
                                        </p:attrNameLst>
                                      </p:cBhvr>
                                      <p:to>
                                        <p:strVal val="visible"/>
                                      </p:to>
                                    </p:set>
                                    <p:animEffect transition="in" filter="blinds(horizontal)">
                                      <p:cBhvr>
                                        <p:cTn id="51" dur="500"/>
                                        <p:tgtEl>
                                          <p:spTgt spid="9">
                                            <p:txEl>
                                              <p:pRg st="9" end="9"/>
                                            </p:txEl>
                                          </p:spTgt>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9">
                                            <p:txEl>
                                              <p:pRg st="10" end="10"/>
                                            </p:txEl>
                                          </p:spTgt>
                                        </p:tgtEl>
                                        <p:attrNameLst>
                                          <p:attrName>style.visibility</p:attrName>
                                        </p:attrNameLst>
                                      </p:cBhvr>
                                      <p:to>
                                        <p:strVal val="visible"/>
                                      </p:to>
                                    </p:set>
                                    <p:animEffect transition="in" filter="blinds(horizontal)">
                                      <p:cBhvr>
                                        <p:cTn id="54" dur="500"/>
                                        <p:tgtEl>
                                          <p:spTgt spid="9">
                                            <p:txEl>
                                              <p:pRg st="10" end="1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0">
                                            <p:bg/>
                                          </p:spTgt>
                                        </p:tgtEl>
                                        <p:attrNameLst>
                                          <p:attrName>style.visibility</p:attrName>
                                        </p:attrNameLst>
                                      </p:cBhvr>
                                      <p:to>
                                        <p:strVal val="visible"/>
                                      </p:to>
                                    </p:set>
                                    <p:animEffect transition="in" filter="blinds(horizontal)">
                                      <p:cBhvr>
                                        <p:cTn id="59" dur="500"/>
                                        <p:tgtEl>
                                          <p:spTgt spid="10">
                                            <p:bg/>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0">
                                            <p:txEl>
                                              <p:pRg st="0" end="0"/>
                                            </p:txEl>
                                          </p:spTgt>
                                        </p:tgtEl>
                                        <p:attrNameLst>
                                          <p:attrName>style.visibility</p:attrName>
                                        </p:attrNameLst>
                                      </p:cBhvr>
                                      <p:to>
                                        <p:strVal val="visible"/>
                                      </p:to>
                                    </p:set>
                                    <p:animEffect transition="in" filter="blinds(horizontal)">
                                      <p:cBhvr>
                                        <p:cTn id="64" dur="500"/>
                                        <p:tgtEl>
                                          <p:spTgt spid="10">
                                            <p:txEl>
                                              <p:pRg st="0" end="0"/>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0">
                                            <p:txEl>
                                              <p:pRg st="1" end="1"/>
                                            </p:txEl>
                                          </p:spTgt>
                                        </p:tgtEl>
                                        <p:attrNameLst>
                                          <p:attrName>style.visibility</p:attrName>
                                        </p:attrNameLst>
                                      </p:cBhvr>
                                      <p:to>
                                        <p:strVal val="visible"/>
                                      </p:to>
                                    </p:set>
                                    <p:animEffect transition="in" filter="blinds(horizontal)">
                                      <p:cBhvr>
                                        <p:cTn id="69" dur="500"/>
                                        <p:tgtEl>
                                          <p:spTgt spid="10">
                                            <p:txEl>
                                              <p:pRg st="1" end="1"/>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10">
                                            <p:txEl>
                                              <p:pRg st="3" end="3"/>
                                            </p:txEl>
                                          </p:spTgt>
                                        </p:tgtEl>
                                        <p:attrNameLst>
                                          <p:attrName>style.visibility</p:attrName>
                                        </p:attrNameLst>
                                      </p:cBhvr>
                                      <p:to>
                                        <p:strVal val="visible"/>
                                      </p:to>
                                    </p:set>
                                    <p:animEffect transition="in" filter="blinds(horizontal)">
                                      <p:cBhvr>
                                        <p:cTn id="74" dur="500"/>
                                        <p:tgtEl>
                                          <p:spTgt spid="10">
                                            <p:txEl>
                                              <p:pRg st="3" end="3"/>
                                            </p:txEl>
                                          </p:spTgt>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10">
                                            <p:txEl>
                                              <p:pRg st="4" end="4"/>
                                            </p:txEl>
                                          </p:spTgt>
                                        </p:tgtEl>
                                        <p:attrNameLst>
                                          <p:attrName>style.visibility</p:attrName>
                                        </p:attrNameLst>
                                      </p:cBhvr>
                                      <p:to>
                                        <p:strVal val="visible"/>
                                      </p:to>
                                    </p:set>
                                    <p:animEffect transition="in" filter="blinds(horizontal)">
                                      <p:cBhvr>
                                        <p:cTn id="77" dur="500"/>
                                        <p:tgtEl>
                                          <p:spTgt spid="10">
                                            <p:txEl>
                                              <p:pRg st="4" end="4"/>
                                            </p:txEl>
                                          </p:spTgt>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10">
                                            <p:txEl>
                                              <p:pRg st="5" end="5"/>
                                            </p:txEl>
                                          </p:spTgt>
                                        </p:tgtEl>
                                        <p:attrNameLst>
                                          <p:attrName>style.visibility</p:attrName>
                                        </p:attrNameLst>
                                      </p:cBhvr>
                                      <p:to>
                                        <p:strVal val="visible"/>
                                      </p:to>
                                    </p:set>
                                    <p:animEffect transition="in" filter="blinds(horizontal)">
                                      <p:cBhvr>
                                        <p:cTn id="80" dur="500"/>
                                        <p:tgtEl>
                                          <p:spTgt spid="10">
                                            <p:txEl>
                                              <p:pRg st="5" end="5"/>
                                            </p:txEl>
                                          </p:spTgt>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10">
                                            <p:txEl>
                                              <p:pRg st="6" end="6"/>
                                            </p:txEl>
                                          </p:spTgt>
                                        </p:tgtEl>
                                        <p:attrNameLst>
                                          <p:attrName>style.visibility</p:attrName>
                                        </p:attrNameLst>
                                      </p:cBhvr>
                                      <p:to>
                                        <p:strVal val="visible"/>
                                      </p:to>
                                    </p:set>
                                    <p:animEffect transition="in" filter="blinds(horizontal)">
                                      <p:cBhvr>
                                        <p:cTn id="83" dur="500"/>
                                        <p:tgtEl>
                                          <p:spTgt spid="10">
                                            <p:txEl>
                                              <p:pRg st="6" end="6"/>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0">
                                            <p:txEl>
                                              <p:pRg st="7" end="7"/>
                                            </p:txEl>
                                          </p:spTgt>
                                        </p:tgtEl>
                                        <p:attrNameLst>
                                          <p:attrName>style.visibility</p:attrName>
                                        </p:attrNameLst>
                                      </p:cBhvr>
                                      <p:to>
                                        <p:strVal val="visible"/>
                                      </p:to>
                                    </p:set>
                                    <p:animEffect transition="in" filter="blinds(horizontal)">
                                      <p:cBhvr>
                                        <p:cTn id="88" dur="500"/>
                                        <p:tgtEl>
                                          <p:spTgt spid="10">
                                            <p:txEl>
                                              <p:pRg st="7" end="7"/>
                                            </p:txEl>
                                          </p:spTgt>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10">
                                            <p:txEl>
                                              <p:pRg st="8" end="8"/>
                                            </p:txEl>
                                          </p:spTgt>
                                        </p:tgtEl>
                                        <p:attrNameLst>
                                          <p:attrName>style.visibility</p:attrName>
                                        </p:attrNameLst>
                                      </p:cBhvr>
                                      <p:to>
                                        <p:strVal val="visible"/>
                                      </p:to>
                                    </p:set>
                                    <p:animEffect transition="in" filter="blinds(horizontal)">
                                      <p:cBhvr>
                                        <p:cTn id="91" dur="500"/>
                                        <p:tgtEl>
                                          <p:spTgt spid="10">
                                            <p:txEl>
                                              <p:pRg st="8" end="8"/>
                                            </p:txEl>
                                          </p:spTgt>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10">
                                            <p:txEl>
                                              <p:pRg st="9" end="9"/>
                                            </p:txEl>
                                          </p:spTgt>
                                        </p:tgtEl>
                                        <p:attrNameLst>
                                          <p:attrName>style.visibility</p:attrName>
                                        </p:attrNameLst>
                                      </p:cBhvr>
                                      <p:to>
                                        <p:strVal val="visible"/>
                                      </p:to>
                                    </p:set>
                                    <p:animEffect transition="in" filter="blinds(horizontal)">
                                      <p:cBhvr>
                                        <p:cTn id="94" dur="500"/>
                                        <p:tgtEl>
                                          <p:spTgt spid="10">
                                            <p:txEl>
                                              <p:pRg st="9" end="9"/>
                                            </p:txEl>
                                          </p:spTgt>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10">
                                            <p:txEl>
                                              <p:pRg st="10" end="10"/>
                                            </p:txEl>
                                          </p:spTgt>
                                        </p:tgtEl>
                                        <p:attrNameLst>
                                          <p:attrName>style.visibility</p:attrName>
                                        </p:attrNameLst>
                                      </p:cBhvr>
                                      <p:to>
                                        <p:strVal val="visible"/>
                                      </p:to>
                                    </p:set>
                                    <p:animEffect transition="in" filter="blinds(horizontal)">
                                      <p:cBhvr>
                                        <p:cTn id="97" dur="500"/>
                                        <p:tgtEl>
                                          <p:spTgt spid="10">
                                            <p:txEl>
                                              <p:pRg st="10" end="10"/>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10">
                                            <p:txEl>
                                              <p:pRg st="11" end="11"/>
                                            </p:txEl>
                                          </p:spTgt>
                                        </p:tgtEl>
                                        <p:attrNameLst>
                                          <p:attrName>style.visibility</p:attrName>
                                        </p:attrNameLst>
                                      </p:cBhvr>
                                      <p:to>
                                        <p:strVal val="visible"/>
                                      </p:to>
                                    </p:set>
                                    <p:animEffect transition="in" filter="blinds(horizontal)">
                                      <p:cBhvr>
                                        <p:cTn id="102" dur="500"/>
                                        <p:tgtEl>
                                          <p:spTgt spid="10">
                                            <p:txEl>
                                              <p:pRg st="11" end="11"/>
                                            </p:txEl>
                                          </p:spTgt>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10">
                                            <p:txEl>
                                              <p:pRg st="12" end="12"/>
                                            </p:txEl>
                                          </p:spTgt>
                                        </p:tgtEl>
                                        <p:attrNameLst>
                                          <p:attrName>style.visibility</p:attrName>
                                        </p:attrNameLst>
                                      </p:cBhvr>
                                      <p:to>
                                        <p:strVal val="visible"/>
                                      </p:to>
                                    </p:set>
                                    <p:animEffect transition="in" filter="blinds(horizontal)">
                                      <p:cBhvr>
                                        <p:cTn id="105" dur="500"/>
                                        <p:tgtEl>
                                          <p:spTgt spid="10">
                                            <p:txEl>
                                              <p:pRg st="12" end="12"/>
                                            </p:txEl>
                                          </p:spTgt>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10">
                                            <p:txEl>
                                              <p:pRg st="13" end="13"/>
                                            </p:txEl>
                                          </p:spTgt>
                                        </p:tgtEl>
                                        <p:attrNameLst>
                                          <p:attrName>style.visibility</p:attrName>
                                        </p:attrNameLst>
                                      </p:cBhvr>
                                      <p:to>
                                        <p:strVal val="visible"/>
                                      </p:to>
                                    </p:set>
                                    <p:animEffect transition="in" filter="blinds(horizontal)">
                                      <p:cBhvr>
                                        <p:cTn id="108" dur="500"/>
                                        <p:tgtEl>
                                          <p:spTgt spid="10">
                                            <p:txEl>
                                              <p:pRg st="13" end="13"/>
                                            </p:txEl>
                                          </p:spTgt>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10">
                                            <p:txEl>
                                              <p:pRg st="14" end="14"/>
                                            </p:txEl>
                                          </p:spTgt>
                                        </p:tgtEl>
                                        <p:attrNameLst>
                                          <p:attrName>style.visibility</p:attrName>
                                        </p:attrNameLst>
                                      </p:cBhvr>
                                      <p:to>
                                        <p:strVal val="visible"/>
                                      </p:to>
                                    </p:set>
                                    <p:animEffect transition="in" filter="blinds(horizontal)">
                                      <p:cBhvr>
                                        <p:cTn id="111" dur="500"/>
                                        <p:tgtEl>
                                          <p:spTgt spid="10">
                                            <p:txEl>
                                              <p:pRg st="14" end="14"/>
                                            </p:txEl>
                                          </p:spTgt>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10">
                                            <p:txEl>
                                              <p:pRg st="16" end="16"/>
                                            </p:txEl>
                                          </p:spTgt>
                                        </p:tgtEl>
                                        <p:attrNameLst>
                                          <p:attrName>style.visibility</p:attrName>
                                        </p:attrNameLst>
                                      </p:cBhvr>
                                      <p:to>
                                        <p:strVal val="visible"/>
                                      </p:to>
                                    </p:set>
                                    <p:animEffect transition="in" filter="blinds(horizontal)">
                                      <p:cBhvr>
                                        <p:cTn id="116" dur="500"/>
                                        <p:tgtEl>
                                          <p:spTgt spid="10">
                                            <p:txEl>
                                              <p:pRg st="16" end="16"/>
                                            </p:txEl>
                                          </p:spTgt>
                                        </p:tgtEl>
                                      </p:cBhvr>
                                    </p:animEffect>
                                  </p:childTnLst>
                                </p:cTn>
                              </p:par>
                              <p:par>
                                <p:cTn id="117" presetID="3" presetClass="entr" presetSubtype="10" fill="hold" grpId="0" nodeType="withEffect">
                                  <p:stCondLst>
                                    <p:cond delay="0"/>
                                  </p:stCondLst>
                                  <p:childTnLst>
                                    <p:set>
                                      <p:cBhvr>
                                        <p:cTn id="118" dur="1" fill="hold">
                                          <p:stCondLst>
                                            <p:cond delay="0"/>
                                          </p:stCondLst>
                                        </p:cTn>
                                        <p:tgtEl>
                                          <p:spTgt spid="10">
                                            <p:txEl>
                                              <p:pRg st="17" end="17"/>
                                            </p:txEl>
                                          </p:spTgt>
                                        </p:tgtEl>
                                        <p:attrNameLst>
                                          <p:attrName>style.visibility</p:attrName>
                                        </p:attrNameLst>
                                      </p:cBhvr>
                                      <p:to>
                                        <p:strVal val="visible"/>
                                      </p:to>
                                    </p:set>
                                    <p:animEffect transition="in" filter="blinds(horizontal)">
                                      <p:cBhvr>
                                        <p:cTn id="119" dur="500"/>
                                        <p:tgtEl>
                                          <p:spTgt spid="10">
                                            <p:txEl>
                                              <p:pRg st="17" end="17"/>
                                            </p:txEl>
                                          </p:spTgt>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10">
                                            <p:txEl>
                                              <p:pRg st="18" end="18"/>
                                            </p:txEl>
                                          </p:spTgt>
                                        </p:tgtEl>
                                        <p:attrNameLst>
                                          <p:attrName>style.visibility</p:attrName>
                                        </p:attrNameLst>
                                      </p:cBhvr>
                                      <p:to>
                                        <p:strVal val="visible"/>
                                      </p:to>
                                    </p:set>
                                    <p:animEffect transition="in" filter="blinds(horizontal)">
                                      <p:cBhvr>
                                        <p:cTn id="124" dur="500"/>
                                        <p:tgtEl>
                                          <p:spTgt spid="10">
                                            <p:txEl>
                                              <p:pRg st="18" end="18"/>
                                            </p:txEl>
                                          </p:spTgt>
                                        </p:tgtEl>
                                      </p:cBhvr>
                                    </p:animEffect>
                                  </p:childTnLst>
                                </p:cTn>
                              </p:par>
                              <p:par>
                                <p:cTn id="125" presetID="3" presetClass="entr" presetSubtype="10" fill="hold" grpId="0" nodeType="withEffect">
                                  <p:stCondLst>
                                    <p:cond delay="0"/>
                                  </p:stCondLst>
                                  <p:childTnLst>
                                    <p:set>
                                      <p:cBhvr>
                                        <p:cTn id="126" dur="1" fill="hold">
                                          <p:stCondLst>
                                            <p:cond delay="0"/>
                                          </p:stCondLst>
                                        </p:cTn>
                                        <p:tgtEl>
                                          <p:spTgt spid="10">
                                            <p:txEl>
                                              <p:pRg st="19" end="19"/>
                                            </p:txEl>
                                          </p:spTgt>
                                        </p:tgtEl>
                                        <p:attrNameLst>
                                          <p:attrName>style.visibility</p:attrName>
                                        </p:attrNameLst>
                                      </p:cBhvr>
                                      <p:to>
                                        <p:strVal val="visible"/>
                                      </p:to>
                                    </p:set>
                                    <p:animEffect transition="in" filter="blinds(horizontal)">
                                      <p:cBhvr>
                                        <p:cTn id="127" dur="500"/>
                                        <p:tgtEl>
                                          <p:spTgt spid="10">
                                            <p:txEl>
                                              <p:pRg st="19" end="19"/>
                                            </p:txEl>
                                          </p:spTgt>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3" presetClass="entr" presetSubtype="10" fill="hold" grpId="0" nodeType="clickEffect">
                                  <p:stCondLst>
                                    <p:cond delay="0"/>
                                  </p:stCondLst>
                                  <p:childTnLst>
                                    <p:set>
                                      <p:cBhvr>
                                        <p:cTn id="131" dur="1" fill="hold">
                                          <p:stCondLst>
                                            <p:cond delay="0"/>
                                          </p:stCondLst>
                                        </p:cTn>
                                        <p:tgtEl>
                                          <p:spTgt spid="11">
                                            <p:bg/>
                                          </p:spTgt>
                                        </p:tgtEl>
                                        <p:attrNameLst>
                                          <p:attrName>style.visibility</p:attrName>
                                        </p:attrNameLst>
                                      </p:cBhvr>
                                      <p:to>
                                        <p:strVal val="visible"/>
                                      </p:to>
                                    </p:set>
                                    <p:animEffect transition="in" filter="blinds(horizontal)">
                                      <p:cBhvr>
                                        <p:cTn id="132" dur="500"/>
                                        <p:tgtEl>
                                          <p:spTgt spid="11">
                                            <p:bg/>
                                          </p:spTgt>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11">
                                            <p:txEl>
                                              <p:pRg st="0" end="0"/>
                                            </p:txEl>
                                          </p:spTgt>
                                        </p:tgtEl>
                                        <p:attrNameLst>
                                          <p:attrName>style.visibility</p:attrName>
                                        </p:attrNameLst>
                                      </p:cBhvr>
                                      <p:to>
                                        <p:strVal val="visible"/>
                                      </p:to>
                                    </p:set>
                                    <p:animEffect transition="in" filter="blinds(horizontal)">
                                      <p:cBhvr>
                                        <p:cTn id="137" dur="500"/>
                                        <p:tgtEl>
                                          <p:spTgt spid="11">
                                            <p:txEl>
                                              <p:pRg st="0" end="0"/>
                                            </p:txEl>
                                          </p:spTgt>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11">
                                            <p:txEl>
                                              <p:pRg st="2" end="2"/>
                                            </p:txEl>
                                          </p:spTgt>
                                        </p:tgtEl>
                                        <p:attrNameLst>
                                          <p:attrName>style.visibility</p:attrName>
                                        </p:attrNameLst>
                                      </p:cBhvr>
                                      <p:to>
                                        <p:strVal val="visible"/>
                                      </p:to>
                                    </p:set>
                                    <p:animEffect transition="in" filter="blinds(horizontal)">
                                      <p:cBhvr>
                                        <p:cTn id="142" dur="500"/>
                                        <p:tgtEl>
                                          <p:spTgt spid="11">
                                            <p:txEl>
                                              <p:pRg st="2" end="2"/>
                                            </p:txEl>
                                          </p:spTgt>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3" presetClass="entr" presetSubtype="10" fill="hold" grpId="0" nodeType="clickEffect">
                                  <p:stCondLst>
                                    <p:cond delay="0"/>
                                  </p:stCondLst>
                                  <p:childTnLst>
                                    <p:set>
                                      <p:cBhvr>
                                        <p:cTn id="146" dur="1" fill="hold">
                                          <p:stCondLst>
                                            <p:cond delay="0"/>
                                          </p:stCondLst>
                                        </p:cTn>
                                        <p:tgtEl>
                                          <p:spTgt spid="11">
                                            <p:txEl>
                                              <p:pRg st="3" end="3"/>
                                            </p:txEl>
                                          </p:spTgt>
                                        </p:tgtEl>
                                        <p:attrNameLst>
                                          <p:attrName>style.visibility</p:attrName>
                                        </p:attrNameLst>
                                      </p:cBhvr>
                                      <p:to>
                                        <p:strVal val="visible"/>
                                      </p:to>
                                    </p:set>
                                    <p:animEffect transition="in" filter="blinds(horizontal)">
                                      <p:cBhvr>
                                        <p:cTn id="147" dur="500"/>
                                        <p:tgtEl>
                                          <p:spTgt spid="11">
                                            <p:txEl>
                                              <p:pRg st="3" end="3"/>
                                            </p:txEl>
                                          </p:spTgt>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3" presetClass="entr" presetSubtype="10" fill="hold" grpId="0" nodeType="clickEffect">
                                  <p:stCondLst>
                                    <p:cond delay="0"/>
                                  </p:stCondLst>
                                  <p:childTnLst>
                                    <p:set>
                                      <p:cBhvr>
                                        <p:cTn id="151" dur="1" fill="hold">
                                          <p:stCondLst>
                                            <p:cond delay="0"/>
                                          </p:stCondLst>
                                        </p:cTn>
                                        <p:tgtEl>
                                          <p:spTgt spid="11">
                                            <p:txEl>
                                              <p:pRg st="4" end="4"/>
                                            </p:txEl>
                                          </p:spTgt>
                                        </p:tgtEl>
                                        <p:attrNameLst>
                                          <p:attrName>style.visibility</p:attrName>
                                        </p:attrNameLst>
                                      </p:cBhvr>
                                      <p:to>
                                        <p:strVal val="visible"/>
                                      </p:to>
                                    </p:set>
                                    <p:animEffect transition="in" filter="blinds(horizontal)">
                                      <p:cBhvr>
                                        <p:cTn id="152" dur="500"/>
                                        <p:tgtEl>
                                          <p:spTgt spid="11">
                                            <p:txEl>
                                              <p:pRg st="4" end="4"/>
                                            </p:txEl>
                                          </p:spTgt>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3" presetClass="entr" presetSubtype="10" fill="hold" grpId="0" nodeType="clickEffect">
                                  <p:stCondLst>
                                    <p:cond delay="0"/>
                                  </p:stCondLst>
                                  <p:childTnLst>
                                    <p:set>
                                      <p:cBhvr>
                                        <p:cTn id="156" dur="1" fill="hold">
                                          <p:stCondLst>
                                            <p:cond delay="0"/>
                                          </p:stCondLst>
                                        </p:cTn>
                                        <p:tgtEl>
                                          <p:spTgt spid="11">
                                            <p:txEl>
                                              <p:pRg st="5" end="5"/>
                                            </p:txEl>
                                          </p:spTgt>
                                        </p:tgtEl>
                                        <p:attrNameLst>
                                          <p:attrName>style.visibility</p:attrName>
                                        </p:attrNameLst>
                                      </p:cBhvr>
                                      <p:to>
                                        <p:strVal val="visible"/>
                                      </p:to>
                                    </p:set>
                                    <p:animEffect transition="in" filter="blinds(horizontal)">
                                      <p:cBhvr>
                                        <p:cTn id="15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build="p" bldLvl="5" animBg="1"/>
      <p:bldP spid="10" grpId="0" build="p" bldLvl="5" animBg="1"/>
      <p:bldP spid="11" grpId="0" build="p" bldLvl="5"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5|106.2|32.9|59.4|5.4|14.5|84.9"/>
</p:tagLst>
</file>

<file path=ppt/tags/tag2.xml><?xml version="1.0" encoding="utf-8"?>
<p:tagLst xmlns:a="http://schemas.openxmlformats.org/drawingml/2006/main" xmlns:r="http://schemas.openxmlformats.org/officeDocument/2006/relationships" xmlns:p="http://schemas.openxmlformats.org/presentationml/2006/main">
  <p:tag name="TIMING" val="|8.9|73.7|1|114.2|0.6"/>
</p:tagLst>
</file>

<file path=ppt/tags/tag3.xml><?xml version="1.0" encoding="utf-8"?>
<p:tagLst xmlns:a="http://schemas.openxmlformats.org/drawingml/2006/main" xmlns:r="http://schemas.openxmlformats.org/officeDocument/2006/relationships" xmlns:p="http://schemas.openxmlformats.org/presentationml/2006/main">
  <p:tag name="TIMING" val="|26.6|28.7|0.7|62.8|0.7"/>
</p:tagLst>
</file>

<file path=ppt/tags/tag4.xml><?xml version="1.0" encoding="utf-8"?>
<p:tagLst xmlns:a="http://schemas.openxmlformats.org/drawingml/2006/main" xmlns:r="http://schemas.openxmlformats.org/officeDocument/2006/relationships" xmlns:p="http://schemas.openxmlformats.org/presentationml/2006/main">
  <p:tag name="TIMING" val="|7.1|53.8|189.1|2.8|25.3|90|36.6"/>
</p:tagLst>
</file>

<file path=ppt/theme/theme1.xml><?xml version="1.0" encoding="utf-8"?>
<a:theme xmlns:a="http://schemas.openxmlformats.org/drawingml/2006/main" name="2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1233</Words>
  <Application>Microsoft Office PowerPoint</Application>
  <PresentationFormat>Bildschirmpräsentation (4:3)</PresentationFormat>
  <Paragraphs>256</Paragraphs>
  <Slides>16</Slides>
  <Notes>13</Notes>
  <HiddenSlides>0</HiddenSlides>
  <MMClips>4</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16</vt:i4>
      </vt:variant>
    </vt:vector>
  </HeadingPairs>
  <TitlesOfParts>
    <vt:vector size="21" baseType="lpstr">
      <vt:lpstr>Arial</vt:lpstr>
      <vt:lpstr>Calibri</vt:lpstr>
      <vt:lpstr>Times New Roman</vt:lpstr>
      <vt:lpstr>Wingdings</vt:lpstr>
      <vt:lpstr>2_Standarddesign</vt:lpstr>
      <vt:lpstr>PowerPoint-Präsentation</vt:lpstr>
      <vt:lpstr>PowerPoint-Präsentation</vt:lpstr>
      <vt:lpstr>PowerPoint-Präsentation</vt:lpstr>
      <vt:lpstr>PowerPoint-Präsentation</vt:lpstr>
      <vt:lpstr>PowerPoint-Präsentation</vt:lpstr>
      <vt:lpstr>Material</vt:lpstr>
      <vt:lpstr>Was ist Wirtschaftsrecht?</vt:lpstr>
      <vt:lpstr>Normenhierarchie</vt:lpstr>
      <vt:lpstr>PowerPoint-Präsentation</vt:lpstr>
      <vt:lpstr>PowerPoint-Präsentation</vt:lpstr>
      <vt:lpstr>PowerPoint-Präsentation</vt:lpstr>
      <vt:lpstr>Wiederholung</vt:lpstr>
      <vt:lpstr>PowerPoint-Präsentation</vt:lpstr>
      <vt:lpstr>PowerPoint-Präsentation</vt:lpstr>
      <vt:lpstr>Binnenmarkt</vt:lpstr>
      <vt:lpstr>Wiederholung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ms783615</dc:creator>
  <cp:lastModifiedBy>Korte</cp:lastModifiedBy>
  <cp:revision>154</cp:revision>
  <cp:lastPrinted>2016-01-21T08:42:57Z</cp:lastPrinted>
  <dcterms:created xsi:type="dcterms:W3CDTF">2016-01-21T08:16:02Z</dcterms:created>
  <dcterms:modified xsi:type="dcterms:W3CDTF">2022-03-31T09:14:34Z</dcterms:modified>
</cp:coreProperties>
</file>