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63"/>
  </p:notesMasterIdLst>
  <p:sldIdLst>
    <p:sldId id="256" r:id="rId2"/>
    <p:sldId id="257" r:id="rId3"/>
    <p:sldId id="259" r:id="rId4"/>
    <p:sldId id="282" r:id="rId5"/>
    <p:sldId id="262" r:id="rId6"/>
    <p:sldId id="296" r:id="rId7"/>
    <p:sldId id="322" r:id="rId8"/>
    <p:sldId id="298" r:id="rId9"/>
    <p:sldId id="297" r:id="rId10"/>
    <p:sldId id="261" r:id="rId11"/>
    <p:sldId id="260" r:id="rId12"/>
    <p:sldId id="263" r:id="rId13"/>
    <p:sldId id="265" r:id="rId14"/>
    <p:sldId id="294" r:id="rId15"/>
    <p:sldId id="295" r:id="rId16"/>
    <p:sldId id="258" r:id="rId17"/>
    <p:sldId id="299" r:id="rId18"/>
    <p:sldId id="305" r:id="rId19"/>
    <p:sldId id="279" r:id="rId20"/>
    <p:sldId id="300" r:id="rId21"/>
    <p:sldId id="301" r:id="rId22"/>
    <p:sldId id="285" r:id="rId23"/>
    <p:sldId id="302" r:id="rId24"/>
    <p:sldId id="303" r:id="rId25"/>
    <p:sldId id="304" r:id="rId26"/>
    <p:sldId id="306" r:id="rId27"/>
    <p:sldId id="307" r:id="rId28"/>
    <p:sldId id="286" r:id="rId29"/>
    <p:sldId id="308" r:id="rId30"/>
    <p:sldId id="312" r:id="rId31"/>
    <p:sldId id="311" r:id="rId32"/>
    <p:sldId id="316" r:id="rId33"/>
    <p:sldId id="290" r:id="rId34"/>
    <p:sldId id="313" r:id="rId35"/>
    <p:sldId id="321" r:id="rId36"/>
    <p:sldId id="317" r:id="rId37"/>
    <p:sldId id="318" r:id="rId38"/>
    <p:sldId id="319" r:id="rId39"/>
    <p:sldId id="320" r:id="rId40"/>
    <p:sldId id="314" r:id="rId41"/>
    <p:sldId id="291" r:id="rId42"/>
    <p:sldId id="340" r:id="rId43"/>
    <p:sldId id="292" r:id="rId44"/>
    <p:sldId id="324" r:id="rId45"/>
    <p:sldId id="325" r:id="rId46"/>
    <p:sldId id="31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6" r:id="rId57"/>
    <p:sldId id="267" r:id="rId58"/>
    <p:sldId id="272" r:id="rId59"/>
    <p:sldId id="268" r:id="rId60"/>
    <p:sldId id="337" r:id="rId61"/>
    <p:sldId id="338" r:id="rId6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9" autoAdjust="0"/>
    <p:restoredTop sz="87751" autoAdjust="0"/>
  </p:normalViewPr>
  <p:slideViewPr>
    <p:cSldViewPr>
      <p:cViewPr varScale="1">
        <p:scale>
          <a:sx n="41" d="100"/>
          <a:sy n="41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3.wmf"/><Relationship Id="rId1" Type="http://schemas.openxmlformats.org/officeDocument/2006/relationships/image" Target="../media/image49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C7FB931-15D3-4A67-BEF5-E980F80832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values on curves = 10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B931-15D3-4A67-BEF5-E980F808320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angle</a:t>
            </a:r>
            <a:r>
              <a:rPr lang="en-US" baseline="0" dirty="0" smtClean="0"/>
              <a:t> </a:t>
            </a:r>
            <a:r>
              <a:rPr lang="el-GR" i="1" baseline="0" dirty="0" smtClean="0">
                <a:latin typeface="Times New Roman"/>
                <a:cs typeface="Times New Roman"/>
              </a:rPr>
              <a:t>θ</a:t>
            </a:r>
            <a:r>
              <a:rPr lang="en-US" baseline="0" dirty="0" smtClean="0">
                <a:latin typeface="Times New Roman"/>
                <a:cs typeface="Times New Roman"/>
              </a:rPr>
              <a:t> between polar angle and field direction indicated on the curves</a:t>
            </a:r>
          </a:p>
          <a:p>
            <a:r>
              <a:rPr lang="en-US" baseline="0" dirty="0" smtClean="0">
                <a:latin typeface="Times New Roman"/>
                <a:cs typeface="Times New Roman"/>
              </a:rPr>
              <a:t>dotted curves give </a:t>
            </a:r>
            <a:r>
              <a:rPr lang="en-US" i="1" baseline="0" dirty="0" smtClean="0">
                <a:latin typeface="Times New Roman"/>
                <a:cs typeface="Times New Roman"/>
              </a:rPr>
              <a:t>M</a:t>
            </a:r>
            <a:r>
              <a:rPr lang="en-US" baseline="0" dirty="0" smtClean="0">
                <a:latin typeface="Times New Roman"/>
                <a:cs typeface="Times New Roman"/>
              </a:rPr>
              <a:t>/</a:t>
            </a:r>
            <a:r>
              <a:rPr lang="en-US" i="1" baseline="0" dirty="0" smtClean="0">
                <a:latin typeface="Times New Roman"/>
                <a:cs typeface="Times New Roman"/>
              </a:rPr>
              <a:t>M</a:t>
            </a:r>
            <a:r>
              <a:rPr lang="en-US" i="0" baseline="-25000" dirty="0" smtClean="0">
                <a:latin typeface="Times New Roman"/>
                <a:cs typeface="Times New Roman"/>
              </a:rPr>
              <a:t>S</a:t>
            </a:r>
            <a:r>
              <a:rPr lang="en-US" baseline="0" dirty="0" smtClean="0">
                <a:latin typeface="Times New Roman"/>
                <a:cs typeface="Times New Roman"/>
              </a:rPr>
              <a:t> at beginning and end of discontinuous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B931-15D3-4A67-BEF5-E980F808320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C06E1C-DEF9-40B8-ADC2-3EF8ED77AB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61089-727F-4B3A-8328-EAA97530E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6018-8E51-48FE-A2CC-F83574FB6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EF25A04-A08A-41D4-B0B3-B3881B738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E794B79-57E0-47C5-B572-A6FF8B7D2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E9F9783-58DC-4063-9921-523301AC7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5B557A7-9350-4793-999B-E9B010BCA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0213-2E7D-4210-9E30-53AB5233E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5D73-0C77-4103-9FCD-112332435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F4AA9-3AF6-42FB-B681-CEE9A1929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5326F-AAF5-4529-9676-44E45B0F9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901A-E0F7-4D2E-9F63-EEA574A40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2CB0-0A35-4E7C-BF5E-5785FC783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F3ACB-A2DA-4F0D-8C85-7C6E8170D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67AF-B9B1-4336-81E4-4582CAC02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5BD7FE-E1FF-46BD-9EB5-E66DC27364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1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jpe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2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914400"/>
          </a:xfrm>
        </p:spPr>
        <p:txBody>
          <a:bodyPr/>
          <a:lstStyle/>
          <a:p>
            <a:r>
              <a:rPr lang="en-US"/>
              <a:t>Stoner-Wohlfarth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8153400" cy="3048000"/>
          </a:xfrm>
        </p:spPr>
        <p:txBody>
          <a:bodyPr/>
          <a:lstStyle/>
          <a:p>
            <a:r>
              <a:rPr lang="en-US" dirty="0"/>
              <a:t>“A Mechanism of Magnetic Hysteresis in </a:t>
            </a:r>
            <a:r>
              <a:rPr lang="en-US" dirty="0" err="1"/>
              <a:t>Heterogenous</a:t>
            </a:r>
            <a:r>
              <a:rPr lang="en-US" dirty="0"/>
              <a:t> Alloys”</a:t>
            </a:r>
          </a:p>
          <a:p>
            <a:r>
              <a:rPr lang="en-US" dirty="0"/>
              <a:t>Stoner E C and </a:t>
            </a:r>
            <a:r>
              <a:rPr lang="en-US" dirty="0" err="1"/>
              <a:t>Wohlfarth</a:t>
            </a:r>
            <a:r>
              <a:rPr lang="en-US" dirty="0"/>
              <a:t> E P (1948), Phil. Trans. Roy. Soc. </a:t>
            </a:r>
            <a:r>
              <a:rPr lang="en-US" b="1" dirty="0"/>
              <a:t>A240</a:t>
            </a:r>
            <a:r>
              <a:rPr lang="en-US" dirty="0"/>
              <a:t>:599–642</a:t>
            </a:r>
          </a:p>
          <a:p>
            <a:endParaRPr lang="en-US" dirty="0"/>
          </a:p>
          <a:p>
            <a:r>
              <a:rPr lang="en-US" sz="3200" i="1" dirty="0" smtClean="0">
                <a:latin typeface="Comic Sans MS" pitchFamily="66" charset="0"/>
              </a:rPr>
              <a:t>Prof. Bill </a:t>
            </a:r>
            <a:r>
              <a:rPr lang="en-US" sz="3200" i="1" dirty="0" err="1">
                <a:latin typeface="Comic Sans MS" pitchFamily="66" charset="0"/>
              </a:rPr>
              <a:t>Evenson</a:t>
            </a:r>
            <a:r>
              <a:rPr lang="en-US" sz="3200" i="1" dirty="0">
                <a:latin typeface="Comic Sans MS" pitchFamily="66" charset="0"/>
              </a:rPr>
              <a:t>, Utah Valley </a:t>
            </a:r>
            <a:r>
              <a:rPr lang="en-US" sz="3200" i="1" dirty="0" smtClean="0">
                <a:latin typeface="Comic Sans MS" pitchFamily="66" charset="0"/>
              </a:rPr>
              <a:t>University</a:t>
            </a:r>
            <a:endParaRPr lang="en-US" sz="32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2FA9-3CAD-44CF-937A-C8DA620CA6BE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in SW Theory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534400" cy="3886200"/>
          </a:xfrm>
        </p:spPr>
        <p:txBody>
          <a:bodyPr/>
          <a:lstStyle/>
          <a:p>
            <a:r>
              <a:rPr lang="en-US"/>
              <a:t>Classical e &amp; m (demagnetization fields, dipole)</a:t>
            </a:r>
          </a:p>
          <a:p>
            <a:r>
              <a:rPr lang="en-US"/>
              <a:t>Weiss molecular field (exchange)</a:t>
            </a:r>
          </a:p>
          <a:p>
            <a:r>
              <a:rPr lang="en-US"/>
              <a:t>Ellipsoidal particles for shape anisotropy</a:t>
            </a:r>
          </a:p>
          <a:p>
            <a:r>
              <a:rPr lang="en-US"/>
              <a:t>Phenomenological magnetocrystalline and strain anisotropies</a:t>
            </a:r>
          </a:p>
          <a:p>
            <a:r>
              <a:rPr lang="en-US"/>
              <a:t>Energy 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903-4DDB-4F1E-B207-45473826BF35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SW 1948 </a:t>
            </a:r>
            <a:r>
              <a:rPr lang="en-US" sz="2800"/>
              <a:t>(1)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577262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1. Introduction</a:t>
            </a:r>
          </a:p>
          <a:p>
            <a:pPr lvl="1">
              <a:lnSpc>
                <a:spcPct val="90000"/>
              </a:lnSpc>
            </a:pPr>
            <a:r>
              <a:rPr lang="en-US"/>
              <a:t>review of existing theories of domain wall motion (energy, process, effect of internal stress variations, effect of changing domain wall area – especially due to nonmagnetic inclusions)</a:t>
            </a:r>
          </a:p>
          <a:p>
            <a:pPr lvl="1">
              <a:lnSpc>
                <a:spcPct val="90000"/>
              </a:lnSpc>
            </a:pPr>
            <a:r>
              <a:rPr lang="en-US"/>
              <a:t>critique of boundary movement theory</a:t>
            </a:r>
          </a:p>
          <a:p>
            <a:pPr lvl="1">
              <a:lnSpc>
                <a:spcPct val="90000"/>
              </a:lnSpc>
            </a:pPr>
            <a:r>
              <a:rPr lang="en-US"/>
              <a:t>Alternative process: rotation of single domains (small magnetic particles – superparamagnetism) – roles of magneto-crystalline, strain, and shape anisotropies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C688-74BA-4549-AD4D-D450E035EE3D}" type="slidenum">
              <a:rPr lang="en-US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SW 1948 </a:t>
            </a:r>
            <a:r>
              <a:rPr lang="en-US" sz="2800"/>
              <a:t>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4419600"/>
          </a:xfrm>
        </p:spPr>
        <p:txBody>
          <a:bodyPr/>
          <a:lstStyle/>
          <a:p>
            <a:r>
              <a:rPr lang="en-US">
                <a:solidFill>
                  <a:srgbClr val="3333CC"/>
                </a:solidFill>
              </a:rPr>
              <a:t>2. Field Dependence of Magnetization 	Direction of a Uniformly Magnetized 	Ellipsoid – shape anisotropy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3. Computational Details</a:t>
            </a:r>
          </a:p>
          <a:p>
            <a:r>
              <a:rPr lang="en-US"/>
              <a:t>4. Prolate Spheroid Case</a:t>
            </a:r>
          </a:p>
          <a:p>
            <a:r>
              <a:rPr lang="en-US"/>
              <a:t>5. Oblate Spheroid and General 	Ellipsoid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2F3-F512-468F-83C1-C86A49FECBD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SW 1948 </a:t>
            </a:r>
            <a:r>
              <a:rPr lang="en-US" sz="2800" dirty="0"/>
              <a:t>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343400"/>
          </a:xfrm>
        </p:spPr>
        <p:txBody>
          <a:bodyPr/>
          <a:lstStyle/>
          <a:p>
            <a:r>
              <a:rPr lang="en-US" dirty="0"/>
              <a:t>6. Conditions for Single Domain 	Ellipsoidal Particles</a:t>
            </a:r>
          </a:p>
          <a:p>
            <a:r>
              <a:rPr lang="en-US" dirty="0"/>
              <a:t>7. Physical Implications</a:t>
            </a:r>
          </a:p>
          <a:p>
            <a:pPr lvl="1"/>
            <a:r>
              <a:rPr lang="en-US" dirty="0"/>
              <a:t>types of magnetic anisotropy</a:t>
            </a:r>
          </a:p>
          <a:p>
            <a:pPr lvl="2"/>
            <a:r>
              <a:rPr lang="en-US" dirty="0" err="1"/>
              <a:t>magnetocrystalline</a:t>
            </a:r>
            <a:r>
              <a:rPr lang="en-US" dirty="0"/>
              <a:t>, strain, shape</a:t>
            </a:r>
          </a:p>
          <a:p>
            <a:pPr lvl="1"/>
            <a:r>
              <a:rPr lang="en-US" dirty="0"/>
              <a:t>ferromagnetic materials</a:t>
            </a:r>
          </a:p>
          <a:p>
            <a:pPr lvl="2"/>
            <a:r>
              <a:rPr lang="en-US" dirty="0"/>
              <a:t>metals &amp; alloys containing FM impurities</a:t>
            </a:r>
          </a:p>
          <a:p>
            <a:pPr lvl="2"/>
            <a:r>
              <a:rPr lang="en-US" dirty="0"/>
              <a:t>powder magnets</a:t>
            </a:r>
          </a:p>
          <a:p>
            <a:pPr lvl="2"/>
            <a:r>
              <a:rPr lang="en-US" dirty="0"/>
              <a:t>high </a:t>
            </a:r>
            <a:r>
              <a:rPr lang="en-US" dirty="0" err="1"/>
              <a:t>coercivity</a:t>
            </a:r>
            <a:r>
              <a:rPr lang="en-US" dirty="0"/>
              <a:t> alloys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A7F6-B957-4BDF-AA7E-A6DBDA0E0B43}" type="slidenum">
              <a:rPr lang="en-US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Units, Terminology, Notation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E.g.</a:t>
            </a:r>
          </a:p>
          <a:p>
            <a:r>
              <a:rPr lang="en-US"/>
              <a:t>Gaussian e-m units</a:t>
            </a:r>
          </a:p>
          <a:p>
            <a:pPr lvl="1"/>
            <a:r>
              <a:rPr lang="en-US"/>
              <a:t>1 Oe = 1000/4</a:t>
            </a:r>
            <a:r>
              <a:rPr lang="en-US" sz="3000">
                <a:latin typeface="Times New Roman" pitchFamily="18" charset="0"/>
              </a:rPr>
              <a:t>π </a:t>
            </a:r>
            <a:r>
              <a:rPr lang="en-US" sz="3000"/>
              <a:t>×</a:t>
            </a:r>
            <a:r>
              <a:rPr lang="en-US"/>
              <a:t> A/m</a:t>
            </a:r>
          </a:p>
          <a:p>
            <a:r>
              <a:rPr lang="en-US"/>
              <a:t>Older terminology</a:t>
            </a:r>
          </a:p>
          <a:p>
            <a:pPr lvl="1"/>
            <a:r>
              <a:rPr lang="en-US"/>
              <a:t>“interchange interaction energy” = “exchange interaction energy”</a:t>
            </a:r>
          </a:p>
          <a:p>
            <a:r>
              <a:rPr lang="en-US"/>
              <a:t>Older notation</a:t>
            </a:r>
          </a:p>
          <a:p>
            <a:pPr lvl="1"/>
            <a:r>
              <a:rPr lang="en-US" b="1" i="1"/>
              <a:t>I</a:t>
            </a:r>
            <a:r>
              <a:rPr lang="en-US" baseline="-25000"/>
              <a:t>0 </a:t>
            </a:r>
            <a:r>
              <a:rPr lang="en-US"/>
              <a:t>= magnetization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F674-2467-4917-9E89-18117FCE699E}" type="slidenum">
              <a:rPr lang="en-US"/>
              <a:pPr/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Starting Point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5072062" cy="4267200"/>
          </a:xfrm>
        </p:spPr>
        <p:txBody>
          <a:bodyPr/>
          <a:lstStyle/>
          <a:p>
            <a:r>
              <a:rPr lang="en-US" sz="2600"/>
              <a:t>Applied field energy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Anisotropy energy</a:t>
            </a:r>
          </a:p>
          <a:p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Total energy</a:t>
            </a:r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3497263" y="3733800"/>
          <a:ext cx="854075" cy="854075"/>
        </p:xfrm>
        <a:graphic>
          <a:graphicData uri="http://schemas.openxmlformats.org/presentationml/2006/ole">
            <p:oleObj spid="_x0000_s85000" name="Equation" r:id="rId3" imgW="215640" imgH="215640" progId="Equation.3">
              <p:embed/>
            </p:oleObj>
          </a:graphicData>
        </a:graphic>
      </p:graphicFrame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  <a:hlinkClick r:id="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  <a:hlinkClick r:id=""/>
            </a:endParaRPr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341563" y="5105400"/>
          <a:ext cx="3165475" cy="854075"/>
        </p:xfrm>
        <a:graphic>
          <a:graphicData uri="http://schemas.openxmlformats.org/presentationml/2006/ole">
            <p:oleObj spid="_x0000_s85002" name="Equation" r:id="rId4" imgW="799920" imgH="215640" progId="Equation.3">
              <p:embed/>
            </p:oleObj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2057400" y="2286000"/>
          <a:ext cx="3924300" cy="862013"/>
        </p:xfrm>
        <a:graphic>
          <a:graphicData uri="http://schemas.openxmlformats.org/presentationml/2006/ole">
            <p:oleObj spid="_x0000_s85004" name="Equation" r:id="rId5" imgW="1041120" imgH="228600" progId="Equation.3">
              <p:embed/>
            </p:oleObj>
          </a:graphicData>
        </a:graphic>
      </p:graphicFrame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096000" y="53340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(later, drop constants)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927725" y="39179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(what should we use?)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07FC-EFEF-463D-930C-61F495E73B02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ANISOTROPY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/>
              <a:t>Shape anisotropy (dipole interaction)</a:t>
            </a:r>
          </a:p>
          <a:p>
            <a:r>
              <a:rPr lang="en-US"/>
              <a:t>Strain anisotropy</a:t>
            </a:r>
          </a:p>
          <a:p>
            <a:r>
              <a:rPr lang="en-US"/>
              <a:t>Magnetocrystalline anisotropy</a:t>
            </a:r>
          </a:p>
          <a:p>
            <a:r>
              <a:rPr lang="en-US"/>
              <a:t>Surface anisotropy</a:t>
            </a:r>
          </a:p>
          <a:p>
            <a:r>
              <a:rPr lang="en-US"/>
              <a:t>Interface anisotropy</a:t>
            </a:r>
          </a:p>
          <a:p>
            <a:r>
              <a:rPr lang="en-US"/>
              <a:t>Chemical ordering anisotropy</a:t>
            </a:r>
          </a:p>
          <a:p>
            <a:r>
              <a:rPr lang="en-US"/>
              <a:t>Spin-orbit interaction</a:t>
            </a:r>
          </a:p>
          <a:p>
            <a:r>
              <a:rPr lang="en-US"/>
              <a:t>Local structural anisotropy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ABB4-23DB-410F-AE0C-A256C01C8374}" type="slidenum">
              <a:rPr lang="en-US"/>
              <a:pPr/>
              <a:t>17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Ellipsoidal particles</a:t>
            </a:r>
          </a:p>
        </p:txBody>
      </p:sp>
      <p:pic>
        <p:nvPicPr>
          <p:cNvPr id="91140" name="Picture 4" descr="ellipsoid"/>
          <p:cNvPicPr>
            <a:picLocks noChangeAspect="1" noChangeArrowheads="1"/>
          </p:cNvPicPr>
          <p:nvPr/>
        </p:nvPicPr>
        <p:blipFill>
          <a:blip r:embed="rId2" cstate="print"/>
          <a:srcRect l="40450" t="23157" r="40640" b="22545"/>
          <a:stretch>
            <a:fillRect/>
          </a:stretch>
        </p:blipFill>
        <p:spPr bwMode="auto">
          <a:xfrm rot="3075490">
            <a:off x="3673475" y="1355725"/>
            <a:ext cx="1727200" cy="49593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46125" y="2089150"/>
            <a:ext cx="2759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This gives shape anisotropy – from demagnetizing fields (to be discussed later if there is time).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019800" y="3810000"/>
            <a:ext cx="312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Spherical particles would not have shape anisotropy, but would have magnetocrystalline and strain anisotropy – leading to the same physics with redefined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D0EB-C167-4688-8969-8BB1498D898C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Ellipsoidal particles</a:t>
            </a:r>
          </a:p>
        </p:txBody>
      </p:sp>
      <p:pic>
        <p:nvPicPr>
          <p:cNvPr id="98307" name="Picture 3" descr="ellipsoid"/>
          <p:cNvPicPr>
            <a:picLocks noChangeAspect="1" noChangeArrowheads="1"/>
          </p:cNvPicPr>
          <p:nvPr/>
        </p:nvPicPr>
        <p:blipFill>
          <a:blip r:embed="rId2" cstate="print"/>
          <a:srcRect l="40450" t="23157" r="40640" b="22545"/>
          <a:stretch>
            <a:fillRect/>
          </a:stretch>
        </p:blipFill>
        <p:spPr bwMode="auto">
          <a:xfrm rot="3075490">
            <a:off x="3673475" y="1355725"/>
            <a:ext cx="1727200" cy="4959350"/>
          </a:xfrm>
          <a:prstGeom prst="rect">
            <a:avLst/>
          </a:prstGeo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46125" y="2089150"/>
            <a:ext cx="3673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We will look at one ellipsoidal particle, then average over a random orientation of particles.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3124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The transverse components of mag-netization will cancel, and the net magnetiza-tion can be calculated as the component along the applied field direction.</a:t>
            </a:r>
          </a:p>
        </p:txBody>
      </p:sp>
      <p:pic>
        <p:nvPicPr>
          <p:cNvPr id="98310" name="Picture 6" descr="Magnetic parti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1828800" cy="115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790A-3632-4A40-8AC2-00235D6E3D15}" type="slidenum">
              <a:rPr lang="en-US"/>
              <a:pPr/>
              <a:t>19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Demagnetizing fields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400">
                <a:cs typeface="Times New Roman" pitchFamily="18" charset="0"/>
              </a:rPr>
              <a:t> anisotropy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3" name="Picture 5" descr="Demagnetizing fields (2) Berto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467600" cy="3970338"/>
          </a:xfrm>
          <a:prstGeom prst="rect">
            <a:avLst/>
          </a:prstGeom>
          <a:noFill/>
        </p:spPr>
      </p:pic>
      <p:graphicFrame>
        <p:nvGraphicFramePr>
          <p:cNvPr id="68614" name="Object 6"/>
          <p:cNvGraphicFramePr>
            <a:graphicFrameLocks noChangeAspect="1"/>
          </p:cNvGraphicFramePr>
          <p:nvPr>
            <p:ph idx="1"/>
          </p:nvPr>
        </p:nvGraphicFramePr>
        <p:xfrm>
          <a:off x="1600200" y="5562600"/>
          <a:ext cx="6096000" cy="550863"/>
        </p:xfrm>
        <a:graphic>
          <a:graphicData uri="http://schemas.openxmlformats.org/presentationml/2006/ole">
            <p:oleObj spid="_x0000_s68614" name="Equation" r:id="rId4" imgW="2666880" imgH="241200" progId="Equation.3">
              <p:embed/>
            </p:oleObj>
          </a:graphicData>
        </a:graphic>
      </p:graphicFrame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7318375" y="5165725"/>
            <a:ext cx="1666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from Bertotti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B05-9C9A-423D-AF37-C5C8842205B9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E.C. Stoner, c. 1934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752600"/>
            <a:ext cx="4833938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E. C. Stoner, F.R.S.</a:t>
            </a:r>
          </a:p>
          <a:p>
            <a:pPr>
              <a:buFont typeface="Wingdings" pitchFamily="2" charset="2"/>
              <a:buNone/>
            </a:pPr>
            <a:r>
              <a:rPr lang="en-US"/>
              <a:t>and E. P. Wohlfarth (no</a:t>
            </a:r>
          </a:p>
          <a:p>
            <a:pPr>
              <a:buFont typeface="Wingdings" pitchFamily="2" charset="2"/>
              <a:buNone/>
            </a:pPr>
            <a:r>
              <a:rPr lang="en-US"/>
              <a:t>photo)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sz="2400"/>
              <a:t>(Note: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   F.R.S. = “Fellow of the Royal Society”)</a:t>
            </a:r>
          </a:p>
        </p:txBody>
      </p:sp>
      <p:pic>
        <p:nvPicPr>
          <p:cNvPr id="38916" name="Picture 4" descr="wills_laboratory_e1_stonerthb"/>
          <p:cNvPicPr>
            <a:picLocks noChangeAspect="1" noChangeArrowheads="1"/>
          </p:cNvPicPr>
          <p:nvPr/>
        </p:nvPicPr>
        <p:blipFill>
          <a:blip r:embed="rId2" cstate="print"/>
          <a:srcRect l="27055" t="18750" r="22720"/>
          <a:stretch>
            <a:fillRect/>
          </a:stretch>
        </p:blipFill>
        <p:spPr bwMode="auto">
          <a:xfrm>
            <a:off x="762000" y="2286000"/>
            <a:ext cx="2667000" cy="297180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/>
              <a:t>Courtesy of AIP Emilio Segre Visual Archives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AB24-F8C0-4184-8878-EDB038357AC0}" type="slidenum">
              <a:rPr lang="en-US"/>
              <a:pPr/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Prolate and Oblate Spheroids</a:t>
            </a:r>
          </a:p>
        </p:txBody>
      </p:sp>
      <p:pic>
        <p:nvPicPr>
          <p:cNvPr id="92164" name="Picture 4" descr="prolate spheroid"/>
          <p:cNvPicPr>
            <a:picLocks noChangeAspect="1" noChangeArrowheads="1"/>
          </p:cNvPicPr>
          <p:nvPr/>
        </p:nvPicPr>
        <p:blipFill>
          <a:blip r:embed="rId2" cstate="print"/>
          <a:srcRect l="39999" t="28000" r="40001" b="28000"/>
          <a:stretch>
            <a:fillRect/>
          </a:stretch>
        </p:blipFill>
        <p:spPr bwMode="auto">
          <a:xfrm rot="2264874">
            <a:off x="1676400" y="1752600"/>
            <a:ext cx="1939925" cy="4267200"/>
          </a:xfrm>
          <a:prstGeom prst="rect">
            <a:avLst/>
          </a:prstGeom>
          <a:noFill/>
        </p:spPr>
      </p:pic>
      <p:pic>
        <p:nvPicPr>
          <p:cNvPr id="92165" name="Picture 5" descr="oblate spheroid"/>
          <p:cNvPicPr>
            <a:picLocks noChangeAspect="1" noChangeArrowheads="1"/>
          </p:cNvPicPr>
          <p:nvPr/>
        </p:nvPicPr>
        <p:blipFill>
          <a:blip r:embed="rId3" cstate="print"/>
          <a:srcRect l="28000" t="28000" r="28000" b="28000"/>
          <a:stretch>
            <a:fillRect/>
          </a:stretch>
        </p:blipFill>
        <p:spPr bwMode="auto">
          <a:xfrm>
            <a:off x="5105400" y="2133600"/>
            <a:ext cx="3505200" cy="3505200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7805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These show all the essential physics of the more general ellipsoid.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5DD-11CF-4286-8B71-07C510A248B5}" type="slidenum">
              <a:rPr lang="en-US"/>
              <a:pPr/>
              <a:t>21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911225"/>
          </a:xfrm>
        </p:spPr>
        <p:txBody>
          <a:bodyPr/>
          <a:lstStyle/>
          <a:p>
            <a:r>
              <a:rPr lang="en-US"/>
              <a:t>How do we get hysteresis?</a:t>
            </a:r>
          </a:p>
        </p:txBody>
      </p:sp>
      <p:pic>
        <p:nvPicPr>
          <p:cNvPr id="93187" name="Picture 3" descr="prolate spheroid"/>
          <p:cNvPicPr>
            <a:picLocks noChangeAspect="1" noChangeArrowheads="1"/>
          </p:cNvPicPr>
          <p:nvPr/>
        </p:nvPicPr>
        <p:blipFill>
          <a:blip r:embed="rId2" cstate="print"/>
          <a:srcRect l="39999" t="28000" r="40001" b="28000"/>
          <a:stretch>
            <a:fillRect/>
          </a:stretch>
        </p:blipFill>
        <p:spPr bwMode="auto">
          <a:xfrm rot="2264874">
            <a:off x="1676400" y="1752600"/>
            <a:ext cx="1939925" cy="4267200"/>
          </a:xfrm>
          <a:prstGeom prst="rect">
            <a:avLst/>
          </a:prstGeom>
          <a:noFill/>
        </p:spPr>
      </p:pic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2590800" y="38862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410200" y="370840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i="1"/>
              <a:t>H</a:t>
            </a: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2590800" y="2286000"/>
            <a:ext cx="2133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4876800" y="20574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i="1"/>
              <a:t>I</a:t>
            </a:r>
            <a:r>
              <a:rPr lang="en-US" sz="2400" baseline="-25000"/>
              <a:t>0</a:t>
            </a: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V="1">
            <a:off x="2590800" y="1981200"/>
            <a:ext cx="15240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7239000" y="2438400"/>
            <a:ext cx="163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Easy Axis</a:t>
            </a:r>
          </a:p>
        </p:txBody>
      </p:sp>
      <p:sp>
        <p:nvSpPr>
          <p:cNvPr id="93200" name="Freeform 16"/>
          <p:cNvSpPr>
            <a:spLocks/>
          </p:cNvSpPr>
          <p:nvPr/>
        </p:nvSpPr>
        <p:spPr bwMode="auto">
          <a:xfrm>
            <a:off x="4235450" y="1981200"/>
            <a:ext cx="2817813" cy="719138"/>
          </a:xfrm>
          <a:custGeom>
            <a:avLst/>
            <a:gdLst/>
            <a:ahLst/>
            <a:cxnLst>
              <a:cxn ang="0">
                <a:pos x="1775" y="453"/>
              </a:cxn>
              <a:cxn ang="0">
                <a:pos x="883" y="338"/>
              </a:cxn>
              <a:cxn ang="0">
                <a:pos x="1577" y="55"/>
              </a:cxn>
              <a:cxn ang="0">
                <a:pos x="0" y="8"/>
              </a:cxn>
            </a:cxnLst>
            <a:rect l="0" t="0" r="r" b="b"/>
            <a:pathLst>
              <a:path w="1775" h="453">
                <a:moveTo>
                  <a:pt x="1775" y="453"/>
                </a:moveTo>
                <a:cubicBezTo>
                  <a:pt x="1625" y="434"/>
                  <a:pt x="916" y="404"/>
                  <a:pt x="883" y="338"/>
                </a:cubicBezTo>
                <a:cubicBezTo>
                  <a:pt x="850" y="272"/>
                  <a:pt x="1724" y="110"/>
                  <a:pt x="1577" y="55"/>
                </a:cubicBezTo>
                <a:cubicBezTo>
                  <a:pt x="1430" y="0"/>
                  <a:pt x="273" y="16"/>
                  <a:pt x="0" y="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D402-8E03-4335-B74B-F7AA083D9133}" type="slidenum">
              <a:rPr lang="en-US"/>
              <a:pPr/>
              <a:t>22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835025"/>
          </a:xfrm>
        </p:spPr>
        <p:txBody>
          <a:bodyPr/>
          <a:lstStyle/>
          <a:p>
            <a:r>
              <a:rPr lang="en-US"/>
              <a:t>SW Fig. 1 – important notation</a:t>
            </a:r>
          </a:p>
        </p:txBody>
      </p:sp>
      <p:pic>
        <p:nvPicPr>
          <p:cNvPr id="74757" name="Picture 5" descr="SW Fig1"/>
          <p:cNvPicPr>
            <a:picLocks noChangeAspect="1" noChangeArrowheads="1"/>
          </p:cNvPicPr>
          <p:nvPr/>
        </p:nvPicPr>
        <p:blipFill>
          <a:blip r:embed="rId2" cstate="print"/>
          <a:srcRect l="4196" t="1906" r="3476"/>
          <a:stretch>
            <a:fillRect/>
          </a:stretch>
        </p:blipFill>
        <p:spPr bwMode="auto">
          <a:xfrm>
            <a:off x="914400" y="1676400"/>
            <a:ext cx="7467600" cy="4368800"/>
          </a:xfrm>
          <a:prstGeom prst="rect">
            <a:avLst/>
          </a:prstGeo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4343400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/>
              <a:t>One can prove (SW outline the proof in Sec. 5(ii)) that for ellipsoids of revolution </a:t>
            </a:r>
            <a:r>
              <a:rPr lang="en-US" sz="2400" i="1"/>
              <a:t>H</a:t>
            </a:r>
            <a:r>
              <a:rPr lang="en-US" sz="2400"/>
              <a:t>, </a:t>
            </a:r>
            <a:r>
              <a:rPr lang="en-US" sz="2400" i="1"/>
              <a:t>I</a:t>
            </a:r>
            <a:r>
              <a:rPr lang="en-US" sz="2400" baseline="-25000"/>
              <a:t>0</a:t>
            </a:r>
            <a:r>
              <a:rPr lang="en-US" sz="2400"/>
              <a:t>, and the easy axis all lie in</a:t>
            </a:r>
          </a:p>
          <a:p>
            <a:pPr algn="l"/>
            <a:r>
              <a:rPr lang="en-US" sz="2400"/>
              <a:t>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F8C-22AA-4F83-BA53-5EF123D19E0F}" type="slidenum">
              <a:rPr lang="en-US"/>
              <a:pPr/>
              <a:t>23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835025"/>
          </a:xfrm>
        </p:spPr>
        <p:txBody>
          <a:bodyPr/>
          <a:lstStyle/>
          <a:p>
            <a:r>
              <a:rPr lang="en-US"/>
              <a:t>No hysteresis for oblate case</a:t>
            </a:r>
          </a:p>
        </p:txBody>
      </p:sp>
      <p:pic>
        <p:nvPicPr>
          <p:cNvPr id="94212" name="Picture 4" descr="oblate spheroid"/>
          <p:cNvPicPr>
            <a:picLocks noChangeAspect="1" noChangeArrowheads="1"/>
          </p:cNvPicPr>
          <p:nvPr/>
        </p:nvPicPr>
        <p:blipFill>
          <a:blip r:embed="rId2" cstate="print"/>
          <a:srcRect l="28000" t="28000" r="28000" b="28000"/>
          <a:stretch>
            <a:fillRect/>
          </a:stretch>
        </p:blipFill>
        <p:spPr bwMode="auto">
          <a:xfrm>
            <a:off x="914400" y="2057400"/>
            <a:ext cx="3505200" cy="3505200"/>
          </a:xfrm>
          <a:prstGeom prst="rect">
            <a:avLst/>
          </a:prstGeom>
          <a:noFill/>
        </p:spPr>
      </p:pic>
      <p:sp>
        <p:nvSpPr>
          <p:cNvPr id="94214" name="Freeform 6"/>
          <p:cNvSpPr>
            <a:spLocks/>
          </p:cNvSpPr>
          <p:nvPr/>
        </p:nvSpPr>
        <p:spPr bwMode="auto">
          <a:xfrm>
            <a:off x="4495800" y="2133600"/>
            <a:ext cx="2817813" cy="719138"/>
          </a:xfrm>
          <a:custGeom>
            <a:avLst/>
            <a:gdLst/>
            <a:ahLst/>
            <a:cxnLst>
              <a:cxn ang="0">
                <a:pos x="1775" y="453"/>
              </a:cxn>
              <a:cxn ang="0">
                <a:pos x="883" y="338"/>
              </a:cxn>
              <a:cxn ang="0">
                <a:pos x="1577" y="55"/>
              </a:cxn>
              <a:cxn ang="0">
                <a:pos x="0" y="8"/>
              </a:cxn>
            </a:cxnLst>
            <a:rect l="0" t="0" r="r" b="b"/>
            <a:pathLst>
              <a:path w="1775" h="453">
                <a:moveTo>
                  <a:pt x="1775" y="453"/>
                </a:moveTo>
                <a:cubicBezTo>
                  <a:pt x="1625" y="434"/>
                  <a:pt x="916" y="404"/>
                  <a:pt x="883" y="338"/>
                </a:cubicBezTo>
                <a:cubicBezTo>
                  <a:pt x="850" y="272"/>
                  <a:pt x="1724" y="110"/>
                  <a:pt x="1577" y="55"/>
                </a:cubicBezTo>
                <a:cubicBezTo>
                  <a:pt x="1430" y="0"/>
                  <a:pt x="273" y="16"/>
                  <a:pt x="0" y="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391400" y="2667000"/>
            <a:ext cx="163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Easy Axis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2895600" y="2209800"/>
            <a:ext cx="15240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400800" y="3124200"/>
            <a:ext cx="27289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360</a:t>
            </a:r>
            <a:r>
              <a:rPr lang="en-US" sz="2400" baseline="30000"/>
              <a:t>o</a:t>
            </a:r>
            <a:r>
              <a:rPr lang="en-US" sz="2400"/>
              <a:t> degenerate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2895600" y="2438400"/>
            <a:ext cx="2133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2913063" y="4052888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5638800" y="388620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i="1"/>
              <a:t>H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105400" y="23622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i="1"/>
              <a:t>I</a:t>
            </a:r>
            <a:r>
              <a:rPr lang="en-US" sz="2400" baseline="-25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E76B-1DDA-4C3C-B38E-7C708E165374}" type="slidenum">
              <a:rPr lang="en-US"/>
              <a:pPr/>
              <a:t>24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15400" cy="835025"/>
          </a:xfrm>
        </p:spPr>
        <p:txBody>
          <a:bodyPr/>
          <a:lstStyle/>
          <a:p>
            <a:r>
              <a:rPr lang="en-US"/>
              <a:t>Mathematical Starting Point - again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5072062" cy="4267200"/>
          </a:xfrm>
        </p:spPr>
        <p:txBody>
          <a:bodyPr/>
          <a:lstStyle/>
          <a:p>
            <a:r>
              <a:rPr lang="en-US" sz="2600"/>
              <a:t>Applied field energy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Anisotropy energy</a:t>
            </a:r>
          </a:p>
          <a:p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Total energy</a:t>
            </a: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3673475"/>
          <a:ext cx="7620000" cy="915988"/>
        </p:xfrm>
        <a:graphic>
          <a:graphicData uri="http://schemas.openxmlformats.org/presentationml/2006/ole">
            <p:oleObj spid="_x0000_s95236" name="Equation" r:id="rId3" imgW="2006280" imgH="241200" progId="Equation.3">
              <p:embed/>
            </p:oleObj>
          </a:graphicData>
        </a:graphic>
      </p:graphicFrame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  <a:hlinkClick r:id="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  <a:hlinkClick r:id=""/>
            </a:endParaRP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341563" y="5105400"/>
          <a:ext cx="3165475" cy="854075"/>
        </p:xfrm>
        <a:graphic>
          <a:graphicData uri="http://schemas.openxmlformats.org/presentationml/2006/ole">
            <p:oleObj spid="_x0000_s95239" name="Equation" r:id="rId4" imgW="799920" imgH="215640" progId="Equation.3">
              <p:embed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2057400" y="2286000"/>
          <a:ext cx="3924300" cy="862013"/>
        </p:xfrm>
        <a:graphic>
          <a:graphicData uri="http://schemas.openxmlformats.org/presentationml/2006/ole">
            <p:oleObj spid="_x0000_s95240" name="Equation" r:id="rId5" imgW="1041120" imgH="228600" progId="Equation.3">
              <p:embed/>
            </p:oleObj>
          </a:graphicData>
        </a:graphic>
      </p:graphicFrame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096000" y="53340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(later, drop constants)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2579-7B44-4DE1-BFC7-EAC93B255FC8}" type="slidenum">
              <a:rPr lang="en-US"/>
              <a:pPr/>
              <a:t>25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Dimensionless variables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8043863" cy="205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Total energy: normalize to 			 and drop constant term.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r>
              <a:rPr lang="en-US" sz="2600"/>
              <a:t>Dimensionless energy is then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181600" y="1992313"/>
          <a:ext cx="1981200" cy="627062"/>
        </p:xfrm>
        <a:graphic>
          <a:graphicData uri="http://schemas.openxmlformats.org/presentationml/2006/ole">
            <p:oleObj spid="_x0000_s96260" name="Equation" r:id="rId3" imgW="761760" imgH="241200" progId="Equation.3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133600" y="3962400"/>
          <a:ext cx="4495800" cy="722313"/>
        </p:xfrm>
        <a:graphic>
          <a:graphicData uri="http://schemas.openxmlformats.org/presentationml/2006/ole">
            <p:oleObj spid="_x0000_s96262" name="Equation" r:id="rId4" imgW="1422360" imgH="228600" progId="Equation.3">
              <p:embed/>
            </p:oleObj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2133600" y="4800600"/>
          <a:ext cx="3200400" cy="1360488"/>
        </p:xfrm>
        <a:graphic>
          <a:graphicData uri="http://schemas.openxmlformats.org/presentationml/2006/ole">
            <p:oleObj spid="_x0000_s96264" name="Equation" r:id="rId5" imgW="1015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B87C-2EC9-42FF-9730-67E1A119B218}" type="slidenum">
              <a:rPr lang="en-US"/>
              <a:pPr/>
              <a:t>26</a:t>
            </a:fld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surface for fixed </a:t>
            </a:r>
            <a:r>
              <a:rPr lang="el-GR" i="1"/>
              <a:t>θ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1350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i="1"/>
              <a:t>θ</a:t>
            </a:r>
            <a:r>
              <a:rPr lang="en-US" sz="2400"/>
              <a:t> = 10</a:t>
            </a:r>
            <a:r>
              <a:rPr lang="en-US" sz="2400" baseline="30000"/>
              <a:t>o</a:t>
            </a:r>
            <a:endParaRPr lang="el-GR" sz="2400" baseline="30000"/>
          </a:p>
        </p:txBody>
      </p:sp>
      <p:pic>
        <p:nvPicPr>
          <p:cNvPr id="101383" name="Picture 7" descr="energy surface, theta 10"/>
          <p:cNvPicPr>
            <a:picLocks noChangeAspect="1" noChangeArrowheads="1"/>
          </p:cNvPicPr>
          <p:nvPr/>
        </p:nvPicPr>
        <p:blipFill>
          <a:blip r:embed="rId2" cstate="print"/>
          <a:srcRect l="12000" t="8000" r="16000" b="7042"/>
          <a:stretch>
            <a:fillRect/>
          </a:stretch>
        </p:blipFill>
        <p:spPr bwMode="auto">
          <a:xfrm>
            <a:off x="3352800" y="1600200"/>
            <a:ext cx="4648200" cy="453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4888-697B-437A-B204-B64006B531E7}" type="slidenum">
              <a:rPr lang="en-US"/>
              <a:pPr/>
              <a:t>27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points (max &amp; min)</a:t>
            </a:r>
            <a:endParaRPr lang="el-GR" i="1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1350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i="1"/>
              <a:t>θ</a:t>
            </a:r>
            <a:r>
              <a:rPr lang="en-US" sz="2400"/>
              <a:t> = 10</a:t>
            </a:r>
            <a:r>
              <a:rPr lang="en-US" sz="2400" baseline="30000"/>
              <a:t>o</a:t>
            </a:r>
            <a:endParaRPr lang="el-GR" sz="2400" baseline="30000"/>
          </a:p>
        </p:txBody>
      </p:sp>
      <p:pic>
        <p:nvPicPr>
          <p:cNvPr id="103430" name="Picture 6" descr="energy surface, min, theta 10"/>
          <p:cNvPicPr>
            <a:picLocks noChangeAspect="1" noChangeArrowheads="1"/>
          </p:cNvPicPr>
          <p:nvPr/>
        </p:nvPicPr>
        <p:blipFill>
          <a:blip r:embed="rId2" cstate="print"/>
          <a:srcRect l="12000" t="4666" r="15250" b="5276"/>
          <a:stretch>
            <a:fillRect/>
          </a:stretch>
        </p:blipFill>
        <p:spPr bwMode="auto">
          <a:xfrm>
            <a:off x="3200400" y="1676400"/>
            <a:ext cx="4724400" cy="438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A16C-1397-4532-9FC9-A71838B37A59}" type="slidenum">
              <a:rPr lang="en-US"/>
              <a:pPr/>
              <a:t>28</a:t>
            </a:fld>
            <a:endParaRPr lang="en-US"/>
          </a:p>
        </p:txBody>
      </p:sp>
      <p:pic>
        <p:nvPicPr>
          <p:cNvPr id="75784" name="Picture 8" descr="SW Fig2"/>
          <p:cNvPicPr>
            <a:picLocks noChangeAspect="1" noChangeArrowheads="1"/>
          </p:cNvPicPr>
          <p:nvPr/>
        </p:nvPicPr>
        <p:blipFill>
          <a:blip r:embed="rId2" cstate="print"/>
          <a:srcRect l="4074" r="1320"/>
          <a:stretch>
            <a:fillRect/>
          </a:stretch>
        </p:blipFill>
        <p:spPr bwMode="auto">
          <a:xfrm>
            <a:off x="381000" y="304800"/>
            <a:ext cx="4495800" cy="4014788"/>
          </a:xfrm>
          <a:prstGeom prst="rect">
            <a:avLst/>
          </a:prstGeom>
          <a:noFill/>
        </p:spPr>
      </p:pic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4876800" y="9906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SW Fig. 2</a:t>
            </a:r>
          </a:p>
        </p:txBody>
      </p:sp>
      <p:pic>
        <p:nvPicPr>
          <p:cNvPr id="75787" name="Picture 11" descr="energy surface, min, theta 10"/>
          <p:cNvPicPr>
            <a:picLocks noChangeAspect="1" noChangeArrowheads="1"/>
          </p:cNvPicPr>
          <p:nvPr/>
        </p:nvPicPr>
        <p:blipFill>
          <a:blip r:embed="rId3" cstate="print"/>
          <a:srcRect l="12000" t="4666" r="15250" b="5276"/>
          <a:stretch>
            <a:fillRect/>
          </a:stretch>
        </p:blipFill>
        <p:spPr bwMode="auto">
          <a:xfrm>
            <a:off x="4876800" y="2671763"/>
            <a:ext cx="3657600" cy="339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550A-B169-4E28-A075-2D5321101EE2}" type="slidenum">
              <a:rPr lang="en-US"/>
              <a:pPr/>
              <a:t>29</a:t>
            </a:fld>
            <a:endParaRPr lang="en-US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724400" y="10668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SW Fig. 3</a:t>
            </a:r>
          </a:p>
        </p:txBody>
      </p:sp>
      <p:pic>
        <p:nvPicPr>
          <p:cNvPr id="104452" name="Picture 4" descr="SW Fig3"/>
          <p:cNvPicPr>
            <a:picLocks noChangeAspect="1" noChangeArrowheads="1"/>
          </p:cNvPicPr>
          <p:nvPr/>
        </p:nvPicPr>
        <p:blipFill>
          <a:blip r:embed="rId3" cstate="print"/>
          <a:srcRect l="2484" r="4347"/>
          <a:stretch>
            <a:fillRect/>
          </a:stretch>
        </p:blipFill>
        <p:spPr bwMode="auto">
          <a:xfrm>
            <a:off x="533400" y="304800"/>
            <a:ext cx="4114800" cy="3792538"/>
          </a:xfrm>
          <a:prstGeom prst="rect">
            <a:avLst/>
          </a:prstGeom>
          <a:noFill/>
        </p:spPr>
      </p:pic>
      <p:pic>
        <p:nvPicPr>
          <p:cNvPr id="104454" name="Picture 6" descr="energy surface, min, theta 10"/>
          <p:cNvPicPr>
            <a:picLocks noChangeAspect="1" noChangeArrowheads="1"/>
          </p:cNvPicPr>
          <p:nvPr/>
        </p:nvPicPr>
        <p:blipFill>
          <a:blip r:embed="rId4" cstate="print"/>
          <a:srcRect l="12000" t="4666" r="15250" b="5276"/>
          <a:stretch>
            <a:fillRect/>
          </a:stretch>
        </p:blipFill>
        <p:spPr bwMode="auto">
          <a:xfrm>
            <a:off x="4876800" y="2671763"/>
            <a:ext cx="3657600" cy="339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F67D-793D-4100-97F2-6CAE4D9B4E84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Stoner-Wohlfarth Motivation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/>
              <a:t>How to account for very high coercivities</a:t>
            </a:r>
          </a:p>
          <a:p>
            <a:pPr lvl="1"/>
            <a:r>
              <a:rPr lang="en-US"/>
              <a:t>Domain wall motion cannot explain</a:t>
            </a:r>
          </a:p>
          <a:p>
            <a:r>
              <a:rPr lang="en-US"/>
              <a:t>How to deal with small magnetic particles (e.g. grains or imbedded magnetic clusters in an alloy or mixture)</a:t>
            </a:r>
          </a:p>
          <a:p>
            <a:pPr lvl="1"/>
            <a:r>
              <a:rPr lang="en-US"/>
              <a:t>Sufficiently small particles can only have a single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0466-096F-4997-BF59-B4FF78E2C2BD}" type="slidenum">
              <a:rPr lang="en-US"/>
              <a:pPr/>
              <a:t>30</a:t>
            </a:fld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in Maple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5715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/>
              <a:t>(This would be easy to do with Mathematica, also.)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4416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[SW_Lectures_energy_surfaces.mw]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5701-1676-4873-9B38-284DBE739C99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449263"/>
            <a:ext cx="8001000" cy="835025"/>
          </a:xfrm>
        </p:spPr>
        <p:txBody>
          <a:bodyPr/>
          <a:lstStyle/>
          <a:p>
            <a:r>
              <a:rPr lang="en-US"/>
              <a:t>Calculating the Hysteresis Loop</a:t>
            </a:r>
          </a:p>
        </p:txBody>
      </p:sp>
      <p:pic>
        <p:nvPicPr>
          <p:cNvPr id="107525" name="Picture 5" descr="SW Fig2"/>
          <p:cNvPicPr>
            <a:picLocks noChangeAspect="1" noChangeArrowheads="1"/>
          </p:cNvPicPr>
          <p:nvPr/>
        </p:nvPicPr>
        <p:blipFill>
          <a:blip r:embed="rId2" cstate="print"/>
          <a:srcRect l="4074" r="1320"/>
          <a:stretch>
            <a:fillRect/>
          </a:stretch>
        </p:blipFill>
        <p:spPr bwMode="auto">
          <a:xfrm>
            <a:off x="4648200" y="2690813"/>
            <a:ext cx="3886200" cy="3470275"/>
          </a:xfrm>
          <a:prstGeom prst="rect">
            <a:avLst/>
          </a:prstGeom>
          <a:noFill/>
        </p:spPr>
      </p:pic>
      <p:pic>
        <p:nvPicPr>
          <p:cNvPr id="107526" name="Picture 6" descr="energy surface, min, theta 10"/>
          <p:cNvPicPr>
            <a:picLocks noChangeAspect="1" noChangeArrowheads="1"/>
          </p:cNvPicPr>
          <p:nvPr/>
        </p:nvPicPr>
        <p:blipFill>
          <a:blip r:embed="rId3" cstate="print"/>
          <a:srcRect l="12000" t="4666" r="15250" b="5276"/>
          <a:stretch>
            <a:fillRect/>
          </a:stretch>
        </p:blipFill>
        <p:spPr bwMode="auto">
          <a:xfrm>
            <a:off x="609600" y="1676400"/>
            <a:ext cx="4038600" cy="37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1E5F-8E94-4884-9C1B-5964D0B2BBFD}" type="slidenum">
              <a:rPr lang="en-US"/>
              <a:pPr/>
              <a:t>32</a:t>
            </a:fld>
            <a:endParaRPr lang="en-US"/>
          </a:p>
        </p:txBody>
      </p:sp>
      <p:pic>
        <p:nvPicPr>
          <p:cNvPr id="114692" name="Picture 4" descr="SW energy surf Blund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319713" cy="5694363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553200" y="5791200"/>
            <a:ext cx="1719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from Blundell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C3C6-D269-432B-9A76-02700215FAF6}" type="slidenum">
              <a:rPr lang="en-US"/>
              <a:pPr/>
              <a:t>33</a:t>
            </a:fld>
            <a:endParaRPr lang="en-US"/>
          </a:p>
        </p:txBody>
      </p:sp>
      <p:pic>
        <p:nvPicPr>
          <p:cNvPr id="79876" name="Picture 4" descr="SW 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848600" cy="5572125"/>
          </a:xfrm>
          <a:prstGeom prst="rect">
            <a:avLst/>
          </a:prstGeom>
          <a:noFill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467600" y="17526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SW Fig.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542-2283-4A16-A4B8-CD9C100036E2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in Maple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3686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[SW_Lectures_hysteresis.mw]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3BD7-FFB9-4E8D-B266-0ABFED14A0C8}" type="slidenum">
              <a:rPr lang="en-US"/>
              <a:pPr/>
              <a:t>35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911225"/>
          </a:xfrm>
        </p:spPr>
        <p:txBody>
          <a:bodyPr/>
          <a:lstStyle/>
          <a:p>
            <a:r>
              <a:rPr lang="en-US"/>
              <a:t>H</a:t>
            </a:r>
            <a:r>
              <a:rPr lang="en-US" baseline="-25000"/>
              <a:t>sw</a:t>
            </a:r>
            <a:r>
              <a:rPr lang="en-US"/>
              <a:t> and H</a:t>
            </a:r>
            <a:r>
              <a:rPr lang="en-US" baseline="-25000"/>
              <a:t>c</a:t>
            </a:r>
          </a:p>
        </p:txBody>
      </p:sp>
      <p:pic>
        <p:nvPicPr>
          <p:cNvPr id="120836" name="Picture 4" descr="hysteresis theta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810000" cy="3810000"/>
          </a:xfrm>
          <a:prstGeom prst="rect">
            <a:avLst/>
          </a:prstGeom>
          <a:noFill/>
        </p:spPr>
      </p:pic>
      <p:pic>
        <p:nvPicPr>
          <p:cNvPr id="120837" name="Picture 5" descr="hysteresis x2 theta 30,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3810000" cy="3810000"/>
          </a:xfrm>
          <a:prstGeom prst="rect">
            <a:avLst/>
          </a:prstGeom>
          <a:noFill/>
        </p:spPr>
      </p:pic>
      <p:pic>
        <p:nvPicPr>
          <p:cNvPr id="120838" name="Picture 6" descr="Hsw, 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B5F-7393-4C56-8968-F07387EFFEC5}" type="slidenum">
              <a:rPr lang="en-US"/>
              <a:pPr/>
              <a:t>36</a:t>
            </a:fld>
            <a:endParaRPr lang="en-US"/>
          </a:p>
        </p:txBody>
      </p:sp>
      <p:pic>
        <p:nvPicPr>
          <p:cNvPr id="115716" name="Picture 4" descr="SW hysteresis Blundell"/>
          <p:cNvPicPr>
            <a:picLocks noChangeAspect="1" noChangeArrowheads="1"/>
          </p:cNvPicPr>
          <p:nvPr/>
        </p:nvPicPr>
        <p:blipFill>
          <a:blip r:embed="rId2" cstate="print"/>
          <a:srcRect r="35770"/>
          <a:stretch>
            <a:fillRect/>
          </a:stretch>
        </p:blipFill>
        <p:spPr bwMode="auto">
          <a:xfrm>
            <a:off x="381000" y="1905000"/>
            <a:ext cx="7162800" cy="4003675"/>
          </a:xfrm>
          <a:prstGeom prst="rect">
            <a:avLst/>
          </a:prstGeom>
          <a:noFill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7620000" y="5562600"/>
            <a:ext cx="11001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</a:t>
            </a:r>
          </a:p>
          <a:p>
            <a:pPr algn="l"/>
            <a:r>
              <a:rPr lang="en-US"/>
              <a:t>Blundell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407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/>
              <a:t>Hysteresis Loops: 0-45</a:t>
            </a:r>
            <a:r>
              <a:rPr lang="en-US" sz="3600" baseline="30000"/>
              <a:t>o</a:t>
            </a:r>
            <a:r>
              <a:rPr lang="en-US" sz="3600"/>
              <a:t> and 45-90</a:t>
            </a:r>
            <a:r>
              <a:rPr lang="en-US" sz="3600" baseline="30000"/>
              <a:t>o</a:t>
            </a:r>
          </a:p>
          <a:p>
            <a:pPr algn="l"/>
            <a:r>
              <a:rPr lang="en-US" sz="3600">
                <a:solidFill>
                  <a:schemeClr val="tx2"/>
                </a:solidFill>
              </a:rPr>
              <a:t>–</a:t>
            </a:r>
            <a:r>
              <a:rPr lang="en-US" sz="3600"/>
              <a:t> symmetries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62D-5F34-43CF-9F4D-46E6D66528D1}" type="slidenum">
              <a:rPr lang="en-US"/>
              <a:pPr/>
              <a:t>37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Hysteresis loop for </a:t>
            </a:r>
            <a:r>
              <a:rPr lang="el-GR" i="1"/>
              <a:t>θ</a:t>
            </a:r>
            <a:r>
              <a:rPr lang="en-US"/>
              <a:t> = 90</a:t>
            </a:r>
            <a:r>
              <a:rPr lang="en-US" baseline="30000"/>
              <a:t>o</a:t>
            </a:r>
            <a:endParaRPr lang="el-GR" baseline="30000"/>
          </a:p>
        </p:txBody>
      </p:sp>
      <p:pic>
        <p:nvPicPr>
          <p:cNvPr id="116740" name="Picture 4" descr="SW hysteresis (1) J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696200" cy="4337050"/>
          </a:xfrm>
          <a:prstGeom prst="rect">
            <a:avLst/>
          </a:prstGeom>
          <a:noFill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8153400" y="5562600"/>
            <a:ext cx="7223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</a:t>
            </a:r>
          </a:p>
          <a:p>
            <a:pPr algn="l"/>
            <a:r>
              <a:rPr lang="en-US"/>
              <a:t>Jiles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074-E9F9-44F6-89AC-71815697EAB1}" type="slidenum">
              <a:rPr lang="en-US"/>
              <a:pPr/>
              <a:t>38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Hysteresis loop for </a:t>
            </a:r>
            <a:r>
              <a:rPr lang="el-GR" i="1"/>
              <a:t>θ</a:t>
            </a:r>
            <a:r>
              <a:rPr lang="en-US"/>
              <a:t> = 0</a:t>
            </a:r>
            <a:r>
              <a:rPr lang="en-US" baseline="30000"/>
              <a:t>o</a:t>
            </a:r>
          </a:p>
        </p:txBody>
      </p:sp>
      <p:pic>
        <p:nvPicPr>
          <p:cNvPr id="117765" name="Picture 5" descr="SW hysteresis (2) Jiles"/>
          <p:cNvPicPr>
            <a:picLocks noChangeAspect="1" noChangeArrowheads="1"/>
          </p:cNvPicPr>
          <p:nvPr/>
        </p:nvPicPr>
        <p:blipFill>
          <a:blip r:embed="rId2" cstate="print"/>
          <a:srcRect b="2841"/>
          <a:stretch>
            <a:fillRect/>
          </a:stretch>
        </p:blipFill>
        <p:spPr bwMode="auto">
          <a:xfrm>
            <a:off x="609600" y="1752600"/>
            <a:ext cx="7315200" cy="4343400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8153400" y="5562600"/>
            <a:ext cx="7223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</a:t>
            </a:r>
          </a:p>
          <a:p>
            <a:pPr algn="l"/>
            <a:r>
              <a:rPr lang="en-US"/>
              <a:t>Jiles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24E-8DD6-4202-AA09-261D8506CEAD}" type="slidenum">
              <a:rPr lang="en-US"/>
              <a:pPr/>
              <a:t>39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Hysteresis loop for </a:t>
            </a:r>
            <a:r>
              <a:rPr lang="el-GR" i="1"/>
              <a:t>θ</a:t>
            </a:r>
            <a:r>
              <a:rPr lang="en-US"/>
              <a:t> = 45</a:t>
            </a:r>
            <a:r>
              <a:rPr lang="en-US" baseline="30000"/>
              <a:t>o</a:t>
            </a:r>
          </a:p>
        </p:txBody>
      </p:sp>
      <p:pic>
        <p:nvPicPr>
          <p:cNvPr id="118789" name="Picture 5" descr="SW hysteresis (3) J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381875" cy="4314825"/>
          </a:xfrm>
          <a:prstGeom prst="rect">
            <a:avLst/>
          </a:prstGeom>
          <a:noFill/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153400" y="5562600"/>
            <a:ext cx="7223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</a:t>
            </a:r>
          </a:p>
          <a:p>
            <a:pPr algn="l"/>
            <a:r>
              <a:rPr lang="en-US"/>
              <a:t>Jiles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CC7-C386-4775-9157-1554AFB5DB10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Hysteresis loop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32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 descr="Hysteresis 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4800600" cy="4329113"/>
          </a:xfrm>
          <a:prstGeom prst="rect">
            <a:avLst/>
          </a:prstGeom>
          <a:noFill/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562600" y="2362200"/>
            <a:ext cx="3276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i="1"/>
              <a:t>M</a:t>
            </a:r>
            <a:r>
              <a:rPr lang="en-US" sz="2800" i="1" baseline="-25000"/>
              <a:t>r</a:t>
            </a:r>
            <a:r>
              <a:rPr lang="en-US" sz="2800"/>
              <a:t> = Remanence</a:t>
            </a:r>
          </a:p>
          <a:p>
            <a:pPr algn="l"/>
            <a:endParaRPr lang="en-US" sz="2800"/>
          </a:p>
          <a:p>
            <a:pPr algn="l"/>
            <a:r>
              <a:rPr lang="en-US" sz="2800" i="1"/>
              <a:t>M</a:t>
            </a:r>
            <a:r>
              <a:rPr lang="en-US" sz="2800" i="1" baseline="-25000"/>
              <a:t>s</a:t>
            </a:r>
            <a:r>
              <a:rPr lang="en-US" sz="2800"/>
              <a:t> = Saturation</a:t>
            </a:r>
            <a:br>
              <a:rPr lang="en-US" sz="2800"/>
            </a:br>
            <a:r>
              <a:rPr lang="en-US" sz="2800"/>
              <a:t>    Magnetization</a:t>
            </a:r>
          </a:p>
          <a:p>
            <a:pPr algn="l"/>
            <a:endParaRPr lang="en-US" sz="2800"/>
          </a:p>
          <a:p>
            <a:pPr algn="l"/>
            <a:r>
              <a:rPr lang="en-US" sz="2800" i="1"/>
              <a:t>H</a:t>
            </a:r>
            <a:r>
              <a:rPr lang="en-US" sz="2800" i="1" baseline="-25000"/>
              <a:t>c</a:t>
            </a:r>
            <a:r>
              <a:rPr lang="en-US" sz="2800"/>
              <a:t> = Coercivity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64DA-7F0B-4591-816E-F21B29CEFB1B}" type="slidenum">
              <a:rPr lang="en-US"/>
              <a:pPr/>
              <a:t>40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over Orientations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>
            <p:ph idx="1"/>
          </p:nvPr>
        </p:nvGraphicFramePr>
        <p:xfrm>
          <a:off x="1790700" y="1854200"/>
          <a:ext cx="5551488" cy="4064000"/>
        </p:xfrm>
        <a:graphic>
          <a:graphicData uri="http://schemas.openxmlformats.org/presentationml/2006/ole">
            <p:oleObj spid="_x0000_s111620" name="Equation" r:id="rId3" imgW="1942920" imgH="1422360" progId="Equation.3">
              <p:embed/>
            </p:oleObj>
          </a:graphicData>
        </a:graphic>
      </p:graphicFrame>
      <p:pic>
        <p:nvPicPr>
          <p:cNvPr id="111622" name="Picture 6" descr="Magnetic partic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60838"/>
            <a:ext cx="2362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7AF8-20CE-4A34-9890-42984D0C5623}" type="slidenum">
              <a:rPr lang="en-US"/>
              <a:pPr/>
              <a:t>41</a:t>
            </a:fld>
            <a:endParaRPr lang="en-US"/>
          </a:p>
        </p:txBody>
      </p:sp>
      <p:pic>
        <p:nvPicPr>
          <p:cNvPr id="80900" name="Picture 4" descr="SW Fig7"/>
          <p:cNvPicPr>
            <a:picLocks noChangeAspect="1" noChangeArrowheads="1"/>
          </p:cNvPicPr>
          <p:nvPr/>
        </p:nvPicPr>
        <p:blipFill>
          <a:blip r:embed="rId2" cstate="print"/>
          <a:srcRect l="2829" r="1944"/>
          <a:stretch>
            <a:fillRect/>
          </a:stretch>
        </p:blipFill>
        <p:spPr bwMode="auto">
          <a:xfrm>
            <a:off x="0" y="990600"/>
            <a:ext cx="7696200" cy="5100638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010400" y="3048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SW Fig.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 </a:t>
            </a:r>
            <a:r>
              <a:rPr lang="en-US" sz="9600" b="1" dirty="0" smtClean="0"/>
              <a:t>Part </a:t>
            </a:r>
            <a:r>
              <a:rPr lang="en-US" sz="9600" b="1" dirty="0" smtClean="0"/>
              <a:t>2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Conditions for large </a:t>
            </a:r>
            <a:r>
              <a:rPr lang="en-US" sz="3600" dirty="0" err="1" smtClean="0"/>
              <a:t>coercivity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Applied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Various forms of magnetic anisotropy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Conditions for single-domain ellipsoidal particles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0213-2E7D-4210-9E30-53AB5233EE7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049E-2D73-4F2C-A4A9-BCB57092B8D3}" type="slidenum">
              <a:rPr lang="en-US"/>
              <a:pPr/>
              <a:t>43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Demagnetization</a:t>
            </a:r>
            <a:br>
              <a:rPr lang="en-US" sz="3400"/>
            </a:br>
            <a:r>
              <a:rPr lang="en-US" sz="3400"/>
              <a:t>Coefficients: large </a:t>
            </a:r>
            <a:r>
              <a:rPr lang="en-US" sz="3400" i="1"/>
              <a:t>H</a:t>
            </a:r>
            <a:r>
              <a:rPr lang="en-US" sz="3400" i="1" baseline="-25000"/>
              <a:t>c</a:t>
            </a:r>
            <a:r>
              <a:rPr lang="en-US" sz="3400"/>
              <a:t> possible</a:t>
            </a:r>
          </a:p>
        </p:txBody>
      </p:sp>
      <p:pic>
        <p:nvPicPr>
          <p:cNvPr id="81925" name="Picture 5" descr="SW 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852613"/>
            <a:ext cx="8815387" cy="5005387"/>
          </a:xfrm>
          <a:prstGeom prst="rect">
            <a:avLst/>
          </a:prstGeom>
          <a:noFill/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315200" y="15240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SW Fig. 8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52400" y="1828800"/>
            <a:ext cx="9763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m=a/b</a:t>
            </a:r>
          </a:p>
          <a:p>
            <a:pPr algn="l"/>
            <a:r>
              <a:rPr lang="en-US" i="1"/>
              <a:t>I</a:t>
            </a:r>
            <a:r>
              <a:rPr lang="en-US" baseline="-25000"/>
              <a:t>0</a:t>
            </a:r>
            <a:r>
              <a:rPr lang="en-US"/>
              <a:t>~10</a:t>
            </a:r>
            <a:r>
              <a:rPr lang="en-US" baseline="30000"/>
              <a:t>3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>
            <p:ph idx="1"/>
          </p:nvPr>
        </p:nvGraphicFramePr>
        <p:xfrm>
          <a:off x="1371600" y="1752600"/>
          <a:ext cx="1524000" cy="647700"/>
        </p:xfrm>
        <a:graphic>
          <a:graphicData uri="http://schemas.openxmlformats.org/presentationml/2006/ole">
            <p:oleObj spid="_x0000_s81928" name="Equation" r:id="rId4" imgW="1015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B143-77E6-4D0D-9B6B-06BC13FF8AC9}" type="slidenum">
              <a:rPr lang="en-US"/>
              <a:pPr/>
              <a:t>44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Applied Field, </a:t>
            </a:r>
            <a:r>
              <a:rPr lang="en-US" i="1"/>
              <a:t>H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667000"/>
          </a:xfrm>
        </p:spPr>
        <p:txBody>
          <a:bodyPr/>
          <a:lstStyle/>
          <a:p>
            <a:r>
              <a:rPr lang="en-US" u="sng">
                <a:solidFill>
                  <a:schemeClr val="accent2"/>
                </a:solidFill>
              </a:rPr>
              <a:t>Important!</a:t>
            </a:r>
            <a:r>
              <a:rPr lang="en-US"/>
              <a:t> This is the total field experienced by an </a:t>
            </a:r>
            <a:r>
              <a:rPr lang="en-US" i="1"/>
              <a:t>individual</a:t>
            </a:r>
            <a:r>
              <a:rPr lang="en-US"/>
              <a:t> particle.</a:t>
            </a:r>
          </a:p>
          <a:p>
            <a:pPr>
              <a:buFont typeface="Wingdings" pitchFamily="2" charset="2"/>
              <a:buNone/>
            </a:pPr>
            <a:r>
              <a:rPr lang="en-US"/>
              <a:t>	It must include the field due to the magnetizations of all the other particles around the one we calculate!</a:t>
            </a:r>
          </a:p>
        </p:txBody>
      </p:sp>
      <p:pic>
        <p:nvPicPr>
          <p:cNvPr id="124932" name="Picture 4" descr="Magnetic part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67200"/>
            <a:ext cx="2971800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ED6B-01C7-4019-A17D-B16EAC42303E}" type="slidenum">
              <a:rPr lang="en-US"/>
              <a:pPr/>
              <a:t>45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Anisotropy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Regardless of the origin of the anisotropy energy, the basic physics is approximately the same as we have calculated for prolate spheroids.</a:t>
            </a:r>
          </a:p>
          <a:p>
            <a:r>
              <a:rPr lang="en-US"/>
              <a:t>This is explicitly true for</a:t>
            </a:r>
          </a:p>
          <a:p>
            <a:pPr lvl="1"/>
            <a:r>
              <a:rPr lang="en-US"/>
              <a:t>Shape anisotropy</a:t>
            </a:r>
          </a:p>
          <a:p>
            <a:pPr lvl="1"/>
            <a:r>
              <a:rPr lang="en-US"/>
              <a:t>Magnetocrystalline anisotropy (uniaxial)</a:t>
            </a:r>
          </a:p>
          <a:p>
            <a:pPr lvl="1"/>
            <a:r>
              <a:rPr lang="en-US"/>
              <a:t>Strain anisotropy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B84E-2136-480D-87C7-961DCC5176BB}" type="slidenum">
              <a:rPr lang="en-US"/>
              <a:pPr/>
              <a:t>46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Demagnetizing Field Energy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20062" cy="4267200"/>
          </a:xfrm>
        </p:spPr>
        <p:txBody>
          <a:bodyPr/>
          <a:lstStyle/>
          <a:p>
            <a:r>
              <a:rPr lang="en-US" sz="2600"/>
              <a:t>Energetics of magnetic media are very subtle.</a:t>
            </a:r>
          </a:p>
          <a:p>
            <a:endParaRPr lang="en-US" sz="2600"/>
          </a:p>
          <a:p>
            <a:endParaRPr lang="en-US" sz="2600"/>
          </a:p>
          <a:p>
            <a:pPr>
              <a:buFont typeface="Wingdings" pitchFamily="2" charset="2"/>
              <a:buNone/>
            </a:pPr>
            <a:r>
              <a:rPr lang="en-US" sz="2600"/>
              <a:t>			is the “demagnetizing field”</a:t>
            </a: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57400" y="2667000"/>
          <a:ext cx="2514600" cy="636588"/>
        </p:xfrm>
        <a:graphic>
          <a:graphicData uri="http://schemas.openxmlformats.org/presentationml/2006/ole">
            <p:oleObj spid="_x0000_s113668" name="Equation" r:id="rId3" imgW="1002960" imgH="253800" progId="Equation.3">
              <p:embed/>
            </p:oleObj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828800" y="3505200"/>
          <a:ext cx="549275" cy="609600"/>
        </p:xfrm>
        <a:graphic>
          <a:graphicData uri="http://schemas.openxmlformats.org/presentationml/2006/ole">
            <p:oleObj spid="_x0000_s113670" name="Equation" r:id="rId4" imgW="228600" imgH="253800" progId="Equation.3">
              <p:embed/>
            </p:oleObj>
          </a:graphicData>
        </a:graphic>
      </p:graphicFrame>
      <p:pic>
        <p:nvPicPr>
          <p:cNvPr id="113672" name="Picture 8" descr="demagnetizing flat plate Blundell"/>
          <p:cNvPicPr>
            <a:picLocks noChangeAspect="1" noChangeArrowheads="1"/>
          </p:cNvPicPr>
          <p:nvPr/>
        </p:nvPicPr>
        <p:blipFill>
          <a:blip r:embed="rId5" cstate="print"/>
          <a:srcRect l="16695" t="5820" r="31387" b="83490"/>
          <a:stretch>
            <a:fillRect/>
          </a:stretch>
        </p:blipFill>
        <p:spPr bwMode="auto">
          <a:xfrm>
            <a:off x="1143000" y="4114800"/>
            <a:ext cx="6934200" cy="1962150"/>
          </a:xfrm>
          <a:prstGeom prst="rect">
            <a:avLst/>
          </a:prstGeom>
          <a:noFill/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7239000" y="4495800"/>
            <a:ext cx="1719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from Blundell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E516-15AA-4405-B664-4A5D571B213A}" type="slidenum">
              <a:rPr lang="en-US"/>
              <a:pPr/>
              <a:t>47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Demagnetizing fields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400">
                <a:cs typeface="Times New Roman" pitchFamily="18" charset="0"/>
              </a:rPr>
              <a:t> anisotropy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9" name="Picture 3" descr="Demagnetizing fields (2) Berto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467600" cy="3970338"/>
          </a:xfrm>
          <a:prstGeom prst="rect">
            <a:avLst/>
          </a:prstGeom>
          <a:noFill/>
        </p:spPr>
      </p:pic>
      <p:graphicFrame>
        <p:nvGraphicFramePr>
          <p:cNvPr id="126980" name="Object 4"/>
          <p:cNvGraphicFramePr>
            <a:graphicFrameLocks noChangeAspect="1"/>
          </p:cNvGraphicFramePr>
          <p:nvPr>
            <p:ph idx="1"/>
          </p:nvPr>
        </p:nvGraphicFramePr>
        <p:xfrm>
          <a:off x="1600200" y="5562600"/>
          <a:ext cx="6096000" cy="550863"/>
        </p:xfrm>
        <a:graphic>
          <a:graphicData uri="http://schemas.openxmlformats.org/presentationml/2006/ole">
            <p:oleObj spid="_x0000_s126980" name="Equation" r:id="rId4" imgW="2666880" imgH="241200" progId="Equation.3">
              <p:embed/>
            </p:oleObj>
          </a:graphicData>
        </a:graphic>
      </p:graphicFrame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318375" y="5165725"/>
            <a:ext cx="1666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from Bertotti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CD76-6248-4957-B72E-DBF98557E8E4}" type="slidenum">
              <a:rPr lang="en-US"/>
              <a:pPr/>
              <a:t>48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   depend on shape?</a:t>
            </a: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928688" y="1919288"/>
          <a:ext cx="525462" cy="584200"/>
        </p:xfrm>
        <a:graphic>
          <a:graphicData uri="http://schemas.openxmlformats.org/presentationml/2006/ole">
            <p:oleObj spid="_x0000_s130052" name="Equation" r:id="rId3" imgW="228600" imgH="25380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048000" y="838200"/>
          <a:ext cx="685800" cy="762000"/>
        </p:xfrm>
        <a:graphic>
          <a:graphicData uri="http://schemas.openxmlformats.org/presentationml/2006/ole">
            <p:oleObj spid="_x0000_s130055" name="Equation" r:id="rId4" imgW="228600" imgH="253800" progId="Equation.3">
              <p:embed/>
            </p:oleObj>
          </a:graphicData>
        </a:graphic>
      </p:graphicFrame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71628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/>
              <a:t>is extremely complicated for arbitrarily shaped ferromagnets, but relatively simple for ellipsoidal ones.</a:t>
            </a:r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3048000" y="3352800"/>
          <a:ext cx="2971800" cy="1003300"/>
        </p:xfrm>
        <a:graphic>
          <a:graphicData uri="http://schemas.openxmlformats.org/presentationml/2006/ole">
            <p:oleObj spid="_x0000_s130057" name="Equation" r:id="rId5" imgW="1054080" imgH="355320" progId="Equation.3">
              <p:embed/>
            </p:oleObj>
          </a:graphicData>
        </a:graphic>
      </p:graphicFrame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371600" y="4267200"/>
            <a:ext cx="72548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/>
              <a:t>And in principal axis coordinate system for the ellipsoid,</a:t>
            </a:r>
          </a:p>
        </p:txBody>
      </p:sp>
      <p:graphicFrame>
        <p:nvGraphicFramePr>
          <p:cNvPr id="130060" name="Object 12"/>
          <p:cNvGraphicFramePr>
            <a:graphicFrameLocks noChangeAspect="1"/>
          </p:cNvGraphicFramePr>
          <p:nvPr/>
        </p:nvGraphicFramePr>
        <p:xfrm>
          <a:off x="1524000" y="3276600"/>
          <a:ext cx="6096000" cy="1143000"/>
        </p:xfrm>
        <a:graphic>
          <a:graphicData uri="http://schemas.openxmlformats.org/presentationml/2006/ole">
            <p:oleObj spid="_x0000_s130060" name="Equation" r:id="rId6" imgW="1141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A129-8034-4A60-8EAF-B2C010A02C48}" type="slidenum">
              <a:rPr lang="en-US"/>
              <a:pPr/>
              <a:t>49</a:t>
            </a:fld>
            <a:endParaRPr lang="en-US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>
            <p:ph/>
          </p:nvPr>
        </p:nvGraphicFramePr>
        <p:xfrm>
          <a:off x="1066800" y="1752600"/>
          <a:ext cx="5588000" cy="3984625"/>
        </p:xfrm>
        <a:graphic>
          <a:graphicData uri="http://schemas.openxmlformats.org/presentationml/2006/ole">
            <p:oleObj spid="_x0000_s135172" name="Equation" r:id="rId3" imgW="1638000" imgH="1168200" progId="Equation.3">
              <p:embed/>
            </p:oleObj>
          </a:graphicData>
        </a:graphic>
      </p:graphicFrame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609600" y="890588"/>
            <a:ext cx="2411413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800"/>
              <a:t>Ellipsoids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3124200" y="5105400"/>
            <a:ext cx="165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(SI units)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248400" y="4800600"/>
            <a:ext cx="2709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(Gaussian units)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323-DF47-40A8-893B-F896BEEF3A48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Walls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624262" cy="4267200"/>
          </a:xfrm>
        </p:spPr>
        <p:txBody>
          <a:bodyPr/>
          <a:lstStyle/>
          <a:p>
            <a:r>
              <a:rPr lang="en-US" sz="2600"/>
              <a:t>Weiss proposed the existence of magnetic domains in 1906-1907</a:t>
            </a:r>
          </a:p>
          <a:p>
            <a:pPr lvl="1"/>
            <a:r>
              <a:rPr lang="en-US" sz="2200"/>
              <a:t>What elementary evidence suggests these structures?</a:t>
            </a:r>
          </a:p>
        </p:txBody>
      </p:sp>
      <p:pic>
        <p:nvPicPr>
          <p:cNvPr id="44036" name="Picture 4" descr="dom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81200"/>
            <a:ext cx="4953000" cy="3824288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175125" y="556260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/>
              <a:t>www.cms.tuwien.ac.at/Nanoscience/Magnetism/magnetic-domains/magnetic_domains.htm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7DE4-20EB-43F6-9351-F7CB49685FA5}" type="slidenum">
              <a:rPr lang="en-US"/>
              <a:pPr/>
              <a:t>50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Sphere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endParaRPr lang="en-US" sz="2600"/>
          </a:p>
          <a:p>
            <a:r>
              <a:rPr lang="en-US" sz="2600"/>
              <a:t>Long cylindrical rod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endParaRPr lang="en-US" sz="2600"/>
          </a:p>
          <a:p>
            <a:r>
              <a:rPr lang="en-US" sz="2600"/>
              <a:t>Flat plate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76400" y="3810000"/>
          <a:ext cx="4200525" cy="620713"/>
        </p:xfrm>
        <a:graphic>
          <a:graphicData uri="http://schemas.openxmlformats.org/presentationml/2006/ole">
            <p:oleObj spid="_x0000_s137220" name="Equation" r:id="rId3" imgW="1549080" imgH="22860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676400" y="5181600"/>
          <a:ext cx="4114800" cy="628650"/>
        </p:xfrm>
        <a:graphic>
          <a:graphicData uri="http://schemas.openxmlformats.org/presentationml/2006/ole">
            <p:oleObj spid="_x0000_s137222" name="Equation" r:id="rId4" imgW="1498320" imgH="228600" progId="Equation.3">
              <p:embed/>
            </p:oleObj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524000" y="2362200"/>
          <a:ext cx="6096000" cy="671513"/>
        </p:xfrm>
        <a:graphic>
          <a:graphicData uri="http://schemas.openxmlformats.org/presentationml/2006/ole">
            <p:oleObj spid="_x0000_s137224" name="Equation" r:id="rId5" imgW="231120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9173-640A-4A23-BE76-43BE2CEF3E41}" type="slidenum">
              <a:rPr lang="en-US"/>
              <a:pPr/>
              <a:t>51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Ferromagnet of Arbitrary Shape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>
            <p:ph idx="1"/>
          </p:nvPr>
        </p:nvGraphicFramePr>
        <p:xfrm>
          <a:off x="1519238" y="2436813"/>
          <a:ext cx="6096000" cy="2897187"/>
        </p:xfrm>
        <a:graphic>
          <a:graphicData uri="http://schemas.openxmlformats.org/presentationml/2006/ole">
            <p:oleObj spid="_x0000_s140292" name="Equation" r:id="rId3" imgW="1282680" imgH="609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339-DD43-4E79-AB73-23B2A5A81ECF}" type="slidenum">
              <a:rPr lang="en-US"/>
              <a:pPr/>
              <a:t>52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Ellipsoids (again)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General</a:t>
            </a:r>
          </a:p>
          <a:p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Prolate spheroid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43000" y="2286000"/>
          <a:ext cx="7467600" cy="630238"/>
        </p:xfrm>
        <a:graphic>
          <a:graphicData uri="http://schemas.openxmlformats.org/presentationml/2006/ole">
            <p:oleObj spid="_x0000_s142340" name="Equation" r:id="rId3" imgW="3009600" imgH="253800" progId="Equation.3">
              <p:embed/>
            </p:oleObj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061075" y="3962400"/>
          <a:ext cx="1089025" cy="2057400"/>
        </p:xfrm>
        <a:graphic>
          <a:graphicData uri="http://schemas.openxmlformats.org/presentationml/2006/ole">
            <p:oleObj spid="_x0000_s142342" name="Equation" r:id="rId4" imgW="114120" imgH="215640" progId="Equation.3">
              <p:embed/>
            </p:oleObj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838200" y="3886200"/>
          <a:ext cx="7924800" cy="1233488"/>
        </p:xfrm>
        <a:graphic>
          <a:graphicData uri="http://schemas.openxmlformats.org/presentationml/2006/ole">
            <p:oleObj spid="_x0000_s142344" name="Equation" r:id="rId5" imgW="3263760" imgH="507960" progId="Equation.3">
              <p:embed/>
            </p:oleObj>
          </a:graphicData>
        </a:graphic>
      </p:graphicFrame>
      <p:pic>
        <p:nvPicPr>
          <p:cNvPr id="142345" name="Picture 9" descr="SW Fig1"/>
          <p:cNvPicPr>
            <a:picLocks noChangeAspect="1" noChangeArrowheads="1"/>
          </p:cNvPicPr>
          <p:nvPr/>
        </p:nvPicPr>
        <p:blipFill>
          <a:blip r:embed="rId6" cstate="print"/>
          <a:srcRect l="4196" t="1906" r="3476"/>
          <a:stretch>
            <a:fillRect/>
          </a:stretch>
        </p:blipFill>
        <p:spPr bwMode="auto">
          <a:xfrm>
            <a:off x="6248400" y="4578350"/>
            <a:ext cx="2667000" cy="1558925"/>
          </a:xfrm>
          <a:prstGeom prst="rect">
            <a:avLst/>
          </a:prstGeom>
          <a:noFill/>
        </p:spPr>
      </p:pic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1816100" y="5089525"/>
          <a:ext cx="3225800" cy="1165225"/>
        </p:xfrm>
        <a:graphic>
          <a:graphicData uri="http://schemas.openxmlformats.org/presentationml/2006/ole">
            <p:oleObj spid="_x0000_s142346" name="Equation" r:id="rId7" imgW="14094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710-E13D-4067-9CA0-6E7826257987}" type="slidenum">
              <a:rPr lang="en-US"/>
              <a:pPr/>
              <a:t>53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Magnetocrystalline Anisotropy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20062" cy="1447800"/>
          </a:xfrm>
        </p:spPr>
        <p:txBody>
          <a:bodyPr/>
          <a:lstStyle/>
          <a:p>
            <a:r>
              <a:rPr lang="en-US" sz="2600"/>
              <a:t>Uniaxial case is approximately the same mathematics as prolate spheroid. E.g. hexagonal cobalt: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3276600"/>
          <a:ext cx="7239000" cy="854075"/>
        </p:xfrm>
        <a:graphic>
          <a:graphicData uri="http://schemas.openxmlformats.org/presentationml/2006/ole">
            <p:oleObj spid="_x0000_s145412" name="Equation" r:id="rId3" imgW="2044440" imgH="241200" progId="Equation.3">
              <p:embed/>
            </p:oleObj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4267200"/>
          <a:ext cx="2405063" cy="1433513"/>
        </p:xfrm>
        <a:graphic>
          <a:graphicData uri="http://schemas.openxmlformats.org/presentationml/2006/ole">
            <p:oleObj spid="_x0000_s145414" name="Equation" r:id="rId4" imgW="660240" imgH="393480" progId="Equation.3">
              <p:embed/>
            </p:oleObj>
          </a:graphicData>
        </a:graphic>
      </p:graphicFrame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4038600" y="4038600"/>
            <a:ext cx="4960938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/>
              <a:t>For spherical, single domain particles of Co with easy axes oriented at random, coercivities ~2900 Oe. are possible.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9D6-4306-46E0-9B67-8FBEC0E4BCEC}" type="slidenum">
              <a:rPr lang="en-US"/>
              <a:pPr/>
              <a:t>54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Strain Anisotropy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20062" cy="1828800"/>
          </a:xfrm>
        </p:spPr>
        <p:txBody>
          <a:bodyPr/>
          <a:lstStyle/>
          <a:p>
            <a:r>
              <a:rPr lang="en-US" sz="2600"/>
              <a:t>Uniaxial strain – again, approximately the same mathematics as prolate spheroid. E.g. magnetostriction coefficient </a:t>
            </a:r>
            <a:r>
              <a:rPr lang="el-GR" sz="2600" i="1"/>
              <a:t>λ</a:t>
            </a:r>
            <a:r>
              <a:rPr lang="en-US" sz="2600"/>
              <a:t>, uniform tension </a:t>
            </a:r>
            <a:r>
              <a:rPr lang="el-GR" sz="2600" i="1"/>
              <a:t>σ</a:t>
            </a:r>
            <a:r>
              <a:rPr lang="en-US" sz="2600"/>
              <a:t>: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3562350"/>
          <a:ext cx="7239000" cy="739775"/>
        </p:xfrm>
        <a:graphic>
          <a:graphicData uri="http://schemas.openxmlformats.org/presentationml/2006/ole">
            <p:oleObj spid="_x0000_s148484" name="Equation" r:id="rId3" imgW="2361960" imgH="241200" progId="Equation.3">
              <p:embed/>
            </p:oleObj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012825" y="4572000"/>
          <a:ext cx="2359025" cy="1433513"/>
        </p:xfrm>
        <a:graphic>
          <a:graphicData uri="http://schemas.openxmlformats.org/presentationml/2006/ole">
            <p:oleObj spid="_x0000_s148485" name="Equation" r:id="rId4" imgW="6476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0FD9-A7F0-44A0-A652-5DD7058803D2}" type="slidenum">
              <a:rPr lang="en-US"/>
              <a:pPr/>
              <a:t>55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Magnitudes of Anisotropies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/>
              <a:t>Prolate spheroids of Fe (</a:t>
            </a:r>
            <a:r>
              <a:rPr lang="en-US" i="1"/>
              <a:t>m = a/b</a:t>
            </a:r>
            <a:r>
              <a:rPr lang="en-US"/>
              <a:t>)</a:t>
            </a:r>
          </a:p>
          <a:p>
            <a:pPr lvl="1"/>
            <a:r>
              <a:rPr lang="en-US"/>
              <a:t>shape &gt; mc for </a:t>
            </a:r>
            <a:r>
              <a:rPr lang="en-US" i="1"/>
              <a:t>m</a:t>
            </a:r>
            <a:r>
              <a:rPr lang="en-US"/>
              <a:t> &gt; 1.05</a:t>
            </a:r>
          </a:p>
          <a:p>
            <a:pPr lvl="1"/>
            <a:r>
              <a:rPr lang="en-US"/>
              <a:t>shape &gt; </a:t>
            </a:r>
            <a:r>
              <a:rPr lang="el-GR" i="1"/>
              <a:t>σ</a:t>
            </a:r>
            <a:r>
              <a:rPr lang="en-US"/>
              <a:t> for </a:t>
            </a:r>
            <a:r>
              <a:rPr lang="en-US" i="1"/>
              <a:t>m</a:t>
            </a:r>
            <a:r>
              <a:rPr lang="en-US"/>
              <a:t> &gt; 1.08</a:t>
            </a:r>
            <a:endParaRPr lang="el-GR" i="1"/>
          </a:p>
          <a:p>
            <a:r>
              <a:rPr lang="en-US"/>
              <a:t>Prolate spheroids of Ni</a:t>
            </a:r>
          </a:p>
          <a:p>
            <a:pPr lvl="1"/>
            <a:r>
              <a:rPr lang="en-US"/>
              <a:t>shape &gt; mc for </a:t>
            </a:r>
            <a:r>
              <a:rPr lang="en-US" i="1"/>
              <a:t>m</a:t>
            </a:r>
            <a:r>
              <a:rPr lang="en-US"/>
              <a:t> &gt; 1.09</a:t>
            </a:r>
          </a:p>
          <a:p>
            <a:pPr lvl="1"/>
            <a:r>
              <a:rPr lang="el-GR" i="1"/>
              <a:t>σ</a:t>
            </a:r>
            <a:r>
              <a:rPr lang="en-US"/>
              <a:t> &gt; shape for all </a:t>
            </a:r>
            <a:r>
              <a:rPr lang="en-US" i="1"/>
              <a:t>m</a:t>
            </a:r>
            <a:r>
              <a:rPr lang="en-US"/>
              <a:t> (large </a:t>
            </a:r>
            <a:r>
              <a:rPr lang="el-GR" i="1"/>
              <a:t>λ</a:t>
            </a:r>
            <a:r>
              <a:rPr lang="en-US"/>
              <a:t>, small </a:t>
            </a:r>
            <a:r>
              <a:rPr lang="en-US" i="1"/>
              <a:t>I</a:t>
            </a:r>
            <a:r>
              <a:rPr lang="en-US" baseline="-25000"/>
              <a:t>0</a:t>
            </a:r>
            <a:r>
              <a:rPr lang="en-US"/>
              <a:t>)</a:t>
            </a:r>
            <a:endParaRPr lang="el-GR"/>
          </a:p>
          <a:p>
            <a:r>
              <a:rPr lang="en-US"/>
              <a:t>Prolate spheroids of Co</a:t>
            </a:r>
          </a:p>
          <a:p>
            <a:pPr lvl="1"/>
            <a:r>
              <a:rPr lang="en-US"/>
              <a:t>shape &gt; mc for </a:t>
            </a:r>
            <a:r>
              <a:rPr lang="en-US" i="1"/>
              <a:t>m</a:t>
            </a:r>
            <a:r>
              <a:rPr lang="en-US"/>
              <a:t> &gt; 3</a:t>
            </a:r>
          </a:p>
          <a:p>
            <a:pPr lvl="1"/>
            <a:r>
              <a:rPr lang="en-US"/>
              <a:t>shape &gt; </a:t>
            </a:r>
            <a:r>
              <a:rPr lang="el-GR" i="1"/>
              <a:t>σ</a:t>
            </a:r>
            <a:r>
              <a:rPr lang="en-US"/>
              <a:t> for </a:t>
            </a:r>
            <a:r>
              <a:rPr lang="en-US" i="1"/>
              <a:t>m</a:t>
            </a:r>
            <a:r>
              <a:rPr lang="en-US"/>
              <a:t> &gt; 1.08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9763-D70D-4AAA-8D13-6EA2DD2EBE4E}" type="slidenum">
              <a:rPr lang="en-US"/>
              <a:pPr/>
              <a:t>56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Conditions for Single Domain Ellipsoidal Particles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2971800"/>
          </a:xfrm>
        </p:spPr>
        <p:txBody>
          <a:bodyPr/>
          <a:lstStyle/>
          <a:p>
            <a:r>
              <a:rPr lang="en-US"/>
              <a:t>Number of atoms must be</a:t>
            </a:r>
          </a:p>
          <a:p>
            <a:pPr lvl="1"/>
            <a:r>
              <a:rPr lang="en-US"/>
              <a:t>large enough for ferromagnetic order within the particle</a:t>
            </a:r>
          </a:p>
          <a:p>
            <a:pPr lvl="1"/>
            <a:r>
              <a:rPr lang="en-US"/>
              <a:t>small enough so that domain boundary formation is not energetically possible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4F4F-89E6-45C5-A8DA-3C9CC5429453}" type="slidenum">
              <a:rPr lang="en-US"/>
              <a:pPr/>
              <a:t>57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Walls (Bloch walls)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48662" cy="4267200"/>
          </a:xfrm>
        </p:spPr>
        <p:txBody>
          <a:bodyPr/>
          <a:lstStyle/>
          <a:p>
            <a:r>
              <a:rPr lang="en-US"/>
              <a:t>Energies</a:t>
            </a:r>
          </a:p>
          <a:p>
            <a:pPr lvl="1"/>
            <a:r>
              <a:rPr lang="en-US"/>
              <a:t>Exchange energy: costs energy to rotate neighboring spins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Rotation of </a:t>
            </a:r>
            <a:r>
              <a:rPr lang="en-US" i="1"/>
              <a:t>N</a:t>
            </a:r>
            <a:r>
              <a:rPr lang="en-US"/>
              <a:t> spins through total angle </a:t>
            </a:r>
            <a:r>
              <a:rPr lang="en-US">
                <a:latin typeface="Times New Roman" pitchFamily="18" charset="0"/>
              </a:rPr>
              <a:t>π</a:t>
            </a:r>
            <a:r>
              <a:rPr lang="en-US"/>
              <a:t>, so 		, requires energy per unit area</a:t>
            </a:r>
          </a:p>
          <a:p>
            <a:pPr lvl="1">
              <a:buFont typeface="Wingdings" pitchFamily="2" charset="2"/>
              <a:buNone/>
            </a:pPr>
            <a:endParaRPr lang="en-US"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>
              <a:latin typeface="Times New Roman" pitchFamily="18" charset="0"/>
            </a:endParaRPr>
          </a:p>
          <a:p>
            <a:pPr lvl="1"/>
            <a:r>
              <a:rPr lang="en-US"/>
              <a:t>Anisotropy energy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600200" y="3124200"/>
          <a:ext cx="4114800" cy="568325"/>
        </p:xfrm>
        <a:graphic>
          <a:graphicData uri="http://schemas.openxmlformats.org/presentationml/2006/ole">
            <p:oleObj spid="_x0000_s50184" name="Equation" r:id="rId3" imgW="1727200" imgH="241300" progId="Equation.3">
              <p:embed/>
            </p:oleObj>
          </a:graphicData>
        </a:graphic>
      </p:graphicFrame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2071688" y="4086225"/>
          <a:ext cx="1447800" cy="423863"/>
        </p:xfrm>
        <a:graphic>
          <a:graphicData uri="http://schemas.openxmlformats.org/presentationml/2006/ole">
            <p:oleObj spid="_x0000_s50188" name="Equation" r:id="rId4" imgW="621760" imgH="177646" progId="Equation.3">
              <p:embed/>
            </p:oleObj>
          </a:graphicData>
        </a:graphic>
      </p:graphicFrame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93" name="Object 17"/>
          <p:cNvGraphicFramePr>
            <a:graphicFrameLocks noChangeAspect="1"/>
          </p:cNvGraphicFramePr>
          <p:nvPr>
            <p:ph sz="half" idx="2"/>
          </p:nvPr>
        </p:nvGraphicFramePr>
        <p:xfrm>
          <a:off x="1600200" y="4419600"/>
          <a:ext cx="2743200" cy="1117600"/>
        </p:xfrm>
        <a:graphic>
          <a:graphicData uri="http://schemas.openxmlformats.org/presentationml/2006/ole">
            <p:oleObj spid="_x0000_s50193" name="Equation" r:id="rId5" imgW="10285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89C8-72FE-4DA0-85F3-551C82F1940B}" type="slidenum">
              <a:rPr lang="en-US"/>
              <a:pPr/>
              <a:t>58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Walls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424862" cy="4343400"/>
          </a:xfrm>
        </p:spPr>
        <p:txBody>
          <a:bodyPr/>
          <a:lstStyle/>
          <a:p>
            <a:pPr lvl="1"/>
            <a:r>
              <a:rPr lang="en-US"/>
              <a:t>Anisotropy energy: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  <a:r>
              <a:rPr lang="en-US" u="sng"/>
              <a:t>magnetocrystalline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easy axis vs. hard axis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(from spin-orbit interaction and partial quenching of angular momentum)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  <a:r>
              <a:rPr lang="en-US" u="sng"/>
              <a:t>shape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demagnetizing energy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It costs energy to rotate out of the easy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direction: say,</a:t>
            </a:r>
            <a:endParaRPr lang="en-US" sz="20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3714750" y="5481638"/>
          <a:ext cx="1938338" cy="484187"/>
        </p:xfrm>
        <a:graphic>
          <a:graphicData uri="http://schemas.openxmlformats.org/presentationml/2006/ole">
            <p:oleObj spid="_x0000_s57359" name="Equation" r:id="rId3" imgW="8254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6A32-AA15-4371-81F6-577BBB000A17}" type="slidenum">
              <a:rPr lang="en-US"/>
              <a:pPr/>
              <a:t>59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Walls (3)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lvl="1"/>
            <a:r>
              <a:rPr lang="en-US"/>
              <a:t>Anisotropy energy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Taking		      for example,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 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>
              <a:buFont typeface="Wingdings" pitchFamily="2" charset="2"/>
              <a:buNone/>
            </a:pPr>
            <a:r>
              <a:rPr lang="en-US"/>
              <a:t>	Then we minimize energy to find</a:t>
            </a: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819400" y="2209800"/>
          <a:ext cx="2133600" cy="525463"/>
        </p:xfrm>
        <a:graphic>
          <a:graphicData uri="http://schemas.openxmlformats.org/presentationml/2006/ole">
            <p:oleObj spid="_x0000_s51208" name="Equation" r:id="rId3" imgW="875920" imgH="215806" progId="Equation.3">
              <p:embed/>
            </p:oleObj>
          </a:graphicData>
        </a:graphic>
      </p:graphicFrame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1600200" y="2743200"/>
          <a:ext cx="2438400" cy="925513"/>
        </p:xfrm>
        <a:graphic>
          <a:graphicData uri="http://schemas.openxmlformats.org/presentationml/2006/ole">
            <p:oleObj spid="_x0000_s51212" name="Equation" r:id="rId4" imgW="1028254" imgH="393529" progId="Equation.3">
              <p:embed/>
            </p:oleObj>
          </a:graphicData>
        </a:graphic>
      </p:graphicFrame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4146550" y="2662238"/>
          <a:ext cx="3962400" cy="1044575"/>
        </p:xfrm>
        <a:graphic>
          <a:graphicData uri="http://schemas.openxmlformats.org/presentationml/2006/ole">
            <p:oleObj spid="_x0000_s51216" name="Equation" r:id="rId5" imgW="1625600" imgH="431800" progId="Equation.3">
              <p:embed/>
            </p:oleObj>
          </a:graphicData>
        </a:graphic>
      </p:graphicFrame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8" name="Object 18"/>
          <p:cNvGraphicFramePr>
            <a:graphicFrameLocks noChangeAspect="1"/>
          </p:cNvGraphicFramePr>
          <p:nvPr/>
        </p:nvGraphicFramePr>
        <p:xfrm>
          <a:off x="1600200" y="4724400"/>
          <a:ext cx="2743200" cy="646113"/>
        </p:xfrm>
        <a:graphic>
          <a:graphicData uri="http://schemas.openxmlformats.org/presentationml/2006/ole">
            <p:oleObj spid="_x0000_s51218" name="Equation" r:id="rId6" imgW="1168400" imgH="279400" progId="Equation.3">
              <p:embed/>
            </p:oleObj>
          </a:graphicData>
        </a:graphic>
      </p:graphicFrame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0" name="Object 20"/>
          <p:cNvGraphicFramePr>
            <a:graphicFrameLocks noChangeAspect="1"/>
          </p:cNvGraphicFramePr>
          <p:nvPr/>
        </p:nvGraphicFramePr>
        <p:xfrm>
          <a:off x="4400550" y="4757738"/>
          <a:ext cx="3429000" cy="622300"/>
        </p:xfrm>
        <a:graphic>
          <a:graphicData uri="http://schemas.openxmlformats.org/presentationml/2006/ole">
            <p:oleObj spid="_x0000_s51220" name="Equation" r:id="rId7" imgW="1422400" imgH="254000" progId="Equation.3">
              <p:embed/>
            </p:oleObj>
          </a:graphicData>
        </a:graphic>
      </p:graphicFrame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2" name="Object 22"/>
          <p:cNvGraphicFramePr>
            <a:graphicFrameLocks noChangeAspect="1"/>
          </p:cNvGraphicFramePr>
          <p:nvPr/>
        </p:nvGraphicFramePr>
        <p:xfrm>
          <a:off x="1600200" y="5486400"/>
          <a:ext cx="2971800" cy="606425"/>
        </p:xfrm>
        <a:graphic>
          <a:graphicData uri="http://schemas.openxmlformats.org/presentationml/2006/ole">
            <p:oleObj spid="_x0000_s51222" name="Equation" r:id="rId8" imgW="1256755" imgH="25389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9D2A-6A4C-4F5A-B9B3-8C8A1EE027DB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Stoner-Wohlfarth Problem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3962400"/>
          </a:xfrm>
        </p:spPr>
        <p:txBody>
          <a:bodyPr/>
          <a:lstStyle/>
          <a:p>
            <a:r>
              <a:rPr lang="en-US"/>
              <a:t>Single domain particles (too small for domain walls)</a:t>
            </a:r>
          </a:p>
          <a:p>
            <a:r>
              <a:rPr lang="en-US"/>
              <a:t>Magnetization of a particle is uniform and of constant magnitude</a:t>
            </a:r>
          </a:p>
          <a:p>
            <a:r>
              <a:rPr lang="en-US"/>
              <a:t>Magnetization of a particle responds to external magnetic field and anisotropy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81F-458B-4037-A89E-ED31AF08B42B}" type="slidenum">
              <a:rPr lang="en-US"/>
              <a:pPr/>
              <a:t>60</a:t>
            </a:fld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400"/>
              <a:t>Conditions for Single Domain Ellipsoidal Particles (2)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600"/>
              <a:t>Demagnetizing field energy</a:t>
            </a:r>
          </a:p>
          <a:p>
            <a:endParaRPr lang="en-US" sz="2600"/>
          </a:p>
          <a:p>
            <a:endParaRPr lang="en-US" sz="2600"/>
          </a:p>
          <a:p>
            <a:r>
              <a:rPr lang="en-US" sz="2600"/>
              <a:t>Uniform magnetization if </a:t>
            </a:r>
            <a:r>
              <a:rPr lang="en-US" sz="2600" i="1"/>
              <a:t>E</a:t>
            </a:r>
            <a:r>
              <a:rPr lang="en-US" sz="2600" i="1" baseline="-25000"/>
              <a:t>D</a:t>
            </a:r>
            <a:r>
              <a:rPr lang="en-US" sz="2600" i="1"/>
              <a:t> &lt; E</a:t>
            </a:r>
            <a:r>
              <a:rPr lang="en-US" sz="2600" i="1" baseline="-25000"/>
              <a:t>wall</a:t>
            </a:r>
            <a:endParaRPr lang="en-US" sz="2600" baseline="-25000"/>
          </a:p>
          <a:p>
            <a:pPr lvl="1"/>
            <a:endParaRPr lang="en-US" sz="2200" i="1" baseline="-25000"/>
          </a:p>
          <a:p>
            <a:pPr lvl="1"/>
            <a:r>
              <a:rPr lang="en-US" sz="2200"/>
              <a:t>Fe: 10</a:t>
            </a:r>
            <a:r>
              <a:rPr lang="en-US" sz="2200" baseline="30000"/>
              <a:t>5</a:t>
            </a:r>
            <a:r>
              <a:rPr lang="en-US" sz="2200"/>
              <a:t> – 10</a:t>
            </a:r>
            <a:r>
              <a:rPr lang="en-US" sz="2200" baseline="30000"/>
              <a:t>6</a:t>
            </a:r>
            <a:r>
              <a:rPr lang="en-US" sz="2200"/>
              <a:t> atoms</a:t>
            </a:r>
          </a:p>
          <a:p>
            <a:pPr lvl="1"/>
            <a:endParaRPr lang="en-US" sz="2200"/>
          </a:p>
          <a:p>
            <a:pPr lvl="1"/>
            <a:r>
              <a:rPr lang="en-US" sz="2200"/>
              <a:t>Ni: 10</a:t>
            </a:r>
            <a:r>
              <a:rPr lang="en-US" sz="2200" baseline="30000"/>
              <a:t>7</a:t>
            </a:r>
            <a:r>
              <a:rPr lang="en-US" sz="2200"/>
              <a:t> – 10</a:t>
            </a:r>
            <a:r>
              <a:rPr lang="en-US" sz="2200" baseline="30000"/>
              <a:t>11</a:t>
            </a:r>
            <a:r>
              <a:rPr lang="en-US" sz="2200"/>
              <a:t> atoms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62200" y="2286000"/>
          <a:ext cx="2133600" cy="685800"/>
        </p:xfrm>
        <a:graphic>
          <a:graphicData uri="http://schemas.openxmlformats.org/presentationml/2006/ole">
            <p:oleObj spid="_x0000_s153605" name="Equation" r:id="rId3" imgW="7491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0E94-C822-42E3-84AB-15CB304A8CEA}" type="slidenum">
              <a:rPr lang="en-US"/>
              <a:pPr/>
              <a:t>61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01000" cy="3124200"/>
          </a:xfrm>
        </p:spPr>
        <p:txBody>
          <a:bodyPr/>
          <a:lstStyle/>
          <a:p>
            <a:r>
              <a:rPr lang="en-US" dirty="0" smtClean="0"/>
              <a:t>Friends </a:t>
            </a:r>
            <a:r>
              <a:rPr lang="en-US" dirty="0"/>
              <a:t>at </a:t>
            </a:r>
            <a:r>
              <a:rPr lang="en-US" dirty="0" err="1" smtClean="0"/>
              <a:t>Uni</a:t>
            </a:r>
            <a:r>
              <a:rPr lang="en-US" dirty="0" smtClean="0"/>
              <a:t>-Konstanz, where this work was first carried out – </a:t>
            </a:r>
            <a:r>
              <a:rPr lang="en-US" dirty="0" smtClean="0"/>
              <a:t>some of this group are </a:t>
            </a:r>
            <a:r>
              <a:rPr lang="en-US" dirty="0" smtClean="0"/>
              <a:t>now at TU-Chemnitz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Prof. </a:t>
            </a:r>
            <a:r>
              <a:rPr lang="en-US" dirty="0" smtClean="0"/>
              <a:t>Manfred </a:t>
            </a:r>
            <a:r>
              <a:rPr lang="en-US" dirty="0" smtClean="0"/>
              <a:t>Albrecht for </a:t>
            </a:r>
            <a:r>
              <a:rPr lang="en-US" dirty="0"/>
              <a:t>invitation, hospitality and support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AFDD-7CBB-4C71-B022-F5DB1597C7FB}" type="slidenum">
              <a:rPr lang="en-US"/>
              <a:pPr/>
              <a:t>7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2400"/>
            <a:ext cx="8001000" cy="1368425"/>
          </a:xfrm>
        </p:spPr>
        <p:txBody>
          <a:bodyPr/>
          <a:lstStyle/>
          <a:p>
            <a:r>
              <a:rPr lang="en-US" u="sng"/>
              <a:t>Not</a:t>
            </a:r>
            <a:r>
              <a:rPr lang="en-US"/>
              <a:t> Stoner Theory of Band</a:t>
            </a:r>
            <a:br>
              <a:rPr lang="en-US"/>
            </a:br>
            <a:r>
              <a:rPr lang="en-US"/>
              <a:t>Ferromagnetism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001000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The Stoner-Wohlfarth theory of hysteresis does not refer to the Stoner (or Stoner-Slater) theory of band ferromagnetism or to such terms as “Stoner criterion”, “Stoner excitations”,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1BD3-DD5F-475C-97CD-B72DA4C68FD3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magnetic particles</a:t>
            </a:r>
          </a:p>
        </p:txBody>
      </p:sp>
      <p:pic>
        <p:nvPicPr>
          <p:cNvPr id="90116" name="Picture 4" descr="Magnetic part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608638" cy="353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TU-Chemnitz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24D-919B-4654-B997-B61B525FC374}" type="slidenum">
              <a:rPr lang="en-US"/>
              <a:pPr/>
              <a:t>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we interested? </a:t>
            </a:r>
            <a:r>
              <a:rPr lang="en-US" sz="2000"/>
              <a:t>(since 1948!)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001000" cy="2743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>
                <a:latin typeface="Comic Sans MS" pitchFamily="66" charset="0"/>
              </a:rPr>
              <a:t>	</a:t>
            </a:r>
            <a:r>
              <a:rPr lang="en-US" sz="6000">
                <a:solidFill>
                  <a:srgbClr val="3333CC"/>
                </a:solidFill>
                <a:latin typeface="Comic Sans MS" pitchFamily="66" charset="0"/>
              </a:rPr>
              <a:t>Magnetic</a:t>
            </a:r>
          </a:p>
          <a:p>
            <a:pPr>
              <a:buFont typeface="Wingdings" pitchFamily="2" charset="2"/>
              <a:buNone/>
            </a:pPr>
            <a:r>
              <a:rPr lang="en-US" sz="6000">
                <a:solidFill>
                  <a:srgbClr val="3333CC"/>
                </a:solidFill>
                <a:latin typeface="Comic Sans MS" pitchFamily="66" charset="0"/>
              </a:rPr>
              <a:t>		nanostructures!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219200" y="51816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Can be single domain, uniform/constant magnetization, no long-range order between particles, anisotropic.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2422</TotalTime>
  <Words>1453</Words>
  <Application>Microsoft Office PowerPoint</Application>
  <PresentationFormat>On-screen Show (4:3)</PresentationFormat>
  <Paragraphs>446</Paragraphs>
  <Slides>61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Profile</vt:lpstr>
      <vt:lpstr>Equation</vt:lpstr>
      <vt:lpstr>Stoner-Wohlfarth Theory</vt:lpstr>
      <vt:lpstr>E.C. Stoner, c. 1934  </vt:lpstr>
      <vt:lpstr>Stoner-Wohlfarth Motivation</vt:lpstr>
      <vt:lpstr>Hysteresis loop</vt:lpstr>
      <vt:lpstr>Domain Walls</vt:lpstr>
      <vt:lpstr>Stoner-Wohlfarth Problem</vt:lpstr>
      <vt:lpstr>Not Stoner Theory of Band Ferromagnetism</vt:lpstr>
      <vt:lpstr>Small magnetic particles</vt:lpstr>
      <vt:lpstr>Why are we interested? (since 1948!)</vt:lpstr>
      <vt:lpstr>Physics in SW Theory</vt:lpstr>
      <vt:lpstr>Outline of SW 1948 (1)</vt:lpstr>
      <vt:lpstr>Outline of SW 1948 (2)</vt:lpstr>
      <vt:lpstr>Outline of SW 1948 (3)</vt:lpstr>
      <vt:lpstr>Units, Terminology, Notation</vt:lpstr>
      <vt:lpstr>Mathematical Starting Point</vt:lpstr>
      <vt:lpstr>MAGNETIC ANISOTROPY</vt:lpstr>
      <vt:lpstr>Ellipsoidal particles</vt:lpstr>
      <vt:lpstr>Ellipsoidal particles</vt:lpstr>
      <vt:lpstr>Demagnetizing fields → anisotropy</vt:lpstr>
      <vt:lpstr>Prolate and Oblate Spheroids</vt:lpstr>
      <vt:lpstr>How do we get hysteresis?</vt:lpstr>
      <vt:lpstr>SW Fig. 1 – important notation</vt:lpstr>
      <vt:lpstr>No hysteresis for oblate case</vt:lpstr>
      <vt:lpstr>Mathematical Starting Point - again</vt:lpstr>
      <vt:lpstr>Dimensionless variables</vt:lpstr>
      <vt:lpstr>Energy surface for fixed θ</vt:lpstr>
      <vt:lpstr>Stationary points (max &amp; min)</vt:lpstr>
      <vt:lpstr>Slide 28</vt:lpstr>
      <vt:lpstr>Slide 29</vt:lpstr>
      <vt:lpstr>Examples in Maple</vt:lpstr>
      <vt:lpstr>Calculating the Hysteresis Loop</vt:lpstr>
      <vt:lpstr>Slide 32</vt:lpstr>
      <vt:lpstr>Slide 33</vt:lpstr>
      <vt:lpstr>Examples in Maple</vt:lpstr>
      <vt:lpstr>Hsw and Hc</vt:lpstr>
      <vt:lpstr>Slide 36</vt:lpstr>
      <vt:lpstr>Hysteresis loop for θ = 90o</vt:lpstr>
      <vt:lpstr>Hysteresis loop for θ = 0o</vt:lpstr>
      <vt:lpstr>Hysteresis loop for θ = 45o</vt:lpstr>
      <vt:lpstr>Average over Orientations</vt:lpstr>
      <vt:lpstr>Slide 41</vt:lpstr>
      <vt:lpstr> Part 2</vt:lpstr>
      <vt:lpstr>Demagnetization Coefficients: large Hc possible</vt:lpstr>
      <vt:lpstr>Applied Field, H</vt:lpstr>
      <vt:lpstr>Magnetic Anisotropy</vt:lpstr>
      <vt:lpstr>Demagnetizing Field Energy</vt:lpstr>
      <vt:lpstr>Demagnetizing fields → anisotropy</vt:lpstr>
      <vt:lpstr>How does    depend on shape?</vt:lpstr>
      <vt:lpstr>Slide 49</vt:lpstr>
      <vt:lpstr>Examples</vt:lpstr>
      <vt:lpstr>Ferromagnet of Arbitrary Shape</vt:lpstr>
      <vt:lpstr>Ellipsoids (again)</vt:lpstr>
      <vt:lpstr>Magnetocrystalline Anisotropy</vt:lpstr>
      <vt:lpstr>Strain Anisotropy</vt:lpstr>
      <vt:lpstr>Magnitudes of Anisotropies</vt:lpstr>
      <vt:lpstr>Conditions for Single Domain Ellipsoidal Particles</vt:lpstr>
      <vt:lpstr>Domain Walls (Bloch walls)</vt:lpstr>
      <vt:lpstr>Domain Walls (2)</vt:lpstr>
      <vt:lpstr>Domain Walls (3)</vt:lpstr>
      <vt:lpstr>Conditions for Single Domain Ellipsoidal Particles (2)</vt:lpstr>
      <vt:lpstr>Thanks</vt:lpstr>
    </vt:vector>
  </TitlesOfParts>
  <Company>Utah Valley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Stoner-Wohlfarth Theory</dc:title>
  <dc:creator>Bill Evenson</dc:creator>
  <cp:lastModifiedBy>Bill</cp:lastModifiedBy>
  <cp:revision>49</cp:revision>
  <dcterms:created xsi:type="dcterms:W3CDTF">2005-06-24T11:40:48Z</dcterms:created>
  <dcterms:modified xsi:type="dcterms:W3CDTF">2010-06-23T15:26:39Z</dcterms:modified>
</cp:coreProperties>
</file>