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48"/>
  </p:notesMasterIdLst>
  <p:sldIdLst>
    <p:sldId id="256" r:id="rId2"/>
    <p:sldId id="257" r:id="rId3"/>
    <p:sldId id="266" r:id="rId4"/>
    <p:sldId id="258" r:id="rId5"/>
    <p:sldId id="264" r:id="rId6"/>
    <p:sldId id="265" r:id="rId7"/>
    <p:sldId id="267" r:id="rId8"/>
    <p:sldId id="271" r:id="rId9"/>
    <p:sldId id="272" r:id="rId10"/>
    <p:sldId id="273" r:id="rId11"/>
    <p:sldId id="276" r:id="rId12"/>
    <p:sldId id="277" r:id="rId13"/>
    <p:sldId id="269" r:id="rId14"/>
    <p:sldId id="279" r:id="rId15"/>
    <p:sldId id="274" r:id="rId16"/>
    <p:sldId id="263" r:id="rId17"/>
    <p:sldId id="275" r:id="rId18"/>
    <p:sldId id="278" r:id="rId19"/>
    <p:sldId id="260" r:id="rId20"/>
    <p:sldId id="262" r:id="rId21"/>
    <p:sldId id="280" r:id="rId22"/>
    <p:sldId id="281" r:id="rId23"/>
    <p:sldId id="282" r:id="rId24"/>
    <p:sldId id="283" r:id="rId25"/>
    <p:sldId id="284" r:id="rId26"/>
    <p:sldId id="285"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6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7462AD-C126-4571-9EC8-BBDF895F2088}" type="datetimeFigureOut">
              <a:rPr lang="en-US" smtClean="0"/>
              <a:pPr/>
              <a:t>6/24/2010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3302E4-FF43-4692-A149-879F07A1255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901" name="Group 109"/>
          <p:cNvGrpSpPr>
            <a:grpSpLocks/>
          </p:cNvGrpSpPr>
          <p:nvPr/>
        </p:nvGrpSpPr>
        <p:grpSpPr bwMode="auto">
          <a:xfrm>
            <a:off x="0" y="0"/>
            <a:ext cx="9144000" cy="6858000"/>
            <a:chOff x="0" y="0"/>
            <a:chExt cx="5760" cy="4320"/>
          </a:xfrm>
        </p:grpSpPr>
        <p:grpSp>
          <p:nvGrpSpPr>
            <p:cNvPr id="33882" name="Group 90"/>
            <p:cNvGrpSpPr>
              <a:grpSpLocks/>
            </p:cNvGrpSpPr>
            <p:nvPr userDrawn="1"/>
          </p:nvGrpSpPr>
          <p:grpSpPr bwMode="auto">
            <a:xfrm>
              <a:off x="696" y="1979"/>
              <a:ext cx="3132" cy="324"/>
              <a:chOff x="696" y="894"/>
              <a:chExt cx="3132" cy="324"/>
            </a:xfrm>
          </p:grpSpPr>
          <p:sp>
            <p:nvSpPr>
              <p:cNvPr id="33878" name="Rectangle 86"/>
              <p:cNvSpPr>
                <a:spLocks noChangeArrowheads="1"/>
              </p:cNvSpPr>
              <p:nvPr userDrawn="1"/>
            </p:nvSpPr>
            <p:spPr bwMode="ltGray">
              <a:xfrm>
                <a:off x="696" y="894"/>
                <a:ext cx="1104" cy="288"/>
              </a:xfrm>
              <a:prstGeom prst="rect">
                <a:avLst/>
              </a:prstGeom>
              <a:solidFill>
                <a:schemeClr val="folHlink"/>
              </a:solidFill>
              <a:ln w="9525">
                <a:noFill/>
                <a:miter lim="800000"/>
                <a:headEnd/>
                <a:tailEnd/>
              </a:ln>
              <a:effectLst/>
            </p:spPr>
            <p:txBody>
              <a:bodyPr wrap="none" anchor="ctr"/>
              <a:lstStyle/>
              <a:p>
                <a:endParaRPr lang="en-US"/>
              </a:p>
            </p:txBody>
          </p:sp>
          <p:sp>
            <p:nvSpPr>
              <p:cNvPr id="33879" name="Rectangle 87"/>
              <p:cNvSpPr>
                <a:spLocks noChangeArrowheads="1"/>
              </p:cNvSpPr>
              <p:nvPr userDrawn="1"/>
            </p:nvSpPr>
            <p:spPr bwMode="ltGray">
              <a:xfrm>
                <a:off x="696" y="1122"/>
                <a:ext cx="1440" cy="96"/>
              </a:xfrm>
              <a:prstGeom prst="rect">
                <a:avLst/>
              </a:prstGeom>
              <a:solidFill>
                <a:schemeClr val="folHlink"/>
              </a:solidFill>
              <a:ln w="9525">
                <a:noFill/>
                <a:miter lim="800000"/>
                <a:headEnd/>
                <a:tailEnd/>
              </a:ln>
              <a:effectLst/>
            </p:spPr>
            <p:txBody>
              <a:bodyPr wrap="none" anchor="ctr"/>
              <a:lstStyle/>
              <a:p>
                <a:endParaRPr lang="en-US"/>
              </a:p>
            </p:txBody>
          </p:sp>
          <p:sp>
            <p:nvSpPr>
              <p:cNvPr id="33880" name="Rectangle 88"/>
              <p:cNvSpPr>
                <a:spLocks noChangeArrowheads="1"/>
              </p:cNvSpPr>
              <p:nvPr userDrawn="1"/>
            </p:nvSpPr>
            <p:spPr bwMode="ltGray">
              <a:xfrm>
                <a:off x="1716" y="1068"/>
                <a:ext cx="2112" cy="108"/>
              </a:xfrm>
              <a:prstGeom prst="rect">
                <a:avLst/>
              </a:prstGeom>
              <a:solidFill>
                <a:schemeClr val="folHlink"/>
              </a:solidFill>
              <a:ln w="9525">
                <a:noFill/>
                <a:miter lim="800000"/>
                <a:headEnd/>
                <a:tailEnd/>
              </a:ln>
              <a:effectLst/>
            </p:spPr>
            <p:txBody>
              <a:bodyPr wrap="none" anchor="ctr"/>
              <a:lstStyle/>
              <a:p>
                <a:endParaRPr lang="en-US"/>
              </a:p>
            </p:txBody>
          </p:sp>
          <p:sp>
            <p:nvSpPr>
              <p:cNvPr id="33881" name="Rectangle 89"/>
              <p:cNvSpPr>
                <a:spLocks noChangeArrowheads="1"/>
              </p:cNvSpPr>
              <p:nvPr userDrawn="1"/>
            </p:nvSpPr>
            <p:spPr bwMode="ltGray">
              <a:xfrm>
                <a:off x="1713" y="954"/>
                <a:ext cx="1872" cy="144"/>
              </a:xfrm>
              <a:prstGeom prst="rect">
                <a:avLst/>
              </a:prstGeom>
              <a:solidFill>
                <a:schemeClr val="folHlink"/>
              </a:solidFill>
              <a:ln w="9525">
                <a:noFill/>
                <a:miter lim="800000"/>
                <a:headEnd/>
                <a:tailEnd/>
              </a:ln>
              <a:effectLst/>
            </p:spPr>
            <p:txBody>
              <a:bodyPr wrap="none" anchor="ctr"/>
              <a:lstStyle/>
              <a:p>
                <a:endParaRPr lang="en-US"/>
              </a:p>
            </p:txBody>
          </p:sp>
        </p:grpSp>
        <p:sp>
          <p:nvSpPr>
            <p:cNvPr id="33848" name="Rectangle 56"/>
            <p:cNvSpPr>
              <a:spLocks noChangeArrowheads="1"/>
            </p:cNvSpPr>
            <p:nvPr userDrawn="1"/>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a:p>
          </p:txBody>
        </p:sp>
        <p:grpSp>
          <p:nvGrpSpPr>
            <p:cNvPr id="33794" name="Group 2"/>
            <p:cNvGrpSpPr>
              <a:grpSpLocks/>
            </p:cNvGrpSpPr>
            <p:nvPr userDrawn="1"/>
          </p:nvGrpSpPr>
          <p:grpSpPr bwMode="auto">
            <a:xfrm>
              <a:off x="0" y="0"/>
              <a:ext cx="5760" cy="4320"/>
              <a:chOff x="0" y="0"/>
              <a:chExt cx="5760" cy="4320"/>
            </a:xfrm>
          </p:grpSpPr>
          <p:grpSp>
            <p:nvGrpSpPr>
              <p:cNvPr id="33795" name="Group 3"/>
              <p:cNvGrpSpPr>
                <a:grpSpLocks/>
              </p:cNvGrpSpPr>
              <p:nvPr/>
            </p:nvGrpSpPr>
            <p:grpSpPr bwMode="auto">
              <a:xfrm>
                <a:off x="0" y="192"/>
                <a:ext cx="5760" cy="4032"/>
                <a:chOff x="0" y="192"/>
                <a:chExt cx="5760" cy="4032"/>
              </a:xfrm>
            </p:grpSpPr>
            <p:sp>
              <p:nvSpPr>
                <p:cNvPr id="33796"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797"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798"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799"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00"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01"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02"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03"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04"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05"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06"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07"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08"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09"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10"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11"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12"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13"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14"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15"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16"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17"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33818" name="Group 26"/>
              <p:cNvGrpSpPr>
                <a:grpSpLocks/>
              </p:cNvGrpSpPr>
              <p:nvPr/>
            </p:nvGrpSpPr>
            <p:grpSpPr bwMode="auto">
              <a:xfrm>
                <a:off x="192" y="0"/>
                <a:ext cx="5376" cy="4320"/>
                <a:chOff x="192" y="0"/>
                <a:chExt cx="5376" cy="4320"/>
              </a:xfrm>
            </p:grpSpPr>
            <p:sp>
              <p:nvSpPr>
                <p:cNvPr id="33819"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20"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21"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22"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23"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24"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25"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26"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27"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28"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29"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30"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31"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32"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33"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34"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35"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36"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37"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38"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39"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40"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41"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42"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43"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44"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45"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46"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3847"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grpSp>
          <p:nvGrpSpPr>
            <p:cNvPr id="33855" name="Group 63"/>
            <p:cNvGrpSpPr>
              <a:grpSpLocks/>
            </p:cNvGrpSpPr>
            <p:nvPr userDrawn="1"/>
          </p:nvGrpSpPr>
          <p:grpSpPr bwMode="auto">
            <a:xfrm>
              <a:off x="4512" y="3984"/>
              <a:ext cx="912" cy="288"/>
              <a:chOff x="4512" y="3984"/>
              <a:chExt cx="912" cy="288"/>
            </a:xfrm>
          </p:grpSpPr>
          <p:sp>
            <p:nvSpPr>
              <p:cNvPr id="33856" name="Rectangle 64"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33857" name="Line 65"/>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endParaRPr lang="en-US"/>
              </a:p>
            </p:txBody>
          </p:sp>
          <p:sp>
            <p:nvSpPr>
              <p:cNvPr id="33858" name="Line 66"/>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endParaRPr lang="en-US"/>
              </a:p>
            </p:txBody>
          </p:sp>
          <p:sp>
            <p:nvSpPr>
              <p:cNvPr id="33859" name="Line 67"/>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endParaRPr lang="en-US"/>
              </a:p>
            </p:txBody>
          </p:sp>
          <p:sp>
            <p:nvSpPr>
              <p:cNvPr id="33860" name="Line 68"/>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endParaRPr lang="en-US"/>
              </a:p>
            </p:txBody>
          </p:sp>
        </p:grpSp>
        <p:sp>
          <p:nvSpPr>
            <p:cNvPr id="33872" name="Line 80"/>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33898" name="Group 106"/>
            <p:cNvGrpSpPr>
              <a:grpSpLocks/>
            </p:cNvGrpSpPr>
            <p:nvPr userDrawn="1"/>
          </p:nvGrpSpPr>
          <p:grpSpPr bwMode="auto">
            <a:xfrm>
              <a:off x="261" y="1962"/>
              <a:ext cx="3567" cy="1494"/>
              <a:chOff x="261" y="877"/>
              <a:chExt cx="3567" cy="1494"/>
            </a:xfrm>
          </p:grpSpPr>
          <p:sp>
            <p:nvSpPr>
              <p:cNvPr id="33874" name="Line 82"/>
              <p:cNvSpPr>
                <a:spLocks noChangeShapeType="1"/>
              </p:cNvSpPr>
              <p:nvPr/>
            </p:nvSpPr>
            <p:spPr bwMode="ltGray">
              <a:xfrm flipH="1">
                <a:off x="261" y="951"/>
                <a:ext cx="1533" cy="3"/>
              </a:xfrm>
              <a:prstGeom prst="line">
                <a:avLst/>
              </a:prstGeom>
              <a:noFill/>
              <a:ln w="9525">
                <a:solidFill>
                  <a:schemeClr val="hlink"/>
                </a:solidFill>
                <a:round/>
                <a:headEnd/>
                <a:tailEnd/>
              </a:ln>
              <a:effectLst/>
            </p:spPr>
            <p:txBody>
              <a:bodyPr wrap="none" anchor="ctr"/>
              <a:lstStyle/>
              <a:p>
                <a:endParaRPr lang="en-US"/>
              </a:p>
            </p:txBody>
          </p:sp>
          <p:sp>
            <p:nvSpPr>
              <p:cNvPr id="33875" name="Line 83"/>
              <p:cNvSpPr>
                <a:spLocks noChangeShapeType="1"/>
              </p:cNvSpPr>
              <p:nvPr/>
            </p:nvSpPr>
            <p:spPr bwMode="ltGray">
              <a:xfrm>
                <a:off x="383" y="879"/>
                <a:ext cx="0" cy="1492"/>
              </a:xfrm>
              <a:prstGeom prst="line">
                <a:avLst/>
              </a:prstGeom>
              <a:noFill/>
              <a:ln w="9525">
                <a:solidFill>
                  <a:schemeClr val="hlink"/>
                </a:solidFill>
                <a:round/>
                <a:headEnd/>
                <a:tailEnd/>
              </a:ln>
              <a:effectLst/>
            </p:spPr>
            <p:txBody>
              <a:bodyPr wrap="none" anchor="ctr"/>
              <a:lstStyle/>
              <a:p>
                <a:endParaRPr lang="en-US"/>
              </a:p>
            </p:txBody>
          </p:sp>
          <p:sp>
            <p:nvSpPr>
              <p:cNvPr id="33876" name="Arc 84"/>
              <p:cNvSpPr>
                <a:spLocks/>
              </p:cNvSpPr>
              <p:nvPr/>
            </p:nvSpPr>
            <p:spPr bwMode="ltGray">
              <a:xfrm rot="16200000" flipH="1">
                <a:off x="303" y="87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sp>
            <p:nvSpPr>
              <p:cNvPr id="33883" name="Arc 91"/>
              <p:cNvSpPr>
                <a:spLocks/>
              </p:cNvSpPr>
              <p:nvPr userDrawn="1"/>
            </p:nvSpPr>
            <p:spPr bwMode="ltGray">
              <a:xfrm>
                <a:off x="692" y="895"/>
                <a:ext cx="267" cy="209"/>
              </a:xfrm>
              <a:custGeom>
                <a:avLst/>
                <a:gdLst>
                  <a:gd name="G0" fmla="+- 16787 0 0"/>
                  <a:gd name="G1" fmla="+- 8563 0 0"/>
                  <a:gd name="G2" fmla="+- 21600 0 0"/>
                  <a:gd name="T0" fmla="*/ 36617 w 38387"/>
                  <a:gd name="T1" fmla="*/ 0 h 30163"/>
                  <a:gd name="T2" fmla="*/ 0 w 38387"/>
                  <a:gd name="T3" fmla="*/ 22156 h 30163"/>
                  <a:gd name="T4" fmla="*/ 16787 w 38387"/>
                  <a:gd name="T5" fmla="*/ 8563 h 30163"/>
                </a:gdLst>
                <a:ahLst/>
                <a:cxnLst>
                  <a:cxn ang="0">
                    <a:pos x="T0" y="T1"/>
                  </a:cxn>
                  <a:cxn ang="0">
                    <a:pos x="T2" y="T3"/>
                  </a:cxn>
                  <a:cxn ang="0">
                    <a:pos x="T4" y="T5"/>
                  </a:cxn>
                </a:cxnLst>
                <a:rect l="0" t="0" r="r" b="b"/>
                <a:pathLst>
                  <a:path w="38387" h="30163" fill="none" extrusionOk="0">
                    <a:moveTo>
                      <a:pt x="36617" y="-1"/>
                    </a:moveTo>
                    <a:cubicBezTo>
                      <a:pt x="37784" y="2703"/>
                      <a:pt x="38387" y="5617"/>
                      <a:pt x="38387" y="8563"/>
                    </a:cubicBezTo>
                    <a:cubicBezTo>
                      <a:pt x="38387" y="20492"/>
                      <a:pt x="28716" y="30163"/>
                      <a:pt x="16787" y="30163"/>
                    </a:cubicBezTo>
                    <a:cubicBezTo>
                      <a:pt x="10269" y="30163"/>
                      <a:pt x="4101" y="27220"/>
                      <a:pt x="0" y="22155"/>
                    </a:cubicBezTo>
                  </a:path>
                  <a:path w="38387" h="30163" stroke="0" extrusionOk="0">
                    <a:moveTo>
                      <a:pt x="36617" y="-1"/>
                    </a:moveTo>
                    <a:cubicBezTo>
                      <a:pt x="37784" y="2703"/>
                      <a:pt x="38387" y="5617"/>
                      <a:pt x="38387" y="8563"/>
                    </a:cubicBezTo>
                    <a:cubicBezTo>
                      <a:pt x="38387" y="20492"/>
                      <a:pt x="28716" y="30163"/>
                      <a:pt x="16787" y="30163"/>
                    </a:cubicBezTo>
                    <a:cubicBezTo>
                      <a:pt x="10269" y="30163"/>
                      <a:pt x="4101" y="27220"/>
                      <a:pt x="0" y="22155"/>
                    </a:cubicBezTo>
                    <a:lnTo>
                      <a:pt x="16787" y="8563"/>
                    </a:lnTo>
                    <a:close/>
                  </a:path>
                </a:pathLst>
              </a:custGeom>
              <a:noFill/>
              <a:ln w="9525">
                <a:solidFill>
                  <a:schemeClr val="hlink"/>
                </a:solidFill>
                <a:round/>
                <a:headEnd/>
                <a:tailEnd/>
              </a:ln>
              <a:effectLst/>
            </p:spPr>
            <p:txBody>
              <a:bodyPr wrap="none" anchor="ctr"/>
              <a:lstStyle/>
              <a:p>
                <a:endParaRPr lang="en-US"/>
              </a:p>
            </p:txBody>
          </p:sp>
          <p:sp>
            <p:nvSpPr>
              <p:cNvPr id="33884" name="Arc 92"/>
              <p:cNvSpPr>
                <a:spLocks/>
              </p:cNvSpPr>
              <p:nvPr userDrawn="1"/>
            </p:nvSpPr>
            <p:spPr bwMode="ltGray">
              <a:xfrm flipV="1">
                <a:off x="834" y="893"/>
                <a:ext cx="288" cy="322"/>
              </a:xfrm>
              <a:custGeom>
                <a:avLst/>
                <a:gdLst>
                  <a:gd name="G0" fmla="+- 21600 0 0"/>
                  <a:gd name="G1" fmla="+- 5361 0 0"/>
                  <a:gd name="G2" fmla="+- 21600 0 0"/>
                  <a:gd name="T0" fmla="*/ 10995 w 21600"/>
                  <a:gd name="T1" fmla="*/ 24179 h 24179"/>
                  <a:gd name="T2" fmla="*/ 676 w 21600"/>
                  <a:gd name="T3" fmla="*/ 0 h 24179"/>
                  <a:gd name="T4" fmla="*/ 21600 w 21600"/>
                  <a:gd name="T5" fmla="*/ 5361 h 24179"/>
                </a:gdLst>
                <a:ahLst/>
                <a:cxnLst>
                  <a:cxn ang="0">
                    <a:pos x="T0" y="T1"/>
                  </a:cxn>
                  <a:cxn ang="0">
                    <a:pos x="T2" y="T3"/>
                  </a:cxn>
                  <a:cxn ang="0">
                    <a:pos x="T4" y="T5"/>
                  </a:cxn>
                </a:cxnLst>
                <a:rect l="0" t="0" r="r" b="b"/>
                <a:pathLst>
                  <a:path w="21600" h="24179" fill="none" extrusionOk="0">
                    <a:moveTo>
                      <a:pt x="10995" y="24178"/>
                    </a:moveTo>
                    <a:cubicBezTo>
                      <a:pt x="4202" y="20350"/>
                      <a:pt x="0" y="13158"/>
                      <a:pt x="0" y="5361"/>
                    </a:cubicBezTo>
                    <a:cubicBezTo>
                      <a:pt x="-1" y="3552"/>
                      <a:pt x="227" y="1751"/>
                      <a:pt x="675" y="-1"/>
                    </a:cubicBezTo>
                  </a:path>
                  <a:path w="21600" h="24179" stroke="0" extrusionOk="0">
                    <a:moveTo>
                      <a:pt x="10995" y="24178"/>
                    </a:moveTo>
                    <a:cubicBezTo>
                      <a:pt x="4202" y="20350"/>
                      <a:pt x="0" y="13158"/>
                      <a:pt x="0" y="5361"/>
                    </a:cubicBezTo>
                    <a:cubicBezTo>
                      <a:pt x="-1" y="3552"/>
                      <a:pt x="227" y="1751"/>
                      <a:pt x="675" y="-1"/>
                    </a:cubicBezTo>
                    <a:lnTo>
                      <a:pt x="21600" y="5361"/>
                    </a:lnTo>
                    <a:close/>
                  </a:path>
                </a:pathLst>
              </a:custGeom>
              <a:noFill/>
              <a:ln w="9525">
                <a:solidFill>
                  <a:schemeClr val="hlink"/>
                </a:solidFill>
                <a:round/>
                <a:headEnd/>
                <a:tailEnd/>
              </a:ln>
              <a:effectLst/>
            </p:spPr>
            <p:txBody>
              <a:bodyPr wrap="none" anchor="ctr"/>
              <a:lstStyle/>
              <a:p>
                <a:endParaRPr lang="en-US"/>
              </a:p>
            </p:txBody>
          </p:sp>
          <p:sp>
            <p:nvSpPr>
              <p:cNvPr id="33885" name="Arc 93"/>
              <p:cNvSpPr>
                <a:spLocks/>
              </p:cNvSpPr>
              <p:nvPr userDrawn="1"/>
            </p:nvSpPr>
            <p:spPr bwMode="ltGray">
              <a:xfrm flipV="1">
                <a:off x="1124" y="888"/>
                <a:ext cx="288" cy="329"/>
              </a:xfrm>
              <a:custGeom>
                <a:avLst/>
                <a:gdLst>
                  <a:gd name="G0" fmla="+- 0 0 0"/>
                  <a:gd name="G1" fmla="+- 4933 0 0"/>
                  <a:gd name="G2" fmla="+- 21600 0 0"/>
                  <a:gd name="T0" fmla="*/ 21029 w 21600"/>
                  <a:gd name="T1" fmla="*/ 0 h 24653"/>
                  <a:gd name="T2" fmla="*/ 8813 w 21600"/>
                  <a:gd name="T3" fmla="*/ 24653 h 24653"/>
                  <a:gd name="T4" fmla="*/ 0 w 21600"/>
                  <a:gd name="T5" fmla="*/ 4933 h 24653"/>
                </a:gdLst>
                <a:ahLst/>
                <a:cxnLst>
                  <a:cxn ang="0">
                    <a:pos x="T0" y="T1"/>
                  </a:cxn>
                  <a:cxn ang="0">
                    <a:pos x="T2" y="T3"/>
                  </a:cxn>
                  <a:cxn ang="0">
                    <a:pos x="T4" y="T5"/>
                  </a:cxn>
                </a:cxnLst>
                <a:rect l="0" t="0" r="r" b="b"/>
                <a:pathLst>
                  <a:path w="21600" h="24653" fill="none" extrusionOk="0">
                    <a:moveTo>
                      <a:pt x="21029" y="-1"/>
                    </a:moveTo>
                    <a:cubicBezTo>
                      <a:pt x="21408" y="1616"/>
                      <a:pt x="21600" y="3272"/>
                      <a:pt x="21600" y="4933"/>
                    </a:cubicBezTo>
                    <a:cubicBezTo>
                      <a:pt x="21600" y="13452"/>
                      <a:pt x="16591" y="21176"/>
                      <a:pt x="8813" y="24653"/>
                    </a:cubicBezTo>
                  </a:path>
                  <a:path w="21600" h="24653" stroke="0" extrusionOk="0">
                    <a:moveTo>
                      <a:pt x="21029" y="-1"/>
                    </a:moveTo>
                    <a:cubicBezTo>
                      <a:pt x="21408" y="1616"/>
                      <a:pt x="21600" y="3272"/>
                      <a:pt x="21600" y="4933"/>
                    </a:cubicBezTo>
                    <a:cubicBezTo>
                      <a:pt x="21600" y="13452"/>
                      <a:pt x="16591" y="21176"/>
                      <a:pt x="8813" y="24653"/>
                    </a:cubicBezTo>
                    <a:lnTo>
                      <a:pt x="0" y="4933"/>
                    </a:lnTo>
                    <a:close/>
                  </a:path>
                </a:pathLst>
              </a:custGeom>
              <a:noFill/>
              <a:ln w="9525">
                <a:solidFill>
                  <a:schemeClr val="hlink"/>
                </a:solidFill>
                <a:round/>
                <a:headEnd/>
                <a:tailEnd/>
              </a:ln>
              <a:effectLst/>
            </p:spPr>
            <p:txBody>
              <a:bodyPr wrap="none" anchor="ctr"/>
              <a:lstStyle/>
              <a:p>
                <a:endParaRPr lang="en-US"/>
              </a:p>
            </p:txBody>
          </p:sp>
          <p:sp>
            <p:nvSpPr>
              <p:cNvPr id="33886" name="Line 94"/>
              <p:cNvSpPr>
                <a:spLocks noChangeShapeType="1"/>
              </p:cNvSpPr>
              <p:nvPr userDrawn="1"/>
            </p:nvSpPr>
            <p:spPr bwMode="ltGray">
              <a:xfrm flipV="1">
                <a:off x="720" y="891"/>
                <a:ext cx="417" cy="327"/>
              </a:xfrm>
              <a:prstGeom prst="line">
                <a:avLst/>
              </a:prstGeom>
              <a:noFill/>
              <a:ln w="9525">
                <a:solidFill>
                  <a:schemeClr val="hlink"/>
                </a:solidFill>
                <a:round/>
                <a:headEnd/>
                <a:tailEnd/>
              </a:ln>
              <a:effectLst/>
            </p:spPr>
            <p:txBody>
              <a:bodyPr wrap="none" anchor="ctr"/>
              <a:lstStyle/>
              <a:p>
                <a:endParaRPr lang="en-US"/>
              </a:p>
            </p:txBody>
          </p:sp>
          <p:sp>
            <p:nvSpPr>
              <p:cNvPr id="33887" name="Line 95"/>
              <p:cNvSpPr>
                <a:spLocks noChangeShapeType="1"/>
              </p:cNvSpPr>
              <p:nvPr userDrawn="1"/>
            </p:nvSpPr>
            <p:spPr bwMode="ltGray">
              <a:xfrm>
                <a:off x="771" y="891"/>
                <a:ext cx="300" cy="324"/>
              </a:xfrm>
              <a:prstGeom prst="line">
                <a:avLst/>
              </a:prstGeom>
              <a:noFill/>
              <a:ln w="9525">
                <a:solidFill>
                  <a:schemeClr val="hlink"/>
                </a:solidFill>
                <a:round/>
                <a:headEnd/>
                <a:tailEnd/>
              </a:ln>
              <a:effectLst/>
            </p:spPr>
            <p:txBody>
              <a:bodyPr wrap="none" anchor="ctr"/>
              <a:lstStyle/>
              <a:p>
                <a:endParaRPr lang="en-US"/>
              </a:p>
            </p:txBody>
          </p:sp>
          <p:sp>
            <p:nvSpPr>
              <p:cNvPr id="33888" name="Arc 96"/>
              <p:cNvSpPr>
                <a:spLocks/>
              </p:cNvSpPr>
              <p:nvPr userDrawn="1"/>
            </p:nvSpPr>
            <p:spPr bwMode="ltGray">
              <a:xfrm flipV="1">
                <a:off x="2708" y="954"/>
                <a:ext cx="727" cy="619"/>
              </a:xfrm>
              <a:custGeom>
                <a:avLst/>
                <a:gdLst>
                  <a:gd name="G0" fmla="+- 18917 0 0"/>
                  <a:gd name="G1" fmla="+- 0 0 0"/>
                  <a:gd name="G2" fmla="+- 21600 0 0"/>
                  <a:gd name="T0" fmla="*/ 4536 w 18917"/>
                  <a:gd name="T1" fmla="*/ 16117 h 16117"/>
                  <a:gd name="T2" fmla="*/ 0 w 18917"/>
                  <a:gd name="T3" fmla="*/ 10426 h 16117"/>
                  <a:gd name="T4" fmla="*/ 18917 w 18917"/>
                  <a:gd name="T5" fmla="*/ 0 h 16117"/>
                </a:gdLst>
                <a:ahLst/>
                <a:cxnLst>
                  <a:cxn ang="0">
                    <a:pos x="T0" y="T1"/>
                  </a:cxn>
                  <a:cxn ang="0">
                    <a:pos x="T2" y="T3"/>
                  </a:cxn>
                  <a:cxn ang="0">
                    <a:pos x="T4" y="T5"/>
                  </a:cxn>
                </a:cxnLst>
                <a:rect l="0" t="0" r="r" b="b"/>
                <a:pathLst>
                  <a:path w="18917" h="16117" fill="none" extrusionOk="0">
                    <a:moveTo>
                      <a:pt x="4536" y="16116"/>
                    </a:moveTo>
                    <a:cubicBezTo>
                      <a:pt x="2713" y="14490"/>
                      <a:pt x="1179" y="12565"/>
                      <a:pt x="-1" y="10426"/>
                    </a:cubicBezTo>
                  </a:path>
                  <a:path w="18917" h="16117" stroke="0" extrusionOk="0">
                    <a:moveTo>
                      <a:pt x="4536" y="16116"/>
                    </a:moveTo>
                    <a:cubicBezTo>
                      <a:pt x="2713" y="14490"/>
                      <a:pt x="1179" y="12565"/>
                      <a:pt x="-1" y="10426"/>
                    </a:cubicBezTo>
                    <a:lnTo>
                      <a:pt x="18917" y="0"/>
                    </a:lnTo>
                    <a:close/>
                  </a:path>
                </a:pathLst>
              </a:custGeom>
              <a:noFill/>
              <a:ln w="9525">
                <a:solidFill>
                  <a:schemeClr val="hlink"/>
                </a:solidFill>
                <a:round/>
                <a:headEnd/>
                <a:tailEnd/>
              </a:ln>
              <a:effectLst/>
            </p:spPr>
            <p:txBody>
              <a:bodyPr wrap="none" anchor="ctr"/>
              <a:lstStyle/>
              <a:p>
                <a:endParaRPr lang="en-US"/>
              </a:p>
            </p:txBody>
          </p:sp>
          <p:sp>
            <p:nvSpPr>
              <p:cNvPr id="33889" name="Arc 97"/>
              <p:cNvSpPr>
                <a:spLocks/>
              </p:cNvSpPr>
              <p:nvPr userDrawn="1"/>
            </p:nvSpPr>
            <p:spPr bwMode="ltGray">
              <a:xfrm>
                <a:off x="3076" y="922"/>
                <a:ext cx="425" cy="215"/>
              </a:xfrm>
              <a:custGeom>
                <a:avLst/>
                <a:gdLst>
                  <a:gd name="G0" fmla="+- 21430 0 0"/>
                  <a:gd name="G1" fmla="+- 0 0 0"/>
                  <a:gd name="G2" fmla="+- 21600 0 0"/>
                  <a:gd name="T0" fmla="*/ 42771 w 42771"/>
                  <a:gd name="T1" fmla="*/ 3334 h 21600"/>
                  <a:gd name="T2" fmla="*/ 0 w 42771"/>
                  <a:gd name="T3" fmla="*/ 2703 h 21600"/>
                  <a:gd name="T4" fmla="*/ 21430 w 42771"/>
                  <a:gd name="T5" fmla="*/ 0 h 21600"/>
                </a:gdLst>
                <a:ahLst/>
                <a:cxnLst>
                  <a:cxn ang="0">
                    <a:pos x="T0" y="T1"/>
                  </a:cxn>
                  <a:cxn ang="0">
                    <a:pos x="T2" y="T3"/>
                  </a:cxn>
                  <a:cxn ang="0">
                    <a:pos x="T4" y="T5"/>
                  </a:cxn>
                </a:cxnLst>
                <a:rect l="0" t="0" r="r" b="b"/>
                <a:pathLst>
                  <a:path w="42771" h="21600" fill="none" extrusionOk="0">
                    <a:moveTo>
                      <a:pt x="42771" y="3334"/>
                    </a:moveTo>
                    <a:cubicBezTo>
                      <a:pt x="41128" y="13848"/>
                      <a:pt x="32072" y="21599"/>
                      <a:pt x="21430" y="21600"/>
                    </a:cubicBezTo>
                    <a:cubicBezTo>
                      <a:pt x="10545" y="21600"/>
                      <a:pt x="1361" y="13501"/>
                      <a:pt x="-1" y="2703"/>
                    </a:cubicBezTo>
                  </a:path>
                  <a:path w="42771" h="21600" stroke="0" extrusionOk="0">
                    <a:moveTo>
                      <a:pt x="42771" y="3334"/>
                    </a:moveTo>
                    <a:cubicBezTo>
                      <a:pt x="41128" y="13848"/>
                      <a:pt x="32072" y="21599"/>
                      <a:pt x="21430" y="21600"/>
                    </a:cubicBezTo>
                    <a:cubicBezTo>
                      <a:pt x="10545" y="21600"/>
                      <a:pt x="1361" y="13501"/>
                      <a:pt x="-1" y="2703"/>
                    </a:cubicBezTo>
                    <a:lnTo>
                      <a:pt x="21430" y="0"/>
                    </a:lnTo>
                    <a:close/>
                  </a:path>
                </a:pathLst>
              </a:custGeom>
              <a:noFill/>
              <a:ln w="9525">
                <a:solidFill>
                  <a:schemeClr val="hlink"/>
                </a:solidFill>
                <a:round/>
                <a:headEnd/>
                <a:tailEnd/>
              </a:ln>
              <a:effectLst/>
            </p:spPr>
            <p:txBody>
              <a:bodyPr wrap="none" anchor="ctr"/>
              <a:lstStyle/>
              <a:p>
                <a:endParaRPr lang="en-US"/>
              </a:p>
            </p:txBody>
          </p:sp>
          <p:sp>
            <p:nvSpPr>
              <p:cNvPr id="33890" name="Arc 98"/>
              <p:cNvSpPr>
                <a:spLocks/>
              </p:cNvSpPr>
              <p:nvPr userDrawn="1"/>
            </p:nvSpPr>
            <p:spPr bwMode="ltGray">
              <a:xfrm flipH="1" flipV="1">
                <a:off x="3441" y="1037"/>
                <a:ext cx="288" cy="144"/>
              </a:xfrm>
              <a:custGeom>
                <a:avLst/>
                <a:gdLst>
                  <a:gd name="G0" fmla="+- 21571 0 0"/>
                  <a:gd name="G1" fmla="+- 0 0 0"/>
                  <a:gd name="G2" fmla="+- 21600 0 0"/>
                  <a:gd name="T0" fmla="*/ 43129 w 43129"/>
                  <a:gd name="T1" fmla="*/ 1348 h 21600"/>
                  <a:gd name="T2" fmla="*/ 0 w 43129"/>
                  <a:gd name="T3" fmla="*/ 1115 h 21600"/>
                  <a:gd name="T4" fmla="*/ 21571 w 43129"/>
                  <a:gd name="T5" fmla="*/ 0 h 21600"/>
                </a:gdLst>
                <a:ahLst/>
                <a:cxnLst>
                  <a:cxn ang="0">
                    <a:pos x="T0" y="T1"/>
                  </a:cxn>
                  <a:cxn ang="0">
                    <a:pos x="T2" y="T3"/>
                  </a:cxn>
                  <a:cxn ang="0">
                    <a:pos x="T4" y="T5"/>
                  </a:cxn>
                </a:cxnLst>
                <a:rect l="0" t="0" r="r" b="b"/>
                <a:pathLst>
                  <a:path w="43129" h="21600" fill="none" extrusionOk="0">
                    <a:moveTo>
                      <a:pt x="43128" y="1347"/>
                    </a:moveTo>
                    <a:cubicBezTo>
                      <a:pt x="42417" y="12731"/>
                      <a:pt x="32976" y="21599"/>
                      <a:pt x="21571" y="21600"/>
                    </a:cubicBezTo>
                    <a:cubicBezTo>
                      <a:pt x="10074" y="21600"/>
                      <a:pt x="593" y="12595"/>
                      <a:pt x="-1" y="1115"/>
                    </a:cubicBezTo>
                  </a:path>
                  <a:path w="43129" h="21600" stroke="0" extrusionOk="0">
                    <a:moveTo>
                      <a:pt x="43128" y="1347"/>
                    </a:moveTo>
                    <a:cubicBezTo>
                      <a:pt x="42417" y="12731"/>
                      <a:pt x="32976" y="21599"/>
                      <a:pt x="21571" y="21600"/>
                    </a:cubicBezTo>
                    <a:cubicBezTo>
                      <a:pt x="10074" y="21600"/>
                      <a:pt x="593" y="12595"/>
                      <a:pt x="-1" y="1115"/>
                    </a:cubicBezTo>
                    <a:lnTo>
                      <a:pt x="21571" y="0"/>
                    </a:lnTo>
                    <a:close/>
                  </a:path>
                </a:pathLst>
              </a:custGeom>
              <a:noFill/>
              <a:ln w="9525">
                <a:solidFill>
                  <a:schemeClr val="hlink"/>
                </a:solidFill>
                <a:round/>
                <a:headEnd/>
                <a:tailEnd/>
              </a:ln>
              <a:effectLst/>
            </p:spPr>
            <p:txBody>
              <a:bodyPr wrap="none" anchor="ctr"/>
              <a:lstStyle/>
              <a:p>
                <a:endParaRPr lang="en-US"/>
              </a:p>
            </p:txBody>
          </p:sp>
          <p:sp>
            <p:nvSpPr>
              <p:cNvPr id="33891" name="Arc 99"/>
              <p:cNvSpPr>
                <a:spLocks/>
              </p:cNvSpPr>
              <p:nvPr userDrawn="1"/>
            </p:nvSpPr>
            <p:spPr bwMode="ltGray">
              <a:xfrm flipH="1" flipV="1">
                <a:off x="2745" y="1045"/>
                <a:ext cx="201" cy="130"/>
              </a:xfrm>
              <a:custGeom>
                <a:avLst/>
                <a:gdLst>
                  <a:gd name="G0" fmla="+- 21600 0 0"/>
                  <a:gd name="G1" fmla="+- 6405 0 0"/>
                  <a:gd name="G2" fmla="+- 21600 0 0"/>
                  <a:gd name="T0" fmla="*/ 42229 w 43200"/>
                  <a:gd name="T1" fmla="*/ 0 h 28005"/>
                  <a:gd name="T2" fmla="*/ 764 w 43200"/>
                  <a:gd name="T3" fmla="*/ 710 h 28005"/>
                  <a:gd name="T4" fmla="*/ 21600 w 43200"/>
                  <a:gd name="T5" fmla="*/ 6405 h 28005"/>
                </a:gdLst>
                <a:ahLst/>
                <a:cxnLst>
                  <a:cxn ang="0">
                    <a:pos x="T0" y="T1"/>
                  </a:cxn>
                  <a:cxn ang="0">
                    <a:pos x="T2" y="T3"/>
                  </a:cxn>
                  <a:cxn ang="0">
                    <a:pos x="T4" y="T5"/>
                  </a:cxn>
                </a:cxnLst>
                <a:rect l="0" t="0" r="r" b="b"/>
                <a:pathLst>
                  <a:path w="43200" h="28005" fill="none" extrusionOk="0">
                    <a:moveTo>
                      <a:pt x="42228" y="0"/>
                    </a:moveTo>
                    <a:cubicBezTo>
                      <a:pt x="42872" y="2074"/>
                      <a:pt x="43200" y="4233"/>
                      <a:pt x="43200" y="6405"/>
                    </a:cubicBezTo>
                    <a:cubicBezTo>
                      <a:pt x="43200" y="18334"/>
                      <a:pt x="33529" y="28005"/>
                      <a:pt x="21600" y="28005"/>
                    </a:cubicBezTo>
                    <a:cubicBezTo>
                      <a:pt x="9670" y="28005"/>
                      <a:pt x="0" y="18334"/>
                      <a:pt x="0" y="6405"/>
                    </a:cubicBezTo>
                    <a:cubicBezTo>
                      <a:pt x="-1" y="4481"/>
                      <a:pt x="257" y="2565"/>
                      <a:pt x="764" y="710"/>
                    </a:cubicBezTo>
                  </a:path>
                  <a:path w="43200" h="28005" stroke="0" extrusionOk="0">
                    <a:moveTo>
                      <a:pt x="42228" y="0"/>
                    </a:moveTo>
                    <a:cubicBezTo>
                      <a:pt x="42872" y="2074"/>
                      <a:pt x="43200" y="4233"/>
                      <a:pt x="43200" y="6405"/>
                    </a:cubicBezTo>
                    <a:cubicBezTo>
                      <a:pt x="43200" y="18334"/>
                      <a:pt x="33529" y="28005"/>
                      <a:pt x="21600" y="28005"/>
                    </a:cubicBezTo>
                    <a:cubicBezTo>
                      <a:pt x="9670" y="28005"/>
                      <a:pt x="0" y="18334"/>
                      <a:pt x="0" y="6405"/>
                    </a:cubicBezTo>
                    <a:cubicBezTo>
                      <a:pt x="-1" y="4481"/>
                      <a:pt x="257" y="2565"/>
                      <a:pt x="764" y="710"/>
                    </a:cubicBezTo>
                    <a:lnTo>
                      <a:pt x="21600" y="6405"/>
                    </a:lnTo>
                    <a:close/>
                  </a:path>
                </a:pathLst>
              </a:custGeom>
              <a:noFill/>
              <a:ln w="9525">
                <a:solidFill>
                  <a:schemeClr val="hlink"/>
                </a:solidFill>
                <a:round/>
                <a:headEnd/>
                <a:tailEnd/>
              </a:ln>
              <a:effectLst/>
            </p:spPr>
            <p:txBody>
              <a:bodyPr wrap="none" anchor="ctr"/>
              <a:lstStyle/>
              <a:p>
                <a:endParaRPr lang="en-US"/>
              </a:p>
            </p:txBody>
          </p:sp>
          <p:sp>
            <p:nvSpPr>
              <p:cNvPr id="33892" name="Line 100"/>
              <p:cNvSpPr>
                <a:spLocks noChangeShapeType="1"/>
              </p:cNvSpPr>
              <p:nvPr userDrawn="1"/>
            </p:nvSpPr>
            <p:spPr bwMode="ltGray">
              <a:xfrm>
                <a:off x="2784" y="960"/>
                <a:ext cx="219" cy="216"/>
              </a:xfrm>
              <a:prstGeom prst="line">
                <a:avLst/>
              </a:prstGeom>
              <a:noFill/>
              <a:ln w="9525">
                <a:solidFill>
                  <a:schemeClr val="hlink"/>
                </a:solidFill>
                <a:round/>
                <a:headEnd/>
                <a:tailEnd/>
              </a:ln>
              <a:effectLst/>
            </p:spPr>
            <p:txBody>
              <a:bodyPr wrap="none" anchor="ctr"/>
              <a:lstStyle/>
              <a:p>
                <a:endParaRPr lang="en-US"/>
              </a:p>
            </p:txBody>
          </p:sp>
          <p:sp>
            <p:nvSpPr>
              <p:cNvPr id="33893" name="Line 101"/>
              <p:cNvSpPr>
                <a:spLocks noChangeShapeType="1"/>
              </p:cNvSpPr>
              <p:nvPr userDrawn="1"/>
            </p:nvSpPr>
            <p:spPr bwMode="ltGray">
              <a:xfrm>
                <a:off x="3282" y="951"/>
                <a:ext cx="300" cy="222"/>
              </a:xfrm>
              <a:prstGeom prst="line">
                <a:avLst/>
              </a:prstGeom>
              <a:noFill/>
              <a:ln w="9525">
                <a:solidFill>
                  <a:schemeClr val="hlink"/>
                </a:solidFill>
                <a:round/>
                <a:headEnd/>
                <a:tailEnd/>
              </a:ln>
              <a:effectLst/>
            </p:spPr>
            <p:txBody>
              <a:bodyPr wrap="none" anchor="ctr"/>
              <a:lstStyle/>
              <a:p>
                <a:endParaRPr lang="en-US"/>
              </a:p>
            </p:txBody>
          </p:sp>
          <p:sp>
            <p:nvSpPr>
              <p:cNvPr id="33894" name="Line 102"/>
              <p:cNvSpPr>
                <a:spLocks noChangeShapeType="1"/>
              </p:cNvSpPr>
              <p:nvPr userDrawn="1"/>
            </p:nvSpPr>
            <p:spPr bwMode="ltGray">
              <a:xfrm flipH="1">
                <a:off x="2976" y="951"/>
                <a:ext cx="300" cy="222"/>
              </a:xfrm>
              <a:prstGeom prst="line">
                <a:avLst/>
              </a:prstGeom>
              <a:noFill/>
              <a:ln w="9525">
                <a:solidFill>
                  <a:schemeClr val="hlink"/>
                </a:solidFill>
                <a:round/>
                <a:headEnd/>
                <a:tailEnd/>
              </a:ln>
              <a:effectLst/>
            </p:spPr>
            <p:txBody>
              <a:bodyPr wrap="none" anchor="ctr"/>
              <a:lstStyle/>
              <a:p>
                <a:endParaRPr lang="en-US"/>
              </a:p>
            </p:txBody>
          </p:sp>
          <p:sp>
            <p:nvSpPr>
              <p:cNvPr id="33895" name="Line 103"/>
              <p:cNvSpPr>
                <a:spLocks noChangeShapeType="1"/>
              </p:cNvSpPr>
              <p:nvPr userDrawn="1"/>
            </p:nvSpPr>
            <p:spPr bwMode="ltGray">
              <a:xfrm>
                <a:off x="3279" y="951"/>
                <a:ext cx="0" cy="225"/>
              </a:xfrm>
              <a:prstGeom prst="line">
                <a:avLst/>
              </a:prstGeom>
              <a:noFill/>
              <a:ln w="9525">
                <a:solidFill>
                  <a:schemeClr val="hlink"/>
                </a:solidFill>
                <a:round/>
                <a:headEnd/>
                <a:tailEnd/>
              </a:ln>
              <a:effectLst/>
            </p:spPr>
            <p:txBody>
              <a:bodyPr wrap="none" anchor="ctr"/>
              <a:lstStyle/>
              <a:p>
                <a:endParaRPr lang="en-US"/>
              </a:p>
            </p:txBody>
          </p:sp>
          <p:sp>
            <p:nvSpPr>
              <p:cNvPr id="33896" name="Line 104"/>
              <p:cNvSpPr>
                <a:spLocks noChangeShapeType="1"/>
              </p:cNvSpPr>
              <p:nvPr userDrawn="1"/>
            </p:nvSpPr>
            <p:spPr bwMode="ltGray">
              <a:xfrm>
                <a:off x="3579" y="951"/>
                <a:ext cx="0" cy="297"/>
              </a:xfrm>
              <a:prstGeom prst="line">
                <a:avLst/>
              </a:prstGeom>
              <a:noFill/>
              <a:ln w="9525">
                <a:solidFill>
                  <a:schemeClr val="hlink"/>
                </a:solidFill>
                <a:round/>
                <a:headEnd/>
                <a:tailEnd/>
              </a:ln>
              <a:effectLst/>
            </p:spPr>
            <p:txBody>
              <a:bodyPr wrap="none" anchor="ctr"/>
              <a:lstStyle/>
              <a:p>
                <a:endParaRPr lang="en-US"/>
              </a:p>
            </p:txBody>
          </p:sp>
          <p:sp>
            <p:nvSpPr>
              <p:cNvPr id="33897" name="Line 105"/>
              <p:cNvSpPr>
                <a:spLocks noChangeShapeType="1"/>
              </p:cNvSpPr>
              <p:nvPr userDrawn="1"/>
            </p:nvSpPr>
            <p:spPr bwMode="ltGray">
              <a:xfrm>
                <a:off x="288" y="1176"/>
                <a:ext cx="3540" cy="0"/>
              </a:xfrm>
              <a:prstGeom prst="line">
                <a:avLst/>
              </a:prstGeom>
              <a:noFill/>
              <a:ln w="9525">
                <a:solidFill>
                  <a:schemeClr val="hlink"/>
                </a:solidFill>
                <a:round/>
                <a:headEnd/>
                <a:tailEnd/>
              </a:ln>
              <a:effectLst/>
            </p:spPr>
            <p:txBody>
              <a:bodyPr wrap="none" anchor="ctr"/>
              <a:lstStyle/>
              <a:p>
                <a:endParaRPr lang="en-US"/>
              </a:p>
            </p:txBody>
          </p:sp>
        </p:grpSp>
      </p:grpSp>
      <p:sp>
        <p:nvSpPr>
          <p:cNvPr id="33867" name="Rectangle 75"/>
          <p:cNvSpPr>
            <a:spLocks noGrp="1" noChangeArrowheads="1"/>
          </p:cNvSpPr>
          <p:nvPr>
            <p:ph type="ctrTitle"/>
          </p:nvPr>
        </p:nvSpPr>
        <p:spPr>
          <a:xfrm>
            <a:off x="990600" y="1752600"/>
            <a:ext cx="7772400" cy="1143000"/>
          </a:xfrm>
        </p:spPr>
        <p:txBody>
          <a:bodyPr/>
          <a:lstStyle>
            <a:lvl1pPr>
              <a:defRPr/>
            </a:lvl1pPr>
          </a:lstStyle>
          <a:p>
            <a:r>
              <a:rPr lang="en-US" smtClean="0"/>
              <a:t>Click to edit Master title style</a:t>
            </a:r>
            <a:endParaRPr lang="en-US"/>
          </a:p>
        </p:txBody>
      </p:sp>
      <p:sp>
        <p:nvSpPr>
          <p:cNvPr id="33868" name="Rectangle 76" descr="Rectangle: Click to edit Master text styles&#10;Second level&#10;Third level&#10;Fourth level&#10;Fifth level"/>
          <p:cNvSpPr>
            <a:spLocks noGrp="1" noChangeArrowheads="1"/>
          </p:cNvSpPr>
          <p:nvPr>
            <p:ph type="subTitle" idx="1"/>
          </p:nvPr>
        </p:nvSpPr>
        <p:spPr>
          <a:xfrm>
            <a:off x="990600" y="3886200"/>
            <a:ext cx="6400800" cy="1752600"/>
          </a:xfrm>
        </p:spPr>
        <p:txBody>
          <a:bodyPr anchor="ctr"/>
          <a:lstStyle>
            <a:lvl1pPr marL="0" indent="0">
              <a:buFontTx/>
              <a:buNone/>
              <a:defRPr/>
            </a:lvl1pPr>
          </a:lstStyle>
          <a:p>
            <a:r>
              <a:rPr lang="en-US" smtClean="0"/>
              <a:t>Click to edit Master subtitle style</a:t>
            </a:r>
            <a:endParaRPr lang="en-US"/>
          </a:p>
        </p:txBody>
      </p:sp>
      <p:sp>
        <p:nvSpPr>
          <p:cNvPr id="33869" name="Rectangle 77"/>
          <p:cNvSpPr>
            <a:spLocks noGrp="1" noChangeArrowheads="1"/>
          </p:cNvSpPr>
          <p:nvPr>
            <p:ph type="dt" sz="half" idx="2"/>
          </p:nvPr>
        </p:nvSpPr>
        <p:spPr>
          <a:xfrm>
            <a:off x="7239000" y="6248400"/>
            <a:ext cx="1339850" cy="457200"/>
          </a:xfrm>
        </p:spPr>
        <p:txBody>
          <a:bodyPr/>
          <a:lstStyle>
            <a:lvl1pPr algn="ctr">
              <a:defRPr/>
            </a:lvl1pPr>
          </a:lstStyle>
          <a:p>
            <a:r>
              <a:rPr lang="en-US" smtClean="0"/>
              <a:t>June 23, 2010</a:t>
            </a:r>
            <a:endParaRPr lang="en-US"/>
          </a:p>
        </p:txBody>
      </p:sp>
      <p:sp>
        <p:nvSpPr>
          <p:cNvPr id="33870" name="Rectangle 78"/>
          <p:cNvSpPr>
            <a:spLocks noGrp="1" noChangeArrowheads="1"/>
          </p:cNvSpPr>
          <p:nvPr>
            <p:ph type="ftr" sz="quarter" idx="3"/>
          </p:nvPr>
        </p:nvSpPr>
        <p:spPr>
          <a:xfrm>
            <a:off x="3124200" y="6248400"/>
            <a:ext cx="2895600" cy="457200"/>
          </a:xfrm>
        </p:spPr>
        <p:txBody>
          <a:bodyPr/>
          <a:lstStyle>
            <a:lvl1pPr>
              <a:defRPr/>
            </a:lvl1pPr>
          </a:lstStyle>
          <a:p>
            <a:r>
              <a:rPr lang="en-US" smtClean="0"/>
              <a:t>TU Chemnitz</a:t>
            </a:r>
            <a:endParaRPr lang="en-US"/>
          </a:p>
        </p:txBody>
      </p:sp>
      <p:sp>
        <p:nvSpPr>
          <p:cNvPr id="33871" name="Rectangle 79"/>
          <p:cNvSpPr>
            <a:spLocks noGrp="1" noChangeArrowheads="1"/>
          </p:cNvSpPr>
          <p:nvPr>
            <p:ph type="sldNum" sz="quarter" idx="4"/>
          </p:nvPr>
        </p:nvSpPr>
        <p:spPr>
          <a:xfrm>
            <a:off x="685800" y="6248400"/>
            <a:ext cx="1905000" cy="457200"/>
          </a:xfrm>
        </p:spPr>
        <p:txBody>
          <a:bodyPr/>
          <a:lstStyle>
            <a:lvl1pPr>
              <a:defRPr/>
            </a:lvl1pPr>
          </a:lstStyle>
          <a:p>
            <a:r>
              <a:rPr lang="en-US"/>
              <a:t>Page </a:t>
            </a:r>
            <a:fld id="{33F394DF-A623-4CA3-815D-B234E8C131B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June 23, 2010</a:t>
            </a:r>
            <a:endParaRPr lang="en-US"/>
          </a:p>
        </p:txBody>
      </p:sp>
      <p:sp>
        <p:nvSpPr>
          <p:cNvPr id="5" name="Footer Placeholder 4"/>
          <p:cNvSpPr>
            <a:spLocks noGrp="1"/>
          </p:cNvSpPr>
          <p:nvPr>
            <p:ph type="ftr" sz="quarter" idx="11"/>
          </p:nvPr>
        </p:nvSpPr>
        <p:spPr/>
        <p:txBody>
          <a:bodyPr/>
          <a:lstStyle>
            <a:lvl1pPr>
              <a:defRPr/>
            </a:lvl1pPr>
          </a:lstStyle>
          <a:p>
            <a:r>
              <a:rPr lang="en-US" smtClean="0"/>
              <a:t>TU Chemnitz</a:t>
            </a:r>
            <a:endParaRPr lang="en-US"/>
          </a:p>
        </p:txBody>
      </p:sp>
      <p:sp>
        <p:nvSpPr>
          <p:cNvPr id="6" name="Slide Number Placeholder 5"/>
          <p:cNvSpPr>
            <a:spLocks noGrp="1"/>
          </p:cNvSpPr>
          <p:nvPr>
            <p:ph type="sldNum" sz="quarter" idx="12"/>
          </p:nvPr>
        </p:nvSpPr>
        <p:spPr/>
        <p:txBody>
          <a:bodyPr/>
          <a:lstStyle>
            <a:lvl1pPr>
              <a:defRPr/>
            </a:lvl1pPr>
          </a:lstStyle>
          <a:p>
            <a:r>
              <a:rPr lang="en-US"/>
              <a:t>Page </a:t>
            </a:r>
            <a:fld id="{7F5B2175-976C-46DF-B48E-AC4F42894C2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June 23, 2010</a:t>
            </a:r>
            <a:endParaRPr lang="en-US"/>
          </a:p>
        </p:txBody>
      </p:sp>
      <p:sp>
        <p:nvSpPr>
          <p:cNvPr id="5" name="Footer Placeholder 4"/>
          <p:cNvSpPr>
            <a:spLocks noGrp="1"/>
          </p:cNvSpPr>
          <p:nvPr>
            <p:ph type="ftr" sz="quarter" idx="11"/>
          </p:nvPr>
        </p:nvSpPr>
        <p:spPr/>
        <p:txBody>
          <a:bodyPr/>
          <a:lstStyle>
            <a:lvl1pPr>
              <a:defRPr/>
            </a:lvl1pPr>
          </a:lstStyle>
          <a:p>
            <a:r>
              <a:rPr lang="en-US" smtClean="0"/>
              <a:t>TU Chemnitz</a:t>
            </a:r>
            <a:endParaRPr lang="en-US"/>
          </a:p>
        </p:txBody>
      </p:sp>
      <p:sp>
        <p:nvSpPr>
          <p:cNvPr id="6" name="Slide Number Placeholder 5"/>
          <p:cNvSpPr>
            <a:spLocks noGrp="1"/>
          </p:cNvSpPr>
          <p:nvPr>
            <p:ph type="sldNum" sz="quarter" idx="12"/>
          </p:nvPr>
        </p:nvSpPr>
        <p:spPr/>
        <p:txBody>
          <a:bodyPr/>
          <a:lstStyle>
            <a:lvl1pPr>
              <a:defRPr/>
            </a:lvl1pPr>
          </a:lstStyle>
          <a:p>
            <a:r>
              <a:rPr lang="en-US"/>
              <a:t>Page </a:t>
            </a:r>
            <a:fld id="{21DF2D23-3DAC-4136-AD67-BA47450B8DB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June 23, 2010</a:t>
            </a:r>
            <a:endParaRPr lang="en-US"/>
          </a:p>
        </p:txBody>
      </p:sp>
      <p:sp>
        <p:nvSpPr>
          <p:cNvPr id="5" name="Footer Placeholder 4"/>
          <p:cNvSpPr>
            <a:spLocks noGrp="1"/>
          </p:cNvSpPr>
          <p:nvPr>
            <p:ph type="ftr" sz="quarter" idx="11"/>
          </p:nvPr>
        </p:nvSpPr>
        <p:spPr/>
        <p:txBody>
          <a:bodyPr/>
          <a:lstStyle>
            <a:lvl1pPr>
              <a:defRPr/>
            </a:lvl1pPr>
          </a:lstStyle>
          <a:p>
            <a:r>
              <a:rPr lang="en-US" smtClean="0"/>
              <a:t>TU Chemnitz</a:t>
            </a:r>
            <a:endParaRPr lang="en-US"/>
          </a:p>
        </p:txBody>
      </p:sp>
      <p:sp>
        <p:nvSpPr>
          <p:cNvPr id="6" name="Slide Number Placeholder 5"/>
          <p:cNvSpPr>
            <a:spLocks noGrp="1"/>
          </p:cNvSpPr>
          <p:nvPr>
            <p:ph type="sldNum" sz="quarter" idx="12"/>
          </p:nvPr>
        </p:nvSpPr>
        <p:spPr/>
        <p:txBody>
          <a:bodyPr/>
          <a:lstStyle>
            <a:lvl1pPr>
              <a:defRPr/>
            </a:lvl1pPr>
          </a:lstStyle>
          <a:p>
            <a:r>
              <a:rPr lang="en-US"/>
              <a:t>Page </a:t>
            </a:r>
            <a:fld id="{6FF303D4-5A08-4D18-AF68-AAF2891DA24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June 23, 2010</a:t>
            </a:r>
            <a:endParaRPr lang="en-US"/>
          </a:p>
        </p:txBody>
      </p:sp>
      <p:sp>
        <p:nvSpPr>
          <p:cNvPr id="5" name="Footer Placeholder 4"/>
          <p:cNvSpPr>
            <a:spLocks noGrp="1"/>
          </p:cNvSpPr>
          <p:nvPr>
            <p:ph type="ftr" sz="quarter" idx="11"/>
          </p:nvPr>
        </p:nvSpPr>
        <p:spPr/>
        <p:txBody>
          <a:bodyPr/>
          <a:lstStyle>
            <a:lvl1pPr>
              <a:defRPr/>
            </a:lvl1pPr>
          </a:lstStyle>
          <a:p>
            <a:r>
              <a:rPr lang="en-US" smtClean="0"/>
              <a:t>TU Chemnitz</a:t>
            </a:r>
            <a:endParaRPr lang="en-US"/>
          </a:p>
        </p:txBody>
      </p:sp>
      <p:sp>
        <p:nvSpPr>
          <p:cNvPr id="6" name="Slide Number Placeholder 5"/>
          <p:cNvSpPr>
            <a:spLocks noGrp="1"/>
          </p:cNvSpPr>
          <p:nvPr>
            <p:ph type="sldNum" sz="quarter" idx="12"/>
          </p:nvPr>
        </p:nvSpPr>
        <p:spPr/>
        <p:txBody>
          <a:bodyPr/>
          <a:lstStyle>
            <a:lvl1pPr>
              <a:defRPr/>
            </a:lvl1pPr>
          </a:lstStyle>
          <a:p>
            <a:r>
              <a:rPr lang="en-US"/>
              <a:t>Page </a:t>
            </a:r>
            <a:fld id="{CF0A889D-6357-42D3-AFBF-ADC45FC3437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June 23, 2010</a:t>
            </a:r>
            <a:endParaRPr lang="en-US"/>
          </a:p>
        </p:txBody>
      </p:sp>
      <p:sp>
        <p:nvSpPr>
          <p:cNvPr id="6" name="Footer Placeholder 5"/>
          <p:cNvSpPr>
            <a:spLocks noGrp="1"/>
          </p:cNvSpPr>
          <p:nvPr>
            <p:ph type="ftr" sz="quarter" idx="11"/>
          </p:nvPr>
        </p:nvSpPr>
        <p:spPr/>
        <p:txBody>
          <a:bodyPr/>
          <a:lstStyle>
            <a:lvl1pPr>
              <a:defRPr/>
            </a:lvl1pPr>
          </a:lstStyle>
          <a:p>
            <a:r>
              <a:rPr lang="en-US" smtClean="0"/>
              <a:t>TU Chemnitz</a:t>
            </a:r>
            <a:endParaRPr lang="en-US"/>
          </a:p>
        </p:txBody>
      </p:sp>
      <p:sp>
        <p:nvSpPr>
          <p:cNvPr id="7" name="Slide Number Placeholder 6"/>
          <p:cNvSpPr>
            <a:spLocks noGrp="1"/>
          </p:cNvSpPr>
          <p:nvPr>
            <p:ph type="sldNum" sz="quarter" idx="12"/>
          </p:nvPr>
        </p:nvSpPr>
        <p:spPr/>
        <p:txBody>
          <a:bodyPr/>
          <a:lstStyle>
            <a:lvl1pPr>
              <a:defRPr/>
            </a:lvl1pPr>
          </a:lstStyle>
          <a:p>
            <a:r>
              <a:rPr lang="en-US"/>
              <a:t>Page </a:t>
            </a:r>
            <a:fld id="{76A3B72E-ECFE-4FEB-A8D8-C960FAA2702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June 23, 2010</a:t>
            </a:r>
            <a:endParaRPr lang="en-US"/>
          </a:p>
        </p:txBody>
      </p:sp>
      <p:sp>
        <p:nvSpPr>
          <p:cNvPr id="8" name="Footer Placeholder 7"/>
          <p:cNvSpPr>
            <a:spLocks noGrp="1"/>
          </p:cNvSpPr>
          <p:nvPr>
            <p:ph type="ftr" sz="quarter" idx="11"/>
          </p:nvPr>
        </p:nvSpPr>
        <p:spPr/>
        <p:txBody>
          <a:bodyPr/>
          <a:lstStyle>
            <a:lvl1pPr>
              <a:defRPr/>
            </a:lvl1pPr>
          </a:lstStyle>
          <a:p>
            <a:r>
              <a:rPr lang="en-US" smtClean="0"/>
              <a:t>TU Chemnitz</a:t>
            </a:r>
            <a:endParaRPr lang="en-US"/>
          </a:p>
        </p:txBody>
      </p:sp>
      <p:sp>
        <p:nvSpPr>
          <p:cNvPr id="9" name="Slide Number Placeholder 8"/>
          <p:cNvSpPr>
            <a:spLocks noGrp="1"/>
          </p:cNvSpPr>
          <p:nvPr>
            <p:ph type="sldNum" sz="quarter" idx="12"/>
          </p:nvPr>
        </p:nvSpPr>
        <p:spPr/>
        <p:txBody>
          <a:bodyPr/>
          <a:lstStyle>
            <a:lvl1pPr>
              <a:defRPr/>
            </a:lvl1pPr>
          </a:lstStyle>
          <a:p>
            <a:r>
              <a:rPr lang="en-US"/>
              <a:t>Page </a:t>
            </a:r>
            <a:fld id="{9E985223-1B25-47BD-A493-F0F177BF158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June 23, 2010</a:t>
            </a:r>
            <a:endParaRPr lang="en-US"/>
          </a:p>
        </p:txBody>
      </p:sp>
      <p:sp>
        <p:nvSpPr>
          <p:cNvPr id="4" name="Footer Placeholder 3"/>
          <p:cNvSpPr>
            <a:spLocks noGrp="1"/>
          </p:cNvSpPr>
          <p:nvPr>
            <p:ph type="ftr" sz="quarter" idx="11"/>
          </p:nvPr>
        </p:nvSpPr>
        <p:spPr/>
        <p:txBody>
          <a:bodyPr/>
          <a:lstStyle>
            <a:lvl1pPr>
              <a:defRPr/>
            </a:lvl1pPr>
          </a:lstStyle>
          <a:p>
            <a:r>
              <a:rPr lang="en-US" smtClean="0"/>
              <a:t>TU Chemnitz</a:t>
            </a:r>
            <a:endParaRPr lang="en-US"/>
          </a:p>
        </p:txBody>
      </p:sp>
      <p:sp>
        <p:nvSpPr>
          <p:cNvPr id="5" name="Slide Number Placeholder 4"/>
          <p:cNvSpPr>
            <a:spLocks noGrp="1"/>
          </p:cNvSpPr>
          <p:nvPr>
            <p:ph type="sldNum" sz="quarter" idx="12"/>
          </p:nvPr>
        </p:nvSpPr>
        <p:spPr/>
        <p:txBody>
          <a:bodyPr/>
          <a:lstStyle>
            <a:lvl1pPr>
              <a:defRPr/>
            </a:lvl1pPr>
          </a:lstStyle>
          <a:p>
            <a:r>
              <a:rPr lang="en-US"/>
              <a:t>Page </a:t>
            </a:r>
            <a:fld id="{84807C03-2D48-492B-B63A-5732A02013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June 23, 2010</a:t>
            </a:r>
            <a:endParaRPr lang="en-US"/>
          </a:p>
        </p:txBody>
      </p:sp>
      <p:sp>
        <p:nvSpPr>
          <p:cNvPr id="3" name="Footer Placeholder 2"/>
          <p:cNvSpPr>
            <a:spLocks noGrp="1"/>
          </p:cNvSpPr>
          <p:nvPr>
            <p:ph type="ftr" sz="quarter" idx="11"/>
          </p:nvPr>
        </p:nvSpPr>
        <p:spPr/>
        <p:txBody>
          <a:bodyPr/>
          <a:lstStyle>
            <a:lvl1pPr>
              <a:defRPr/>
            </a:lvl1pPr>
          </a:lstStyle>
          <a:p>
            <a:r>
              <a:rPr lang="en-US" smtClean="0"/>
              <a:t>TU Chemnitz</a:t>
            </a:r>
            <a:endParaRPr lang="en-US"/>
          </a:p>
        </p:txBody>
      </p:sp>
      <p:sp>
        <p:nvSpPr>
          <p:cNvPr id="4" name="Slide Number Placeholder 3"/>
          <p:cNvSpPr>
            <a:spLocks noGrp="1"/>
          </p:cNvSpPr>
          <p:nvPr>
            <p:ph type="sldNum" sz="quarter" idx="12"/>
          </p:nvPr>
        </p:nvSpPr>
        <p:spPr/>
        <p:txBody>
          <a:bodyPr/>
          <a:lstStyle>
            <a:lvl1pPr>
              <a:defRPr/>
            </a:lvl1pPr>
          </a:lstStyle>
          <a:p>
            <a:r>
              <a:rPr lang="en-US"/>
              <a:t>Page </a:t>
            </a:r>
            <a:fld id="{BCEB9781-FAC3-4660-BA37-0D7809B3AD1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June 23, 2010</a:t>
            </a:r>
            <a:endParaRPr lang="en-US"/>
          </a:p>
        </p:txBody>
      </p:sp>
      <p:sp>
        <p:nvSpPr>
          <p:cNvPr id="6" name="Footer Placeholder 5"/>
          <p:cNvSpPr>
            <a:spLocks noGrp="1"/>
          </p:cNvSpPr>
          <p:nvPr>
            <p:ph type="ftr" sz="quarter" idx="11"/>
          </p:nvPr>
        </p:nvSpPr>
        <p:spPr/>
        <p:txBody>
          <a:bodyPr/>
          <a:lstStyle>
            <a:lvl1pPr>
              <a:defRPr/>
            </a:lvl1pPr>
          </a:lstStyle>
          <a:p>
            <a:r>
              <a:rPr lang="en-US" smtClean="0"/>
              <a:t>TU Chemnitz</a:t>
            </a:r>
            <a:endParaRPr lang="en-US"/>
          </a:p>
        </p:txBody>
      </p:sp>
      <p:sp>
        <p:nvSpPr>
          <p:cNvPr id="7" name="Slide Number Placeholder 6"/>
          <p:cNvSpPr>
            <a:spLocks noGrp="1"/>
          </p:cNvSpPr>
          <p:nvPr>
            <p:ph type="sldNum" sz="quarter" idx="12"/>
          </p:nvPr>
        </p:nvSpPr>
        <p:spPr/>
        <p:txBody>
          <a:bodyPr/>
          <a:lstStyle>
            <a:lvl1pPr>
              <a:defRPr/>
            </a:lvl1pPr>
          </a:lstStyle>
          <a:p>
            <a:r>
              <a:rPr lang="en-US"/>
              <a:t>Page </a:t>
            </a:r>
            <a:fld id="{9382E2A8-38B8-474B-98BE-E0BDBB23052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June 23, 2010</a:t>
            </a:r>
            <a:endParaRPr lang="en-US"/>
          </a:p>
        </p:txBody>
      </p:sp>
      <p:sp>
        <p:nvSpPr>
          <p:cNvPr id="6" name="Footer Placeholder 5"/>
          <p:cNvSpPr>
            <a:spLocks noGrp="1"/>
          </p:cNvSpPr>
          <p:nvPr>
            <p:ph type="ftr" sz="quarter" idx="11"/>
          </p:nvPr>
        </p:nvSpPr>
        <p:spPr/>
        <p:txBody>
          <a:bodyPr/>
          <a:lstStyle>
            <a:lvl1pPr>
              <a:defRPr/>
            </a:lvl1pPr>
          </a:lstStyle>
          <a:p>
            <a:r>
              <a:rPr lang="en-US" smtClean="0"/>
              <a:t>TU Chemnitz</a:t>
            </a:r>
            <a:endParaRPr lang="en-US"/>
          </a:p>
        </p:txBody>
      </p:sp>
      <p:sp>
        <p:nvSpPr>
          <p:cNvPr id="7" name="Slide Number Placeholder 6"/>
          <p:cNvSpPr>
            <a:spLocks noGrp="1"/>
          </p:cNvSpPr>
          <p:nvPr>
            <p:ph type="sldNum" sz="quarter" idx="12"/>
          </p:nvPr>
        </p:nvSpPr>
        <p:spPr/>
        <p:txBody>
          <a:bodyPr/>
          <a:lstStyle>
            <a:lvl1pPr>
              <a:defRPr/>
            </a:lvl1pPr>
          </a:lstStyle>
          <a:p>
            <a:r>
              <a:rPr lang="en-US"/>
              <a:t>Page </a:t>
            </a:r>
            <a:fld id="{BD49A861-3710-48DC-9DF9-76B75CA52D5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517" name="Group 85"/>
          <p:cNvGrpSpPr>
            <a:grpSpLocks/>
          </p:cNvGrpSpPr>
          <p:nvPr userDrawn="1"/>
        </p:nvGrpSpPr>
        <p:grpSpPr bwMode="auto">
          <a:xfrm>
            <a:off x="0" y="0"/>
            <a:ext cx="9144000" cy="6858000"/>
            <a:chOff x="0" y="0"/>
            <a:chExt cx="5760" cy="4320"/>
          </a:xfrm>
        </p:grpSpPr>
        <p:grpSp>
          <p:nvGrpSpPr>
            <p:cNvPr id="18434" name="Group 2"/>
            <p:cNvGrpSpPr>
              <a:grpSpLocks/>
            </p:cNvGrpSpPr>
            <p:nvPr/>
          </p:nvGrpSpPr>
          <p:grpSpPr bwMode="auto">
            <a:xfrm>
              <a:off x="0" y="0"/>
              <a:ext cx="5760" cy="4320"/>
              <a:chOff x="0" y="0"/>
              <a:chExt cx="5760" cy="4320"/>
            </a:xfrm>
          </p:grpSpPr>
          <p:grpSp>
            <p:nvGrpSpPr>
              <p:cNvPr id="18435" name="Group 3"/>
              <p:cNvGrpSpPr>
                <a:grpSpLocks/>
              </p:cNvGrpSpPr>
              <p:nvPr/>
            </p:nvGrpSpPr>
            <p:grpSpPr bwMode="auto">
              <a:xfrm>
                <a:off x="0" y="192"/>
                <a:ext cx="5760" cy="4032"/>
                <a:chOff x="0" y="192"/>
                <a:chExt cx="5760" cy="4032"/>
              </a:xfrm>
            </p:grpSpPr>
            <p:sp>
              <p:nvSpPr>
                <p:cNvPr id="18436"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37"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38"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39"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40"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41"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42"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43"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44"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45"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46"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47"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48"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49"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50"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51"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52"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53"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54"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55"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56"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57"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18458" name="Group 26"/>
              <p:cNvGrpSpPr>
                <a:grpSpLocks/>
              </p:cNvGrpSpPr>
              <p:nvPr/>
            </p:nvGrpSpPr>
            <p:grpSpPr bwMode="auto">
              <a:xfrm>
                <a:off x="192" y="0"/>
                <a:ext cx="5376" cy="4320"/>
                <a:chOff x="192" y="0"/>
                <a:chExt cx="5376" cy="4320"/>
              </a:xfrm>
            </p:grpSpPr>
            <p:sp>
              <p:nvSpPr>
                <p:cNvPr id="18459"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60"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61"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62"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63"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64"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65"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66"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67"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68"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69"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70"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71"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72"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73"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74"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75"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76"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77"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78"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79"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80"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81"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82"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83"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84"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85"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86"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8487"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18488" name="Rectangle 56"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grpSp>
          <p:nvGrpSpPr>
            <p:cNvPr id="18489" name="Group 57"/>
            <p:cNvGrpSpPr>
              <a:grpSpLocks/>
            </p:cNvGrpSpPr>
            <p:nvPr/>
          </p:nvGrpSpPr>
          <p:grpSpPr bwMode="auto">
            <a:xfrm>
              <a:off x="2064" y="3984"/>
              <a:ext cx="1920" cy="288"/>
              <a:chOff x="2064" y="3984"/>
              <a:chExt cx="1920" cy="288"/>
            </a:xfrm>
          </p:grpSpPr>
          <p:sp>
            <p:nvSpPr>
              <p:cNvPr id="18490" name="Rectangle 58" descr="60%"/>
              <p:cNvSpPr>
                <a:spLocks noChangeArrowheads="1"/>
              </p:cNvSpPr>
              <p:nvPr userDrawn="1"/>
            </p:nvSpPr>
            <p:spPr bwMode="ltGray">
              <a:xfrm>
                <a:off x="2112" y="4032"/>
                <a:ext cx="1824"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8491" name="Line 59"/>
              <p:cNvSpPr>
                <a:spLocks noChangeShapeType="1"/>
              </p:cNvSpPr>
              <p:nvPr userDrawn="1"/>
            </p:nvSpPr>
            <p:spPr bwMode="ltGray">
              <a:xfrm>
                <a:off x="2064" y="4032"/>
                <a:ext cx="1920" cy="0"/>
              </a:xfrm>
              <a:prstGeom prst="line">
                <a:avLst/>
              </a:prstGeom>
              <a:noFill/>
              <a:ln w="9525">
                <a:solidFill>
                  <a:schemeClr val="hlink"/>
                </a:solidFill>
                <a:round/>
                <a:headEnd/>
                <a:tailEnd/>
              </a:ln>
              <a:effectLst/>
            </p:spPr>
            <p:txBody>
              <a:bodyPr wrap="none" anchor="ctr"/>
              <a:lstStyle/>
              <a:p>
                <a:endParaRPr lang="en-US"/>
              </a:p>
            </p:txBody>
          </p:sp>
          <p:sp>
            <p:nvSpPr>
              <p:cNvPr id="18492" name="Line 60"/>
              <p:cNvSpPr>
                <a:spLocks noChangeShapeType="1"/>
              </p:cNvSpPr>
              <p:nvPr userDrawn="1"/>
            </p:nvSpPr>
            <p:spPr bwMode="ltGray">
              <a:xfrm>
                <a:off x="2064" y="4224"/>
                <a:ext cx="1920" cy="0"/>
              </a:xfrm>
              <a:prstGeom prst="line">
                <a:avLst/>
              </a:prstGeom>
              <a:noFill/>
              <a:ln w="9525">
                <a:solidFill>
                  <a:schemeClr val="hlink"/>
                </a:solidFill>
                <a:round/>
                <a:headEnd/>
                <a:tailEnd/>
              </a:ln>
              <a:effectLst/>
            </p:spPr>
            <p:txBody>
              <a:bodyPr wrap="none" anchor="ctr"/>
              <a:lstStyle/>
              <a:p>
                <a:endParaRPr lang="en-US"/>
              </a:p>
            </p:txBody>
          </p:sp>
          <p:sp>
            <p:nvSpPr>
              <p:cNvPr id="18493" name="Line 61"/>
              <p:cNvSpPr>
                <a:spLocks noChangeShapeType="1"/>
              </p:cNvSpPr>
              <p:nvPr userDrawn="1"/>
            </p:nvSpPr>
            <p:spPr bwMode="ltGray">
              <a:xfrm>
                <a:off x="2112" y="3984"/>
                <a:ext cx="0" cy="288"/>
              </a:xfrm>
              <a:prstGeom prst="line">
                <a:avLst/>
              </a:prstGeom>
              <a:noFill/>
              <a:ln w="9525">
                <a:solidFill>
                  <a:schemeClr val="hlink"/>
                </a:solidFill>
                <a:round/>
                <a:headEnd/>
                <a:tailEnd/>
              </a:ln>
              <a:effectLst/>
            </p:spPr>
            <p:txBody>
              <a:bodyPr wrap="none" anchor="ctr"/>
              <a:lstStyle/>
              <a:p>
                <a:endParaRPr lang="en-US"/>
              </a:p>
            </p:txBody>
          </p:sp>
          <p:sp>
            <p:nvSpPr>
              <p:cNvPr id="18494" name="Line 62"/>
              <p:cNvSpPr>
                <a:spLocks noChangeShapeType="1"/>
              </p:cNvSpPr>
              <p:nvPr userDrawn="1"/>
            </p:nvSpPr>
            <p:spPr bwMode="ltGray">
              <a:xfrm>
                <a:off x="393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8495" name="Group 63"/>
            <p:cNvGrpSpPr>
              <a:grpSpLocks/>
            </p:cNvGrpSpPr>
            <p:nvPr/>
          </p:nvGrpSpPr>
          <p:grpSpPr bwMode="auto">
            <a:xfrm>
              <a:off x="4512" y="3984"/>
              <a:ext cx="912" cy="288"/>
              <a:chOff x="4512" y="3984"/>
              <a:chExt cx="912" cy="288"/>
            </a:xfrm>
          </p:grpSpPr>
          <p:sp>
            <p:nvSpPr>
              <p:cNvPr id="18496" name="Rectangle 64"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8497" name="Line 65"/>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endParaRPr lang="en-US"/>
              </a:p>
            </p:txBody>
          </p:sp>
          <p:sp>
            <p:nvSpPr>
              <p:cNvPr id="18498" name="Line 66"/>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endParaRPr lang="en-US"/>
              </a:p>
            </p:txBody>
          </p:sp>
          <p:sp>
            <p:nvSpPr>
              <p:cNvPr id="18499" name="Line 67"/>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endParaRPr lang="en-US"/>
              </a:p>
            </p:txBody>
          </p:sp>
          <p:sp>
            <p:nvSpPr>
              <p:cNvPr id="18500" name="Line 68"/>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8501" name="Group 69"/>
            <p:cNvGrpSpPr>
              <a:grpSpLocks/>
            </p:cNvGrpSpPr>
            <p:nvPr/>
          </p:nvGrpSpPr>
          <p:grpSpPr bwMode="auto">
            <a:xfrm>
              <a:off x="624" y="3984"/>
              <a:ext cx="912" cy="288"/>
              <a:chOff x="624" y="3984"/>
              <a:chExt cx="912" cy="288"/>
            </a:xfrm>
          </p:grpSpPr>
          <p:sp>
            <p:nvSpPr>
              <p:cNvPr id="18502" name="Rectangle 70" descr="60%"/>
              <p:cNvSpPr>
                <a:spLocks noChangeArrowheads="1"/>
              </p:cNvSpPr>
              <p:nvPr userDrawn="1"/>
            </p:nvSpPr>
            <p:spPr bwMode="ltGray">
              <a:xfrm>
                <a:off x="672"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8503" name="Line 71"/>
              <p:cNvSpPr>
                <a:spLocks noChangeShapeType="1"/>
              </p:cNvSpPr>
              <p:nvPr userDrawn="1"/>
            </p:nvSpPr>
            <p:spPr bwMode="ltGray">
              <a:xfrm>
                <a:off x="624" y="4032"/>
                <a:ext cx="912" cy="0"/>
              </a:xfrm>
              <a:prstGeom prst="line">
                <a:avLst/>
              </a:prstGeom>
              <a:noFill/>
              <a:ln w="9525">
                <a:solidFill>
                  <a:schemeClr val="hlink"/>
                </a:solidFill>
                <a:round/>
                <a:headEnd/>
                <a:tailEnd/>
              </a:ln>
              <a:effectLst/>
            </p:spPr>
            <p:txBody>
              <a:bodyPr wrap="none" anchor="ctr"/>
              <a:lstStyle/>
              <a:p>
                <a:endParaRPr lang="en-US"/>
              </a:p>
            </p:txBody>
          </p:sp>
          <p:sp>
            <p:nvSpPr>
              <p:cNvPr id="18504" name="Line 72"/>
              <p:cNvSpPr>
                <a:spLocks noChangeShapeType="1"/>
              </p:cNvSpPr>
              <p:nvPr userDrawn="1"/>
            </p:nvSpPr>
            <p:spPr bwMode="ltGray">
              <a:xfrm>
                <a:off x="624" y="4224"/>
                <a:ext cx="912" cy="0"/>
              </a:xfrm>
              <a:prstGeom prst="line">
                <a:avLst/>
              </a:prstGeom>
              <a:noFill/>
              <a:ln w="9525">
                <a:solidFill>
                  <a:schemeClr val="hlink"/>
                </a:solidFill>
                <a:round/>
                <a:headEnd/>
                <a:tailEnd/>
              </a:ln>
              <a:effectLst/>
            </p:spPr>
            <p:txBody>
              <a:bodyPr wrap="none" anchor="ctr"/>
              <a:lstStyle/>
              <a:p>
                <a:endParaRPr lang="en-US"/>
              </a:p>
            </p:txBody>
          </p:sp>
          <p:sp>
            <p:nvSpPr>
              <p:cNvPr id="18505" name="Line 73"/>
              <p:cNvSpPr>
                <a:spLocks noChangeShapeType="1"/>
              </p:cNvSpPr>
              <p:nvPr userDrawn="1"/>
            </p:nvSpPr>
            <p:spPr bwMode="ltGray">
              <a:xfrm>
                <a:off x="672" y="3984"/>
                <a:ext cx="0" cy="288"/>
              </a:xfrm>
              <a:prstGeom prst="line">
                <a:avLst/>
              </a:prstGeom>
              <a:noFill/>
              <a:ln w="9525">
                <a:solidFill>
                  <a:schemeClr val="hlink"/>
                </a:solidFill>
                <a:round/>
                <a:headEnd/>
                <a:tailEnd/>
              </a:ln>
              <a:effectLst/>
            </p:spPr>
            <p:txBody>
              <a:bodyPr wrap="none" anchor="ctr"/>
              <a:lstStyle/>
              <a:p>
                <a:endParaRPr lang="en-US"/>
              </a:p>
            </p:txBody>
          </p:sp>
          <p:sp>
            <p:nvSpPr>
              <p:cNvPr id="18506" name="Line 74"/>
              <p:cNvSpPr>
                <a:spLocks noChangeShapeType="1"/>
              </p:cNvSpPr>
              <p:nvPr userDrawn="1"/>
            </p:nvSpPr>
            <p:spPr bwMode="ltGray">
              <a:xfrm>
                <a:off x="1488" y="3984"/>
                <a:ext cx="0" cy="288"/>
              </a:xfrm>
              <a:prstGeom prst="line">
                <a:avLst/>
              </a:prstGeom>
              <a:noFill/>
              <a:ln w="9525">
                <a:solidFill>
                  <a:schemeClr val="hlink"/>
                </a:solidFill>
                <a:round/>
                <a:headEnd/>
                <a:tailEnd/>
              </a:ln>
              <a:effectLst/>
            </p:spPr>
            <p:txBody>
              <a:bodyPr wrap="none" anchor="ctr"/>
              <a:lstStyle/>
              <a:p>
                <a:endParaRPr lang="en-US"/>
              </a:p>
            </p:txBody>
          </p:sp>
        </p:grpSp>
        <p:sp>
          <p:nvSpPr>
            <p:cNvPr id="18512" name="Line 80"/>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8513" name="Group 81"/>
            <p:cNvGrpSpPr>
              <a:grpSpLocks/>
            </p:cNvGrpSpPr>
            <p:nvPr/>
          </p:nvGrpSpPr>
          <p:grpSpPr bwMode="auto">
            <a:xfrm>
              <a:off x="261" y="892"/>
              <a:ext cx="1124" cy="1464"/>
              <a:chOff x="96" y="916"/>
              <a:chExt cx="2208" cy="2876"/>
            </a:xfrm>
          </p:grpSpPr>
          <p:sp>
            <p:nvSpPr>
              <p:cNvPr id="18514" name="Line 82"/>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8515" name="Line 83"/>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8516" name="Arc 84"/>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
        <p:nvSpPr>
          <p:cNvPr id="18507" name="Rectangle 75"/>
          <p:cNvSpPr>
            <a:spLocks noGrp="1" noChangeArrowheads="1"/>
          </p:cNvSpPr>
          <p:nvPr>
            <p:ph type="title"/>
          </p:nvPr>
        </p:nvSpPr>
        <p:spPr bwMode="auto">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8508" name="Rectangle 76"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09" name="Rectangle 77"/>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omic Sans MS" pitchFamily="66" charset="0"/>
              </a:defRPr>
            </a:lvl1pPr>
          </a:lstStyle>
          <a:p>
            <a:r>
              <a:rPr lang="en-US" smtClean="0"/>
              <a:t>June 23, 2010</a:t>
            </a:r>
            <a:endParaRPr lang="en-US"/>
          </a:p>
        </p:txBody>
      </p:sp>
      <p:sp>
        <p:nvSpPr>
          <p:cNvPr id="18510" name="Rectangle 78"/>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omic Sans MS" pitchFamily="66" charset="0"/>
              </a:defRPr>
            </a:lvl1pPr>
          </a:lstStyle>
          <a:p>
            <a:r>
              <a:rPr lang="en-US" smtClean="0"/>
              <a:t>TU Chemnitz</a:t>
            </a:r>
            <a:endParaRPr lang="en-US"/>
          </a:p>
        </p:txBody>
      </p:sp>
      <p:sp>
        <p:nvSpPr>
          <p:cNvPr id="18511" name="Rectangle 79"/>
          <p:cNvSpPr>
            <a:spLocks noGrp="1" noChangeArrowheads="1"/>
          </p:cNvSpPr>
          <p:nvPr>
            <p:ph type="sldNum" sz="quarter" idx="4"/>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omic Sans MS" pitchFamily="66" charset="0"/>
              </a:defRPr>
            </a:lvl1pPr>
          </a:lstStyle>
          <a:p>
            <a:r>
              <a:rPr lang="en-US"/>
              <a:t>Page </a:t>
            </a:r>
            <a:fld id="{71F6D2B1-475C-42C1-9B1E-FE9CCDBD39B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cs typeface="Tahoma" pitchFamily="34" charset="0"/>
        </a:defRPr>
      </a:lvl2pPr>
      <a:lvl3pPr algn="l" rtl="0" eaLnBrk="1" fontAlgn="base" hangingPunct="1">
        <a:spcBef>
          <a:spcPct val="0"/>
        </a:spcBef>
        <a:spcAft>
          <a:spcPct val="0"/>
        </a:spcAft>
        <a:defRPr sz="4400">
          <a:solidFill>
            <a:schemeClr val="tx2"/>
          </a:solidFill>
          <a:latin typeface="Tahoma" pitchFamily="34" charset="0"/>
          <a:cs typeface="Tahoma" pitchFamily="34" charset="0"/>
        </a:defRPr>
      </a:lvl3pPr>
      <a:lvl4pPr algn="l" rtl="0" eaLnBrk="1" fontAlgn="base" hangingPunct="1">
        <a:spcBef>
          <a:spcPct val="0"/>
        </a:spcBef>
        <a:spcAft>
          <a:spcPct val="0"/>
        </a:spcAft>
        <a:defRPr sz="4400">
          <a:solidFill>
            <a:schemeClr val="tx2"/>
          </a:solidFill>
          <a:latin typeface="Tahoma" pitchFamily="34" charset="0"/>
          <a:cs typeface="Tahoma" pitchFamily="34" charset="0"/>
        </a:defRPr>
      </a:lvl4pPr>
      <a:lvl5pPr algn="l" rtl="0" eaLnBrk="1" fontAlgn="base" hangingPunct="1">
        <a:spcBef>
          <a:spcPct val="0"/>
        </a:spcBef>
        <a:spcAft>
          <a:spcPct val="0"/>
        </a:spcAft>
        <a:defRPr sz="4400">
          <a:solidFill>
            <a:schemeClr val="tx2"/>
          </a:solidFill>
          <a:latin typeface="Tahoma" pitchFamily="34" charset="0"/>
          <a:cs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cs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cs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cs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Clr>
          <a:schemeClr val="hlink"/>
        </a:buClr>
        <a:buSzPct val="9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chemeClr val="accent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hlink"/>
        </a:buClr>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8153400" cy="1905000"/>
          </a:xfrm>
        </p:spPr>
        <p:txBody>
          <a:bodyPr/>
          <a:lstStyle/>
          <a:p>
            <a:r>
              <a:rPr lang="en-US" sz="4000" dirty="0" smtClean="0"/>
              <a:t>History of the Stern-</a:t>
            </a:r>
            <a:r>
              <a:rPr lang="en-US" sz="4000" dirty="0" err="1" smtClean="0"/>
              <a:t>Gerlach</a:t>
            </a:r>
            <a:r>
              <a:rPr lang="en-US" sz="4000" dirty="0" smtClean="0"/>
              <a:t> Effect and the Continuing Controversy Surrounding SGE of Free Electrons</a:t>
            </a:r>
            <a:endParaRPr lang="en-US" sz="4000" dirty="0"/>
          </a:p>
        </p:txBody>
      </p:sp>
      <p:sp>
        <p:nvSpPr>
          <p:cNvPr id="3" name="Subtitle 2"/>
          <p:cNvSpPr>
            <a:spLocks noGrp="1"/>
          </p:cNvSpPr>
          <p:nvPr>
            <p:ph type="subTitle" idx="1"/>
          </p:nvPr>
        </p:nvSpPr>
        <p:spPr>
          <a:xfrm>
            <a:off x="990600" y="3886200"/>
            <a:ext cx="6400800" cy="2209800"/>
          </a:xfrm>
        </p:spPr>
        <p:txBody>
          <a:bodyPr/>
          <a:lstStyle/>
          <a:p>
            <a:r>
              <a:rPr lang="en-US" sz="2800" dirty="0" smtClean="0"/>
              <a:t>William  </a:t>
            </a:r>
            <a:r>
              <a:rPr lang="en-US" sz="2800" dirty="0" err="1" smtClean="0"/>
              <a:t>Evenson</a:t>
            </a:r>
            <a:endParaRPr lang="en-US" sz="2800" dirty="0" smtClean="0"/>
          </a:p>
          <a:p>
            <a:r>
              <a:rPr lang="en-US" sz="2800" dirty="0" smtClean="0"/>
              <a:t>Professor of Physics, emeritus</a:t>
            </a:r>
          </a:p>
          <a:p>
            <a:r>
              <a:rPr lang="en-US" sz="2800" dirty="0" smtClean="0"/>
              <a:t>Utah Valley University / Brigham Young University</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 (4)</a:t>
            </a:r>
            <a:endParaRPr lang="en-US" dirty="0"/>
          </a:p>
        </p:txBody>
      </p:sp>
      <p:sp>
        <p:nvSpPr>
          <p:cNvPr id="3" name="Content Placeholder 2"/>
          <p:cNvSpPr>
            <a:spLocks noGrp="1"/>
          </p:cNvSpPr>
          <p:nvPr>
            <p:ph idx="1"/>
          </p:nvPr>
        </p:nvSpPr>
        <p:spPr/>
        <p:txBody>
          <a:bodyPr/>
          <a:lstStyle/>
          <a:p>
            <a:r>
              <a:rPr lang="en-US" dirty="0" smtClean="0"/>
              <a:t>W. </a:t>
            </a:r>
            <a:r>
              <a:rPr lang="en-US" dirty="0" err="1" smtClean="0"/>
              <a:t>Gerlach</a:t>
            </a:r>
            <a:r>
              <a:rPr lang="en-US" dirty="0" smtClean="0"/>
              <a:t>, </a:t>
            </a:r>
            <a:r>
              <a:rPr lang="en-US" dirty="0" err="1" smtClean="0"/>
              <a:t>Annalen</a:t>
            </a:r>
            <a:r>
              <a:rPr lang="en-US" dirty="0" smtClean="0"/>
              <a:t> </a:t>
            </a:r>
            <a:r>
              <a:rPr lang="en-US" dirty="0" err="1" smtClean="0"/>
              <a:t>der</a:t>
            </a:r>
            <a:r>
              <a:rPr lang="en-US" dirty="0" smtClean="0"/>
              <a:t> </a:t>
            </a:r>
            <a:r>
              <a:rPr lang="en-US" dirty="0" err="1" smtClean="0"/>
              <a:t>Physik</a:t>
            </a:r>
            <a:r>
              <a:rPr lang="en-US" dirty="0" smtClean="0"/>
              <a:t> </a:t>
            </a:r>
            <a:r>
              <a:rPr lang="en-US" b="1" dirty="0" smtClean="0"/>
              <a:t>76</a:t>
            </a:r>
            <a:r>
              <a:rPr lang="en-US" dirty="0" smtClean="0"/>
              <a:t>:163-197 (1925)</a:t>
            </a:r>
          </a:p>
          <a:p>
            <a:pPr lvl="1"/>
            <a:r>
              <a:rPr lang="en-US" dirty="0" smtClean="0"/>
              <a:t>extension to Cu and Au</a:t>
            </a: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11</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457200" y="0"/>
            <a:ext cx="8686800" cy="5747657"/>
          </a:xfrm>
          <a:prstGeom prst="rect">
            <a:avLst/>
          </a:prstGeom>
          <a:noFill/>
          <a:ln w="9525">
            <a:noFill/>
            <a:miter lim="800000"/>
            <a:headEnd/>
            <a:tailEnd/>
          </a:ln>
        </p:spPr>
      </p:pic>
      <p:sp>
        <p:nvSpPr>
          <p:cNvPr id="7" name="TextBox 6"/>
          <p:cNvSpPr txBox="1"/>
          <p:nvPr/>
        </p:nvSpPr>
        <p:spPr>
          <a:xfrm>
            <a:off x="762000" y="5486400"/>
            <a:ext cx="7128490" cy="954107"/>
          </a:xfrm>
          <a:prstGeom prst="rect">
            <a:avLst/>
          </a:prstGeom>
          <a:noFill/>
        </p:spPr>
        <p:txBody>
          <a:bodyPr wrap="none" rtlCol="0">
            <a:spAutoFit/>
          </a:bodyPr>
          <a:lstStyle/>
          <a:p>
            <a:r>
              <a:rPr lang="en-US" sz="2800" dirty="0" smtClean="0"/>
              <a:t>Bohr was a “true believer” and advocate for</a:t>
            </a:r>
          </a:p>
          <a:p>
            <a:r>
              <a:rPr lang="en-US" sz="2800" dirty="0" err="1" smtClean="0"/>
              <a:t>Sommerfeld</a:t>
            </a:r>
            <a:r>
              <a:rPr lang="en-US" sz="2800" dirty="0" smtClean="0"/>
              <a:t>-Debye directional quantization</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12</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214423" y="139868"/>
            <a:ext cx="8848725" cy="5818640"/>
          </a:xfrm>
          <a:prstGeom prst="rect">
            <a:avLst/>
          </a:prstGeom>
          <a:noFill/>
          <a:ln w="9525">
            <a:noFill/>
            <a:miter lim="800000"/>
            <a:headEnd/>
            <a:tailEnd/>
          </a:ln>
        </p:spPr>
      </p:pic>
      <p:sp>
        <p:nvSpPr>
          <p:cNvPr id="7" name="TextBox 6"/>
          <p:cNvSpPr txBox="1"/>
          <p:nvPr/>
        </p:nvSpPr>
        <p:spPr>
          <a:xfrm>
            <a:off x="45366" y="5840464"/>
            <a:ext cx="9152570" cy="523220"/>
          </a:xfrm>
          <a:prstGeom prst="rect">
            <a:avLst/>
          </a:prstGeom>
          <a:noFill/>
        </p:spPr>
        <p:txBody>
          <a:bodyPr wrap="none" rtlCol="0">
            <a:spAutoFit/>
          </a:bodyPr>
          <a:lstStyle/>
          <a:p>
            <a:r>
              <a:rPr lang="en-US" sz="2800" dirty="0" smtClean="0"/>
              <a:t>We congratulate you for the confirmation of your theory!</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a:xfrm>
            <a:off x="838200" y="1752600"/>
            <a:ext cx="8156944" cy="4267200"/>
          </a:xfrm>
        </p:spPr>
        <p:txBody>
          <a:bodyPr/>
          <a:lstStyle/>
          <a:p>
            <a:r>
              <a:rPr lang="en-US" dirty="0" smtClean="0"/>
              <a:t>Directional (space) quantization had been proposed by </a:t>
            </a:r>
            <a:r>
              <a:rPr lang="en-US" dirty="0" err="1" smtClean="0"/>
              <a:t>Sommerfeld</a:t>
            </a:r>
            <a:r>
              <a:rPr lang="en-US" dirty="0" smtClean="0"/>
              <a:t> and Debye with Bohr’s concurrence</a:t>
            </a:r>
          </a:p>
          <a:p>
            <a:r>
              <a:rPr lang="en-US" dirty="0" smtClean="0"/>
              <a:t>Quantum mechanics not yet invented</a:t>
            </a:r>
          </a:p>
          <a:p>
            <a:r>
              <a:rPr lang="en-US" dirty="0" smtClean="0"/>
              <a:t>Spin not yet discovered</a:t>
            </a:r>
          </a:p>
          <a:p>
            <a:r>
              <a:rPr lang="en-US" dirty="0" smtClean="0"/>
              <a:t>Classical-quantum transition apparent by a classically described, randomly oriented atom beam </a:t>
            </a:r>
            <a:r>
              <a:rPr lang="en-US" b="1" dirty="0" smtClean="0">
                <a:latin typeface="Times New Roman"/>
                <a:cs typeface="Times New Roman"/>
              </a:rPr>
              <a:t>→</a:t>
            </a:r>
            <a:r>
              <a:rPr lang="en-US" dirty="0" smtClean="0">
                <a:latin typeface="Times New Roman"/>
                <a:cs typeface="Times New Roman"/>
              </a:rPr>
              <a:t> </a:t>
            </a:r>
            <a:r>
              <a:rPr lang="en-US" dirty="0" smtClean="0"/>
              <a:t>directional quantization</a:t>
            </a: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(2)</a:t>
            </a:r>
            <a:endParaRPr lang="en-US" dirty="0"/>
          </a:p>
        </p:txBody>
      </p:sp>
      <p:sp>
        <p:nvSpPr>
          <p:cNvPr id="3" name="Content Placeholder 2"/>
          <p:cNvSpPr>
            <a:spLocks noGrp="1"/>
          </p:cNvSpPr>
          <p:nvPr>
            <p:ph idx="1"/>
          </p:nvPr>
        </p:nvSpPr>
        <p:spPr>
          <a:xfrm>
            <a:off x="838200" y="1752600"/>
            <a:ext cx="7772400" cy="4495800"/>
          </a:xfrm>
        </p:spPr>
        <p:txBody>
          <a:bodyPr/>
          <a:lstStyle/>
          <a:p>
            <a:r>
              <a:rPr lang="en-US" dirty="0" smtClean="0"/>
              <a:t>Entanglement not yet understood or proposed</a:t>
            </a:r>
          </a:p>
          <a:p>
            <a:r>
              <a:rPr lang="en-US" dirty="0" smtClean="0"/>
              <a:t>Quantum measurement issues not yet identified</a:t>
            </a: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(3)</a:t>
            </a:r>
            <a:endParaRPr lang="en-US" dirty="0"/>
          </a:p>
        </p:txBody>
      </p:sp>
      <p:sp>
        <p:nvSpPr>
          <p:cNvPr id="3" name="Content Placeholder 2"/>
          <p:cNvSpPr>
            <a:spLocks noGrp="1"/>
          </p:cNvSpPr>
          <p:nvPr>
            <p:ph idx="1"/>
          </p:nvPr>
        </p:nvSpPr>
        <p:spPr>
          <a:xfrm>
            <a:off x="381000" y="1524000"/>
            <a:ext cx="5181600" cy="4648200"/>
          </a:xfrm>
        </p:spPr>
        <p:txBody>
          <a:bodyPr/>
          <a:lstStyle/>
          <a:p>
            <a:pPr>
              <a:buNone/>
            </a:pPr>
            <a:r>
              <a:rPr lang="en-US" dirty="0" smtClean="0"/>
              <a:t>	“Beginning” of molecular beam technology</a:t>
            </a:r>
          </a:p>
          <a:p>
            <a:pPr lvl="1"/>
            <a:r>
              <a:rPr lang="en-US" sz="2600" dirty="0" smtClean="0"/>
              <a:t>Note: Stern alone received the Nobel Prize in 1943 "for his contribution to the development of the molecular ray method and his discovery of the magnetic moment of the proton".</a:t>
            </a: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15</a:t>
            </a:fld>
            <a:endParaRPr lang="en-US"/>
          </a:p>
        </p:txBody>
      </p:sp>
      <p:pic>
        <p:nvPicPr>
          <p:cNvPr id="7" name="Picture 6" descr="Stern.jpg"/>
          <p:cNvPicPr>
            <a:picLocks noChangeAspect="1"/>
          </p:cNvPicPr>
          <p:nvPr/>
        </p:nvPicPr>
        <p:blipFill>
          <a:blip r:embed="rId2" cstate="print"/>
          <a:stretch>
            <a:fillRect/>
          </a:stretch>
        </p:blipFill>
        <p:spPr>
          <a:xfrm>
            <a:off x="5638800" y="1524000"/>
            <a:ext cx="3124200" cy="437773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Expectations for </a:t>
            </a:r>
            <a:r>
              <a:rPr lang="en-US" dirty="0" err="1" smtClean="0"/>
              <a:t>Expt</a:t>
            </a:r>
            <a:endParaRPr lang="en-US" dirty="0"/>
          </a:p>
        </p:txBody>
      </p:sp>
      <p:sp>
        <p:nvSpPr>
          <p:cNvPr id="3" name="Content Placeholder 2"/>
          <p:cNvSpPr>
            <a:spLocks noGrp="1"/>
          </p:cNvSpPr>
          <p:nvPr>
            <p:ph idx="1"/>
          </p:nvPr>
        </p:nvSpPr>
        <p:spPr>
          <a:xfrm>
            <a:off x="838200" y="1905000"/>
            <a:ext cx="8001000" cy="4114800"/>
          </a:xfrm>
        </p:spPr>
        <p:txBody>
          <a:bodyPr/>
          <a:lstStyle/>
          <a:p>
            <a:r>
              <a:rPr lang="en-US" dirty="0" smtClean="0"/>
              <a:t>The purpose of the experiment as proposed by Stern was to test the Bohr-</a:t>
            </a:r>
            <a:r>
              <a:rPr lang="en-US" dirty="0" err="1" smtClean="0"/>
              <a:t>Sommerfeld</a:t>
            </a:r>
            <a:r>
              <a:rPr lang="en-US" dirty="0" smtClean="0"/>
              <a:t>-Debye theory (old quantum theory) of magnetism and Zeeman effect assumption of discrete orientations for orbital planes</a:t>
            </a:r>
          </a:p>
          <a:p>
            <a:r>
              <a:rPr lang="en-US" dirty="0" smtClean="0"/>
              <a:t>Stern predicted two traces, not one or three – </a:t>
            </a:r>
            <a:r>
              <a:rPr lang="en-US" b="1" i="1" dirty="0" smtClean="0"/>
              <a:t>if</a:t>
            </a:r>
            <a:r>
              <a:rPr lang="en-US" dirty="0" smtClean="0"/>
              <a:t> </a:t>
            </a:r>
            <a:r>
              <a:rPr lang="en-US" dirty="0" err="1" smtClean="0"/>
              <a:t>Sommerfeld</a:t>
            </a:r>
            <a:r>
              <a:rPr lang="en-US" dirty="0" smtClean="0"/>
              <a:t> was correct</a:t>
            </a: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Expectations for </a:t>
            </a:r>
            <a:r>
              <a:rPr lang="en-US" dirty="0" err="1" smtClean="0"/>
              <a:t>Expt</a:t>
            </a:r>
            <a:r>
              <a:rPr lang="en-US" dirty="0" smtClean="0"/>
              <a:t> (2)</a:t>
            </a:r>
            <a:endParaRPr lang="en-US" dirty="0"/>
          </a:p>
        </p:txBody>
      </p:sp>
      <p:sp>
        <p:nvSpPr>
          <p:cNvPr id="3" name="Content Placeholder 2"/>
          <p:cNvSpPr>
            <a:spLocks noGrp="1"/>
          </p:cNvSpPr>
          <p:nvPr>
            <p:ph idx="1"/>
          </p:nvPr>
        </p:nvSpPr>
        <p:spPr>
          <a:xfrm>
            <a:off x="685800" y="1676400"/>
            <a:ext cx="8153400" cy="4114800"/>
          </a:xfrm>
        </p:spPr>
        <p:txBody>
          <a:bodyPr/>
          <a:lstStyle/>
          <a:p>
            <a:r>
              <a:rPr lang="en-US" dirty="0" smtClean="0"/>
              <a:t>Stern hoped to examine how atoms could align their angular </a:t>
            </a:r>
            <a:r>
              <a:rPr lang="en-US" dirty="0" err="1" smtClean="0"/>
              <a:t>momenta</a:t>
            </a:r>
            <a:r>
              <a:rPr lang="en-US" dirty="0" smtClean="0"/>
              <a:t> when brought into a magnetic field</a:t>
            </a:r>
          </a:p>
          <a:p>
            <a:r>
              <a:rPr lang="en-US" dirty="0" smtClean="0"/>
              <a:t>New views since 1913 </a:t>
            </a:r>
            <a:r>
              <a:rPr lang="en-US" dirty="0" err="1" smtClean="0"/>
              <a:t>Üetli</a:t>
            </a:r>
            <a:r>
              <a:rPr lang="en-US" dirty="0" smtClean="0"/>
              <a:t> Pledge (</a:t>
            </a:r>
            <a:r>
              <a:rPr lang="en-US" dirty="0" err="1" smtClean="0"/>
              <a:t>Schwur</a:t>
            </a:r>
            <a:r>
              <a:rPr lang="en-US" dirty="0" smtClean="0"/>
              <a:t>): Otto Stern and Max von Laue</a:t>
            </a:r>
          </a:p>
          <a:p>
            <a:pPr>
              <a:buNone/>
            </a:pPr>
            <a:r>
              <a:rPr lang="en-US" dirty="0" smtClean="0"/>
              <a:t>“If that crazy model of Bohr turned out to be right, then they would leave physics.” (A. </a:t>
            </a:r>
            <a:r>
              <a:rPr lang="en-US" dirty="0" err="1" smtClean="0"/>
              <a:t>Pais</a:t>
            </a:r>
            <a:r>
              <a:rPr lang="en-US" dirty="0" smtClean="0"/>
              <a:t>, </a:t>
            </a:r>
            <a:r>
              <a:rPr lang="en-US" i="1" dirty="0" smtClean="0"/>
              <a:t>Inward Bound</a:t>
            </a:r>
            <a:r>
              <a:rPr lang="en-US" dirty="0" smtClean="0"/>
              <a:t>, p. 208)</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Response</a:t>
            </a:r>
            <a:endParaRPr lang="en-US" dirty="0"/>
          </a:p>
        </p:txBody>
      </p:sp>
      <p:sp>
        <p:nvSpPr>
          <p:cNvPr id="3" name="Content Placeholder 2"/>
          <p:cNvSpPr>
            <a:spLocks noGrp="1"/>
          </p:cNvSpPr>
          <p:nvPr>
            <p:ph idx="1"/>
          </p:nvPr>
        </p:nvSpPr>
        <p:spPr>
          <a:xfrm>
            <a:off x="685800" y="1524000"/>
            <a:ext cx="8458200" cy="4876800"/>
          </a:xfrm>
        </p:spPr>
        <p:txBody>
          <a:bodyPr/>
          <a:lstStyle/>
          <a:p>
            <a:r>
              <a:rPr lang="en-US" dirty="0" smtClean="0"/>
              <a:t>Einstein and </a:t>
            </a:r>
            <a:r>
              <a:rPr lang="en-US" dirty="0" err="1" smtClean="0"/>
              <a:t>Ehrenfest</a:t>
            </a:r>
            <a:r>
              <a:rPr lang="en-US" dirty="0" smtClean="0"/>
              <a:t>, </a:t>
            </a:r>
            <a:r>
              <a:rPr lang="en-US" dirty="0" err="1" smtClean="0"/>
              <a:t>ZfP</a:t>
            </a:r>
            <a:r>
              <a:rPr lang="en-US" dirty="0" smtClean="0"/>
              <a:t> </a:t>
            </a:r>
            <a:r>
              <a:rPr lang="en-US" b="1" dirty="0" smtClean="0"/>
              <a:t>11</a:t>
            </a:r>
            <a:r>
              <a:rPr lang="en-US" dirty="0" smtClean="0"/>
              <a:t>:31-34 (1922)</a:t>
            </a:r>
          </a:p>
          <a:p>
            <a:pPr lvl="1"/>
            <a:r>
              <a:rPr lang="en-US" dirty="0" smtClean="0"/>
              <a:t>Thorough analysis of the strange questions raised by SGE</a:t>
            </a:r>
          </a:p>
          <a:p>
            <a:pPr lvl="1"/>
            <a:r>
              <a:rPr lang="en-US" dirty="0" smtClean="0"/>
              <a:t>Raised the question of entanglement by implication: the mystery of the selection of the quantization axis by the direction of the magnetic field which also determined the deflection direction</a:t>
            </a:r>
          </a:p>
          <a:p>
            <a:pPr lvl="1"/>
            <a:r>
              <a:rPr lang="en-US" dirty="0" smtClean="0"/>
              <a:t>[Note: entanglement only introduced in 1935 (Schrödinger)]</a:t>
            </a:r>
          </a:p>
          <a:p>
            <a:pPr lvl="1"/>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Serendipitous Science:</a:t>
            </a:r>
            <a:endParaRPr lang="en-US" dirty="0"/>
          </a:p>
        </p:txBody>
      </p:sp>
      <p:sp>
        <p:nvSpPr>
          <p:cNvPr id="3" name="Content Placeholder 2"/>
          <p:cNvSpPr>
            <a:spLocks noGrp="1"/>
          </p:cNvSpPr>
          <p:nvPr>
            <p:ph idx="1"/>
          </p:nvPr>
        </p:nvSpPr>
        <p:spPr>
          <a:xfrm>
            <a:off x="838200" y="1600200"/>
            <a:ext cx="7772400" cy="4419600"/>
          </a:xfrm>
        </p:spPr>
        <p:txBody>
          <a:bodyPr/>
          <a:lstStyle/>
          <a:p>
            <a:pPr>
              <a:buNone/>
            </a:pPr>
            <a:r>
              <a:rPr lang="en-US" sz="4000" dirty="0" smtClean="0">
                <a:solidFill>
                  <a:schemeClr val="tx2"/>
                </a:solidFill>
              </a:rPr>
              <a:t>Fun Stories</a:t>
            </a:r>
          </a:p>
          <a:p>
            <a:r>
              <a:rPr lang="en-US" dirty="0" smtClean="0"/>
              <a:t>Warm bed</a:t>
            </a:r>
          </a:p>
          <a:p>
            <a:r>
              <a:rPr lang="en-US" dirty="0" smtClean="0"/>
              <a:t>Cigar smoke</a:t>
            </a:r>
          </a:p>
          <a:p>
            <a:r>
              <a:rPr lang="en-US" dirty="0" err="1" smtClean="0"/>
              <a:t>Born's</a:t>
            </a:r>
            <a:r>
              <a:rPr lang="en-US" dirty="0" smtClean="0"/>
              <a:t> funding assistance</a:t>
            </a:r>
          </a:p>
          <a:p>
            <a:r>
              <a:rPr lang="en-US" dirty="0" smtClean="0"/>
              <a:t>Railroad strike</a:t>
            </a:r>
          </a:p>
          <a:p>
            <a:endParaRPr lang="en-US" dirty="0" smtClean="0"/>
          </a:p>
          <a:p>
            <a:pPr lvl="1">
              <a:buNone/>
            </a:pPr>
            <a:r>
              <a:rPr lang="en-US" dirty="0" smtClean="0"/>
              <a:t>[Friedrich &amp; </a:t>
            </a:r>
            <a:r>
              <a:rPr lang="en-US" dirty="0" err="1" smtClean="0"/>
              <a:t>Herschbach</a:t>
            </a:r>
            <a:r>
              <a:rPr lang="en-US" dirty="0" smtClean="0"/>
              <a:t>, Phys. Today, Dec. 2003, pp. 53-59]</a:t>
            </a: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14350" indent="-514350">
              <a:buAutoNum type="arabicPeriod"/>
            </a:pPr>
            <a:r>
              <a:rPr lang="en-US" sz="3600" dirty="0" smtClean="0"/>
              <a:t>History of SGE / Motivation</a:t>
            </a:r>
          </a:p>
          <a:p>
            <a:pPr marL="514350" indent="-514350">
              <a:buAutoNum type="arabicPeriod"/>
            </a:pPr>
            <a:r>
              <a:rPr lang="en-US" sz="3600" dirty="0" smtClean="0"/>
              <a:t>Interpretations / Significance</a:t>
            </a:r>
          </a:p>
          <a:p>
            <a:pPr marL="514350" indent="-514350">
              <a:buAutoNum type="arabicPeriod"/>
            </a:pPr>
            <a:r>
              <a:rPr lang="en-US" sz="3600" dirty="0" smtClean="0"/>
              <a:t>Free Electron SGE?</a:t>
            </a:r>
          </a:p>
          <a:p>
            <a:pPr marL="514350" indent="-514350">
              <a:buAutoNum type="arabicPeriod"/>
            </a:pPr>
            <a:r>
              <a:rPr lang="en-US" sz="3600" dirty="0" smtClean="0"/>
              <a:t>Conclusions - Where Do We Stand Now?</a:t>
            </a:r>
            <a:endParaRPr lang="en-US" sz="3600"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Slide Number Placeholder 4"/>
          <p:cNvSpPr>
            <a:spLocks noGrp="1"/>
          </p:cNvSpPr>
          <p:nvPr>
            <p:ph type="sldNum" sz="quarter" idx="12"/>
          </p:nvPr>
        </p:nvSpPr>
        <p:spPr/>
        <p:txBody>
          <a:bodyPr/>
          <a:lstStyle/>
          <a:p>
            <a:r>
              <a:rPr lang="en-US" smtClean="0"/>
              <a:t>Page </a:t>
            </a:r>
            <a:fld id="{6FF303D4-5A08-4D18-AF68-AAF2891DA24A}"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TU Chemnitz</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1143000"/>
          </a:xfrm>
        </p:spPr>
        <p:txBody>
          <a:bodyPr/>
          <a:lstStyle/>
          <a:p>
            <a:r>
              <a:rPr lang="en-US" dirty="0" smtClean="0"/>
              <a:t>What About Free Electron SGE?</a:t>
            </a:r>
            <a:endParaRPr lang="en-US" dirty="0"/>
          </a:p>
        </p:txBody>
      </p:sp>
      <p:sp>
        <p:nvSpPr>
          <p:cNvPr id="3" name="Content Placeholder 2"/>
          <p:cNvSpPr>
            <a:spLocks noGrp="1"/>
          </p:cNvSpPr>
          <p:nvPr>
            <p:ph idx="1"/>
          </p:nvPr>
        </p:nvSpPr>
        <p:spPr/>
        <p:txBody>
          <a:bodyPr/>
          <a:lstStyle/>
          <a:p>
            <a:r>
              <a:rPr lang="en-US" dirty="0" err="1" smtClean="0"/>
              <a:t>Léon</a:t>
            </a:r>
            <a:r>
              <a:rPr lang="en-US" dirty="0" smtClean="0"/>
              <a:t> </a:t>
            </a:r>
            <a:r>
              <a:rPr lang="en-US" dirty="0" err="1" smtClean="0"/>
              <a:t>Brillouin</a:t>
            </a:r>
            <a:r>
              <a:rPr lang="en-US" dirty="0" smtClean="0"/>
              <a:t> proposed in 1927 a longitudinal SGE to measure the magnetic moment of the free electron [CRASP </a:t>
            </a:r>
            <a:r>
              <a:rPr lang="en-US" b="1" dirty="0" smtClean="0"/>
              <a:t>184</a:t>
            </a:r>
            <a:r>
              <a:rPr lang="en-US" dirty="0" smtClean="0"/>
              <a:t>:82-84 (1927)]</a:t>
            </a:r>
          </a:p>
          <a:p>
            <a:pPr>
              <a:buNone/>
            </a:pPr>
            <a:endParaRPr lang="en-US" dirty="0" smtClean="0"/>
          </a:p>
          <a:p>
            <a:r>
              <a:rPr lang="en-US" dirty="0" smtClean="0"/>
              <a:t>Revised, more sophisticated proposal in 1928 [PNAS 14:755-763 (1928)]</a:t>
            </a: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Brillouin’s</a:t>
            </a:r>
            <a:r>
              <a:rPr lang="en-US" dirty="0" smtClean="0"/>
              <a:t> Longitudinal SGE</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21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838200" y="1676400"/>
            <a:ext cx="3394788" cy="4495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343400" y="1752600"/>
            <a:ext cx="4419600" cy="44196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Brillouin’s</a:t>
            </a:r>
            <a:r>
              <a:rPr lang="en-US" dirty="0" smtClean="0"/>
              <a:t> Longitudinal SGE (2)</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22</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609600" y="2133600"/>
            <a:ext cx="8131249" cy="3200400"/>
          </a:xfrm>
          <a:prstGeom prst="rect">
            <a:avLst/>
          </a:prstGeom>
          <a:noFill/>
          <a:ln w="9525">
            <a:noFill/>
            <a:miter lim="800000"/>
            <a:headEnd/>
            <a:tailEnd/>
          </a:ln>
        </p:spPr>
      </p:pic>
      <p:sp>
        <p:nvSpPr>
          <p:cNvPr id="9" name="TextBox 8"/>
          <p:cNvSpPr txBox="1"/>
          <p:nvPr/>
        </p:nvSpPr>
        <p:spPr>
          <a:xfrm>
            <a:off x="2667000" y="5486400"/>
            <a:ext cx="3934090" cy="584775"/>
          </a:xfrm>
          <a:prstGeom prst="rect">
            <a:avLst/>
          </a:prstGeom>
          <a:noFill/>
        </p:spPr>
        <p:txBody>
          <a:bodyPr wrap="none" rtlCol="0">
            <a:spAutoFit/>
          </a:bodyPr>
          <a:lstStyle/>
          <a:p>
            <a:r>
              <a:rPr lang="en-US" sz="3200" dirty="0" smtClean="0">
                <a:cs typeface="Times New Roman"/>
              </a:rPr>
              <a:t>(</a:t>
            </a:r>
            <a:r>
              <a:rPr lang="el-GR" sz="3200" dirty="0" smtClean="0">
                <a:latin typeface="Times New Roman"/>
                <a:cs typeface="Times New Roman"/>
              </a:rPr>
              <a:t>α</a:t>
            </a:r>
            <a:r>
              <a:rPr lang="en-US" sz="3200" dirty="0" smtClean="0">
                <a:latin typeface="+mn-lt"/>
                <a:cs typeface="Times New Roman"/>
              </a:rPr>
              <a:t> = insertion angle)</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Bohr &amp; Pauli Responses</a:t>
            </a:r>
            <a:endParaRPr lang="en-US" dirty="0"/>
          </a:p>
        </p:txBody>
      </p:sp>
      <p:sp>
        <p:nvSpPr>
          <p:cNvPr id="3" name="Content Placeholder 2"/>
          <p:cNvSpPr>
            <a:spLocks noGrp="1"/>
          </p:cNvSpPr>
          <p:nvPr>
            <p:ph idx="1"/>
          </p:nvPr>
        </p:nvSpPr>
        <p:spPr/>
        <p:txBody>
          <a:bodyPr/>
          <a:lstStyle/>
          <a:p>
            <a:r>
              <a:rPr lang="en-US" dirty="0" smtClean="0"/>
              <a:t>Not possible, due to Uncertainty Principle!</a:t>
            </a:r>
          </a:p>
          <a:p>
            <a:pPr lvl="1"/>
            <a:r>
              <a:rPr lang="en-US" dirty="0" smtClean="0"/>
              <a:t>N. F. Mott, Proc. Roy. Soc. </a:t>
            </a:r>
            <a:r>
              <a:rPr lang="en-US" dirty="0" err="1" smtClean="0"/>
              <a:t>Lond</a:t>
            </a:r>
            <a:r>
              <a:rPr lang="en-US" dirty="0" smtClean="0"/>
              <a:t>. A </a:t>
            </a:r>
            <a:r>
              <a:rPr lang="en-US" b="1" dirty="0" smtClean="0"/>
              <a:t>124</a:t>
            </a:r>
            <a:r>
              <a:rPr lang="en-US" dirty="0" smtClean="0"/>
              <a:t>:425-442 (1929) – reporting Bohr’s argument</a:t>
            </a:r>
          </a:p>
          <a:p>
            <a:pPr lvl="1"/>
            <a:r>
              <a:rPr lang="en-US" dirty="0" smtClean="0"/>
              <a:t>Pauli in 6</a:t>
            </a:r>
            <a:r>
              <a:rPr lang="en-US" baseline="30000" dirty="0" smtClean="0"/>
              <a:t>th</a:t>
            </a:r>
            <a:r>
              <a:rPr lang="en-US" dirty="0" smtClean="0"/>
              <a:t> Solvay Conference, 1930</a:t>
            </a:r>
          </a:p>
          <a:p>
            <a:pPr lvl="1"/>
            <a:r>
              <a:rPr lang="en-US" dirty="0" smtClean="0"/>
              <a:t>Pauli in “Die </a:t>
            </a:r>
            <a:r>
              <a:rPr lang="en-US" dirty="0" err="1" smtClean="0"/>
              <a:t>allgemeinen</a:t>
            </a:r>
            <a:r>
              <a:rPr lang="en-US" dirty="0" smtClean="0"/>
              <a:t> </a:t>
            </a:r>
            <a:r>
              <a:rPr lang="en-US" dirty="0" err="1" smtClean="0"/>
              <a:t>Prinzipien</a:t>
            </a:r>
            <a:r>
              <a:rPr lang="en-US" dirty="0" smtClean="0"/>
              <a:t> </a:t>
            </a:r>
            <a:r>
              <a:rPr lang="en-US" dirty="0" err="1" smtClean="0"/>
              <a:t>der</a:t>
            </a:r>
            <a:r>
              <a:rPr lang="en-US" dirty="0" smtClean="0"/>
              <a:t> </a:t>
            </a:r>
            <a:r>
              <a:rPr lang="en-US" dirty="0" err="1" smtClean="0"/>
              <a:t>Wellenmechanik</a:t>
            </a:r>
            <a:r>
              <a:rPr lang="en-US" dirty="0" smtClean="0"/>
              <a:t>,” </a:t>
            </a:r>
            <a:r>
              <a:rPr lang="en-US" i="1" dirty="0" err="1" smtClean="0"/>
              <a:t>Handbuch</a:t>
            </a:r>
            <a:r>
              <a:rPr lang="en-US" i="1" dirty="0" smtClean="0"/>
              <a:t> </a:t>
            </a:r>
            <a:r>
              <a:rPr lang="en-US" i="1" dirty="0" err="1" smtClean="0"/>
              <a:t>der</a:t>
            </a:r>
            <a:r>
              <a:rPr lang="en-US" i="1" dirty="0" smtClean="0"/>
              <a:t> </a:t>
            </a:r>
            <a:r>
              <a:rPr lang="en-US" i="1" dirty="0" err="1" smtClean="0"/>
              <a:t>Physik</a:t>
            </a:r>
            <a:r>
              <a:rPr lang="en-US" i="1" dirty="0" smtClean="0"/>
              <a:t> </a:t>
            </a:r>
            <a:r>
              <a:rPr lang="en-US" dirty="0" smtClean="0"/>
              <a:t>(1933)</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Bohr, as reported by Mott</a:t>
            </a:r>
            <a:endParaRPr lang="en-US" dirty="0"/>
          </a:p>
        </p:txBody>
      </p:sp>
      <p:sp>
        <p:nvSpPr>
          <p:cNvPr id="3" name="Content Placeholder 2"/>
          <p:cNvSpPr>
            <a:spLocks noGrp="1"/>
          </p:cNvSpPr>
          <p:nvPr>
            <p:ph idx="1"/>
          </p:nvPr>
        </p:nvSpPr>
        <p:spPr>
          <a:xfrm>
            <a:off x="838200" y="1600200"/>
            <a:ext cx="8001000" cy="4495800"/>
          </a:xfrm>
        </p:spPr>
        <p:txBody>
          <a:bodyPr/>
          <a:lstStyle/>
          <a:p>
            <a:r>
              <a:rPr lang="en-US" dirty="0" smtClean="0"/>
              <a:t>“</a:t>
            </a:r>
            <a:r>
              <a:rPr lang="en-US" dirty="0" smtClean="0">
                <a:solidFill>
                  <a:srgbClr val="FF0000"/>
                </a:solidFill>
              </a:rPr>
              <a:t>A magnetic moment </a:t>
            </a:r>
            <a:r>
              <a:rPr lang="en-US" i="1" dirty="0" smtClean="0">
                <a:solidFill>
                  <a:srgbClr val="FF0000"/>
                </a:solidFill>
              </a:rPr>
              <a:t>eh/mc</a:t>
            </a:r>
            <a:r>
              <a:rPr lang="en-US" dirty="0" smtClean="0">
                <a:solidFill>
                  <a:srgbClr val="FF0000"/>
                </a:solidFill>
              </a:rPr>
              <a:t> can never be observed directly</a:t>
            </a:r>
            <a:r>
              <a:rPr lang="en-US" dirty="0" smtClean="0"/>
              <a:t>, e.g., with a magnetometer; there is always an uncertainty in the external electro-magnetic field, due to the uncertainty in the position and velocity of the electron, and this uncertainty is greater than the effect of the electron magnet we are trying to observe.”</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Bohr, as reported by Mott (2)</a:t>
            </a:r>
            <a:endParaRPr lang="en-US" dirty="0"/>
          </a:p>
        </p:txBody>
      </p:sp>
      <p:sp>
        <p:nvSpPr>
          <p:cNvPr id="3" name="Content Placeholder 2"/>
          <p:cNvSpPr>
            <a:spLocks noGrp="1"/>
          </p:cNvSpPr>
          <p:nvPr>
            <p:ph idx="1"/>
          </p:nvPr>
        </p:nvSpPr>
        <p:spPr>
          <a:xfrm>
            <a:off x="609600" y="1524000"/>
            <a:ext cx="8305800" cy="4495800"/>
          </a:xfrm>
        </p:spPr>
        <p:txBody>
          <a:bodyPr/>
          <a:lstStyle/>
          <a:p>
            <a:r>
              <a:rPr lang="en-US" dirty="0" smtClean="0"/>
              <a:t>“Our only hope of observing the moment of a free electron is to obtain a ‘</a:t>
            </a:r>
            <a:r>
              <a:rPr lang="en-US" dirty="0" err="1" smtClean="0"/>
              <a:t>polarised</a:t>
            </a:r>
            <a:r>
              <a:rPr lang="en-US" dirty="0" smtClean="0"/>
              <a:t>’ beam, in which all the spin axes are pointing along the same direction, or at any rate more in one direction than another. </a:t>
            </a:r>
            <a:r>
              <a:rPr lang="en-US" dirty="0" smtClean="0">
                <a:solidFill>
                  <a:srgbClr val="FF0000"/>
                </a:solidFill>
              </a:rPr>
              <a:t>The obvious method of obtaining such a </a:t>
            </a:r>
            <a:r>
              <a:rPr lang="en-US" dirty="0" err="1" smtClean="0">
                <a:solidFill>
                  <a:srgbClr val="FF0000"/>
                </a:solidFill>
              </a:rPr>
              <a:t>polarised</a:t>
            </a:r>
            <a:r>
              <a:rPr lang="en-US" dirty="0" smtClean="0">
                <a:solidFill>
                  <a:srgbClr val="FF0000"/>
                </a:solidFill>
              </a:rPr>
              <a:t> beam is a Stern- </a:t>
            </a:r>
            <a:r>
              <a:rPr lang="en-US" dirty="0" err="1" smtClean="0">
                <a:solidFill>
                  <a:srgbClr val="FF0000"/>
                </a:solidFill>
              </a:rPr>
              <a:t>Gerlach</a:t>
            </a:r>
            <a:r>
              <a:rPr lang="en-US" dirty="0" smtClean="0">
                <a:solidFill>
                  <a:srgbClr val="FF0000"/>
                </a:solidFill>
              </a:rPr>
              <a:t> experiment, but here again the Uncertainty Principle shows that this is impossible</a:t>
            </a:r>
            <a:r>
              <a:rPr lang="en-US" dirty="0" smtClean="0"/>
              <a:t>;”</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Bohr, as reported by Mott (3)</a:t>
            </a:r>
            <a:endParaRPr lang="en-US" dirty="0"/>
          </a:p>
        </p:txBody>
      </p:sp>
      <p:sp>
        <p:nvSpPr>
          <p:cNvPr id="3" name="Content Placeholder 2"/>
          <p:cNvSpPr>
            <a:spLocks noGrp="1"/>
          </p:cNvSpPr>
          <p:nvPr>
            <p:ph idx="1"/>
          </p:nvPr>
        </p:nvSpPr>
        <p:spPr>
          <a:xfrm>
            <a:off x="838200" y="1676400"/>
            <a:ext cx="8001000" cy="4343400"/>
          </a:xfrm>
        </p:spPr>
        <p:txBody>
          <a:bodyPr/>
          <a:lstStyle/>
          <a:p>
            <a:r>
              <a:rPr lang="en-US" dirty="0" smtClean="0"/>
              <a:t>“in fact, it appears </a:t>
            </a:r>
            <a:r>
              <a:rPr lang="en-US" dirty="0" smtClean="0">
                <a:solidFill>
                  <a:srgbClr val="FF0000"/>
                </a:solidFill>
              </a:rPr>
              <a:t>certain that no experiment based on the classical idea of an electron magnet can ever detect the magnetic moment of the electron</a:t>
            </a:r>
            <a:r>
              <a:rPr lang="en-US" dirty="0" smtClean="0"/>
              <a:t>.”</a:t>
            </a:r>
          </a:p>
          <a:p>
            <a:endParaRPr lang="en-US" dirty="0" smtClean="0"/>
          </a:p>
          <a:p>
            <a:r>
              <a:rPr lang="en-US" dirty="0" smtClean="0"/>
              <a:t>See also Mott &amp; Massey, </a:t>
            </a:r>
            <a:r>
              <a:rPr lang="en-US" i="1" dirty="0" smtClean="0"/>
              <a:t>The Theory of Atomic Collisions</a:t>
            </a:r>
            <a:endParaRPr lang="en-US" i="1"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Bohr and Pauli Main Points</a:t>
            </a:r>
            <a:endParaRPr lang="en-US" dirty="0"/>
          </a:p>
        </p:txBody>
      </p:sp>
      <p:sp>
        <p:nvSpPr>
          <p:cNvPr id="3" name="Content Placeholder 2"/>
          <p:cNvSpPr>
            <a:spLocks noGrp="1"/>
          </p:cNvSpPr>
          <p:nvPr>
            <p:ph idx="1"/>
          </p:nvPr>
        </p:nvSpPr>
        <p:spPr/>
        <p:txBody>
          <a:bodyPr/>
          <a:lstStyle/>
          <a:p>
            <a:r>
              <a:rPr lang="en-US" dirty="0" smtClean="0"/>
              <a:t>Uncertainty Principle</a:t>
            </a:r>
          </a:p>
          <a:p>
            <a:endParaRPr lang="en-US" dirty="0" smtClean="0"/>
          </a:p>
          <a:p>
            <a:r>
              <a:rPr lang="en-US" dirty="0" smtClean="0"/>
              <a:t>“It is impossible to observe the spin of an electron, separated fully from its orbital momentum, by means of experiments based on the concept of classical particle trajectories.”</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Bohr and Pauli Main Points (2)</a:t>
            </a:r>
            <a:endParaRPr lang="en-US" dirty="0"/>
          </a:p>
        </p:txBody>
      </p:sp>
      <p:sp>
        <p:nvSpPr>
          <p:cNvPr id="3" name="Content Placeholder 2"/>
          <p:cNvSpPr>
            <a:spLocks noGrp="1"/>
          </p:cNvSpPr>
          <p:nvPr>
            <p:ph idx="1"/>
          </p:nvPr>
        </p:nvSpPr>
        <p:spPr>
          <a:xfrm>
            <a:off x="609600" y="1524000"/>
            <a:ext cx="8385544" cy="4724400"/>
          </a:xfrm>
        </p:spPr>
        <p:txBody>
          <a:bodyPr/>
          <a:lstStyle/>
          <a:p>
            <a:r>
              <a:rPr lang="en-US" dirty="0" smtClean="0"/>
              <a:t>Pauli (1930):</a:t>
            </a:r>
          </a:p>
          <a:p>
            <a:pPr>
              <a:buNone/>
            </a:pPr>
            <a:r>
              <a:rPr lang="en-US" dirty="0" smtClean="0"/>
              <a:t>“One can show, in fact, that due to the size of the magnetic moment of the electron, the conditions necessary so that the actions taken on the intrinsic moment of a free electron will not be masked by the Lorentz force are precisely favorable to the appearance of diffraction effects that  prevent observation of these actions.”</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a:t>
            </a:r>
            <a:r>
              <a:rPr lang="en-US" dirty="0" err="1" smtClean="0"/>
              <a:t>Dehmelt</a:t>
            </a:r>
            <a:endParaRPr lang="en-US" dirty="0"/>
          </a:p>
        </p:txBody>
      </p:sp>
      <p:sp>
        <p:nvSpPr>
          <p:cNvPr id="3" name="Content Placeholder 2"/>
          <p:cNvSpPr>
            <a:spLocks noGrp="1"/>
          </p:cNvSpPr>
          <p:nvPr>
            <p:ph idx="1"/>
          </p:nvPr>
        </p:nvSpPr>
        <p:spPr>
          <a:xfrm>
            <a:off x="838200" y="1676400"/>
            <a:ext cx="7772400" cy="4419600"/>
          </a:xfrm>
        </p:spPr>
        <p:txBody>
          <a:bodyPr/>
          <a:lstStyle/>
          <a:p>
            <a:r>
              <a:rPr lang="en-US" dirty="0" smtClean="0"/>
              <a:t>“Continuous SGE”</a:t>
            </a:r>
          </a:p>
          <a:p>
            <a:pPr>
              <a:buNone/>
            </a:pPr>
            <a:r>
              <a:rPr lang="en-US" dirty="0" smtClean="0"/>
              <a:t>	Hans </a:t>
            </a:r>
            <a:r>
              <a:rPr lang="en-US" dirty="0" err="1" smtClean="0"/>
              <a:t>Dehmelt</a:t>
            </a:r>
            <a:r>
              <a:rPr lang="en-US" dirty="0" smtClean="0"/>
              <a:t>, PNAS </a:t>
            </a:r>
            <a:r>
              <a:rPr lang="en-US" b="1" dirty="0" smtClean="0"/>
              <a:t>83</a:t>
            </a:r>
            <a:r>
              <a:rPr lang="en-US" dirty="0" smtClean="0"/>
              <a:t>:2291-2294 (1986)</a:t>
            </a:r>
          </a:p>
          <a:p>
            <a:r>
              <a:rPr lang="en-US" dirty="0" smtClean="0"/>
              <a:t>Nondestructive experiment</a:t>
            </a:r>
          </a:p>
          <a:p>
            <a:r>
              <a:rPr lang="en-US" dirty="0" smtClean="0"/>
              <a:t>Inhomogeneous magnetic field provided by weak auxiliary magnetic bottle</a:t>
            </a:r>
          </a:p>
          <a:p>
            <a:r>
              <a:rPr lang="en-US" dirty="0" smtClean="0"/>
              <a:t>Observed by change of frequency in storage cell</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3</a:t>
            </a:fld>
            <a:endParaRPr lang="en-US"/>
          </a:p>
        </p:txBody>
      </p:sp>
      <p:pic>
        <p:nvPicPr>
          <p:cNvPr id="7" name="Picture 6" descr="SternGerlach plaque Frankfurt.jpg"/>
          <p:cNvPicPr>
            <a:picLocks noChangeAspect="1"/>
          </p:cNvPicPr>
          <p:nvPr/>
        </p:nvPicPr>
        <p:blipFill>
          <a:blip r:embed="rId2" cstate="print"/>
          <a:stretch>
            <a:fillRect/>
          </a:stretch>
        </p:blipFill>
        <p:spPr>
          <a:xfrm>
            <a:off x="914400" y="381000"/>
            <a:ext cx="7457162" cy="57912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763000" cy="914400"/>
          </a:xfrm>
        </p:spPr>
        <p:txBody>
          <a:bodyPr/>
          <a:lstStyle/>
          <a:p>
            <a:r>
              <a:rPr lang="en-US" sz="4000" dirty="0" err="1" smtClean="0"/>
              <a:t>Geonium</a:t>
            </a:r>
            <a:r>
              <a:rPr lang="en-US" sz="4000" dirty="0" smtClean="0"/>
              <a:t> atom – </a:t>
            </a:r>
            <a:r>
              <a:rPr lang="en-US" sz="4000" dirty="0" err="1" smtClean="0"/>
              <a:t>monoelectron</a:t>
            </a:r>
            <a:r>
              <a:rPr lang="en-US" sz="4000" dirty="0" smtClean="0"/>
              <a:t> mode</a:t>
            </a:r>
            <a:endParaRPr lang="en-US" sz="4000"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30</a:t>
            </a:fld>
            <a:endParaRPr lang="en-US"/>
          </a:p>
        </p:txBody>
      </p:sp>
      <p:pic>
        <p:nvPicPr>
          <p:cNvPr id="46082" name="Picture 2"/>
          <p:cNvPicPr>
            <a:picLocks noChangeAspect="1" noChangeArrowheads="1"/>
          </p:cNvPicPr>
          <p:nvPr/>
        </p:nvPicPr>
        <p:blipFill>
          <a:blip r:embed="rId2" cstate="print"/>
          <a:srcRect/>
          <a:stretch>
            <a:fillRect/>
          </a:stretch>
        </p:blipFill>
        <p:spPr bwMode="auto">
          <a:xfrm>
            <a:off x="1371600" y="1752600"/>
            <a:ext cx="5980848" cy="4343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14400"/>
          </a:xfrm>
        </p:spPr>
        <p:txBody>
          <a:bodyPr/>
          <a:lstStyle/>
          <a:p>
            <a:r>
              <a:rPr lang="en-US" dirty="0" smtClean="0"/>
              <a:t>CSGE – Schematic</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31</a:t>
            </a:fld>
            <a:endParaRPr lang="en-US"/>
          </a:p>
        </p:txBody>
      </p:sp>
      <p:pic>
        <p:nvPicPr>
          <p:cNvPr id="47106" name="Picture 2"/>
          <p:cNvPicPr>
            <a:picLocks noChangeAspect="1" noChangeArrowheads="1"/>
          </p:cNvPicPr>
          <p:nvPr/>
        </p:nvPicPr>
        <p:blipFill>
          <a:blip r:embed="rId2" cstate="print"/>
          <a:srcRect/>
          <a:stretch>
            <a:fillRect/>
          </a:stretch>
        </p:blipFill>
        <p:spPr bwMode="auto">
          <a:xfrm>
            <a:off x="1295400" y="1752600"/>
            <a:ext cx="6391275" cy="43148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CSGE</a:t>
            </a:r>
            <a:endParaRPr lang="en-US" dirty="0"/>
          </a:p>
        </p:txBody>
      </p:sp>
      <p:sp>
        <p:nvSpPr>
          <p:cNvPr id="3" name="Content Placeholder 2"/>
          <p:cNvSpPr>
            <a:spLocks noGrp="1"/>
          </p:cNvSpPr>
          <p:nvPr>
            <p:ph idx="1"/>
          </p:nvPr>
        </p:nvSpPr>
        <p:spPr>
          <a:xfrm>
            <a:off x="838200" y="1676400"/>
            <a:ext cx="7772400" cy="4267200"/>
          </a:xfrm>
        </p:spPr>
        <p:txBody>
          <a:bodyPr/>
          <a:lstStyle/>
          <a:p>
            <a:r>
              <a:rPr lang="en-US" dirty="0" smtClean="0"/>
              <a:t>Longitudinal, like </a:t>
            </a:r>
            <a:r>
              <a:rPr lang="en-US" dirty="0" err="1" smtClean="0"/>
              <a:t>Brillouin</a:t>
            </a:r>
            <a:r>
              <a:rPr lang="en-US" dirty="0" smtClean="0"/>
              <a:t> proposal</a:t>
            </a:r>
          </a:p>
          <a:p>
            <a:r>
              <a:rPr lang="en-US" dirty="0" smtClean="0"/>
              <a:t>New detection scheme – frequency instead of observing changes in classical particle trajectories</a:t>
            </a:r>
          </a:p>
          <a:p>
            <a:r>
              <a:rPr lang="en-US" dirty="0" smtClean="0"/>
              <a:t>Greatly increased detection sensitivity</a:t>
            </a:r>
          </a:p>
          <a:p>
            <a:r>
              <a:rPr lang="en-US" dirty="0" smtClean="0"/>
              <a:t>Essentially free individual electron whose spin relaxation time is practically infinite</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CSGE (2)</a:t>
            </a:r>
            <a:endParaRPr lang="en-US" dirty="0"/>
          </a:p>
        </p:txBody>
      </p:sp>
      <p:sp>
        <p:nvSpPr>
          <p:cNvPr id="3" name="Content Placeholder 2"/>
          <p:cNvSpPr>
            <a:spLocks noGrp="1"/>
          </p:cNvSpPr>
          <p:nvPr>
            <p:ph idx="1"/>
          </p:nvPr>
        </p:nvSpPr>
        <p:spPr>
          <a:xfrm>
            <a:off x="838200" y="1676400"/>
            <a:ext cx="7772400" cy="4648200"/>
          </a:xfrm>
        </p:spPr>
        <p:txBody>
          <a:bodyPr/>
          <a:lstStyle/>
          <a:p>
            <a:r>
              <a:rPr lang="en-US" dirty="0" smtClean="0"/>
              <a:t>Measurement may be repeated on the same particle as often as one likes or even continuously</a:t>
            </a:r>
          </a:p>
          <a:p>
            <a:r>
              <a:rPr lang="en-US" dirty="0" smtClean="0"/>
              <a:t>Classical SGE is termed “Transient SGE”, i.e. TSGE</a:t>
            </a:r>
          </a:p>
          <a:p>
            <a:r>
              <a:rPr lang="en-US" dirty="0" smtClean="0"/>
              <a:t>CSGE determines spin direction and reduces </a:t>
            </a:r>
            <a:r>
              <a:rPr lang="en-US" dirty="0" err="1" smtClean="0"/>
              <a:t>wavefunction</a:t>
            </a:r>
            <a:r>
              <a:rPr lang="en-US" dirty="0" smtClean="0"/>
              <a:t> as in a </a:t>
            </a:r>
            <a:r>
              <a:rPr lang="en-US" dirty="0" err="1" smtClean="0"/>
              <a:t>msrmt</a:t>
            </a:r>
            <a:endParaRPr lang="en-US" dirty="0" smtClean="0"/>
          </a:p>
          <a:p>
            <a:r>
              <a:rPr lang="en-US" dirty="0" smtClean="0"/>
              <a:t>CSGE has produced precise </a:t>
            </a:r>
            <a:r>
              <a:rPr lang="en-US" dirty="0" err="1" smtClean="0"/>
              <a:t>exptl</a:t>
            </a:r>
            <a:r>
              <a:rPr lang="en-US" dirty="0" smtClean="0"/>
              <a:t> value for </a:t>
            </a:r>
            <a:r>
              <a:rPr lang="en-US" i="1" dirty="0" smtClean="0"/>
              <a:t>µ</a:t>
            </a:r>
            <a:r>
              <a:rPr lang="en-US" i="1" baseline="-25000" dirty="0" smtClean="0"/>
              <a:t>B</a:t>
            </a: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Dehmelt’s</a:t>
            </a:r>
            <a:r>
              <a:rPr lang="en-US" dirty="0" smtClean="0"/>
              <a:t> argument vs. Pauli</a:t>
            </a:r>
            <a:endParaRPr lang="en-US" dirty="0"/>
          </a:p>
        </p:txBody>
      </p:sp>
      <p:sp>
        <p:nvSpPr>
          <p:cNvPr id="3" name="Content Placeholder 2"/>
          <p:cNvSpPr>
            <a:spLocks noGrp="1"/>
          </p:cNvSpPr>
          <p:nvPr>
            <p:ph idx="1"/>
          </p:nvPr>
        </p:nvSpPr>
        <p:spPr>
          <a:xfrm>
            <a:off x="838200" y="1752600"/>
            <a:ext cx="7772400" cy="4343400"/>
          </a:xfrm>
        </p:spPr>
        <p:txBody>
          <a:bodyPr/>
          <a:lstStyle/>
          <a:p>
            <a:r>
              <a:rPr lang="en-US" dirty="0" smtClean="0"/>
              <a:t>Pauli’s “theorem” quoted and published even very recently</a:t>
            </a:r>
          </a:p>
          <a:p>
            <a:pPr lvl="1"/>
            <a:r>
              <a:rPr lang="en-US" dirty="0" smtClean="0"/>
              <a:t>“It is impossible to observe the spin of an electron, separated fully from its orbital momentum, by means of experiments based on the concept of classical particle trajectories.”</a:t>
            </a: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1143000"/>
          </a:xfrm>
        </p:spPr>
        <p:txBody>
          <a:bodyPr/>
          <a:lstStyle/>
          <a:p>
            <a:r>
              <a:rPr lang="en-US" dirty="0" err="1" smtClean="0"/>
              <a:t>Dehmelt’s</a:t>
            </a:r>
            <a:r>
              <a:rPr lang="en-US" dirty="0" smtClean="0"/>
              <a:t> argument vs. Pauli (2)</a:t>
            </a:r>
            <a:endParaRPr lang="en-US" dirty="0"/>
          </a:p>
        </p:txBody>
      </p:sp>
      <p:sp>
        <p:nvSpPr>
          <p:cNvPr id="3" name="Content Placeholder 2"/>
          <p:cNvSpPr>
            <a:spLocks noGrp="1"/>
          </p:cNvSpPr>
          <p:nvPr>
            <p:ph idx="1"/>
          </p:nvPr>
        </p:nvSpPr>
        <p:spPr>
          <a:xfrm>
            <a:off x="838200" y="1752600"/>
            <a:ext cx="7924800" cy="4114800"/>
          </a:xfrm>
        </p:spPr>
        <p:txBody>
          <a:bodyPr/>
          <a:lstStyle/>
          <a:p>
            <a:r>
              <a:rPr lang="en-US" dirty="0" smtClean="0"/>
              <a:t>“Actually, Pauli had merely shown . . . that incremental magnetic deflection due to spin appears only as a perturbation ~</a:t>
            </a:r>
            <a:r>
              <a:rPr lang="en-US" i="1" dirty="0" smtClean="0">
                <a:latin typeface="Times New Roman"/>
                <a:cs typeface="Times New Roman"/>
              </a:rPr>
              <a:t>ħ</a:t>
            </a:r>
            <a:r>
              <a:rPr lang="en-US" dirty="0" smtClean="0">
                <a:cs typeface="Times New Roman"/>
              </a:rPr>
              <a:t> of the classical trajectory of the spin-less point electron, similar to the wave mechanical blurring of the trajectory, which is also </a:t>
            </a:r>
            <a:r>
              <a:rPr lang="en-US" dirty="0" smtClean="0"/>
              <a:t>~</a:t>
            </a:r>
            <a:r>
              <a:rPr lang="en-US" i="1" dirty="0" smtClean="0">
                <a:latin typeface="Times New Roman"/>
                <a:cs typeface="Times New Roman"/>
              </a:rPr>
              <a:t>ħ</a:t>
            </a:r>
            <a:r>
              <a:rPr lang="en-US" i="1" baseline="30000" dirty="0" smtClean="0">
                <a:latin typeface="Times New Roman"/>
                <a:cs typeface="Times New Roman"/>
              </a:rPr>
              <a:t>½</a:t>
            </a:r>
            <a:r>
              <a:rPr lang="en-US" dirty="0" smtClean="0">
                <a:cs typeface="Times New Roman"/>
              </a:rPr>
              <a:t>.</a:t>
            </a: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1143000"/>
          </a:xfrm>
        </p:spPr>
        <p:txBody>
          <a:bodyPr/>
          <a:lstStyle/>
          <a:p>
            <a:r>
              <a:rPr lang="en-US" dirty="0" err="1" smtClean="0"/>
              <a:t>Dehmelt’s</a:t>
            </a:r>
            <a:r>
              <a:rPr lang="en-US" dirty="0" smtClean="0"/>
              <a:t> argument vs. Pauli (3)</a:t>
            </a:r>
            <a:endParaRPr lang="en-US" dirty="0"/>
          </a:p>
        </p:txBody>
      </p:sp>
      <p:sp>
        <p:nvSpPr>
          <p:cNvPr id="3" name="Content Placeholder 2"/>
          <p:cNvSpPr>
            <a:spLocks noGrp="1"/>
          </p:cNvSpPr>
          <p:nvPr>
            <p:ph idx="1"/>
          </p:nvPr>
        </p:nvSpPr>
        <p:spPr>
          <a:xfrm>
            <a:off x="838200" y="1752600"/>
            <a:ext cx="7924800" cy="4114800"/>
          </a:xfrm>
        </p:spPr>
        <p:txBody>
          <a:bodyPr/>
          <a:lstStyle/>
          <a:p>
            <a:r>
              <a:rPr lang="en-US" dirty="0" smtClean="0"/>
              <a:t>“Obviously, when making the blurring vanish in the classical limit by letting </a:t>
            </a:r>
            <a:r>
              <a:rPr lang="en-US" i="1" dirty="0" smtClean="0">
                <a:latin typeface="Times New Roman"/>
                <a:cs typeface="Times New Roman"/>
              </a:rPr>
              <a:t>ħ </a:t>
            </a:r>
            <a:r>
              <a:rPr lang="en-US" dirty="0" smtClean="0">
                <a:cs typeface="Times New Roman"/>
              </a:rPr>
              <a:t>→ </a:t>
            </a:r>
            <a:r>
              <a:rPr lang="en-US" dirty="0" smtClean="0">
                <a:ea typeface="Tahoma" pitchFamily="34" charset="0"/>
                <a:cs typeface="Tahoma" pitchFamily="34" charset="0"/>
              </a:rPr>
              <a:t>0</a:t>
            </a:r>
            <a:r>
              <a:rPr lang="en-US" dirty="0" smtClean="0"/>
              <a:t>, Stern-</a:t>
            </a:r>
            <a:r>
              <a:rPr lang="en-US" dirty="0" err="1" smtClean="0"/>
              <a:t>Gerlach</a:t>
            </a:r>
            <a:r>
              <a:rPr lang="en-US" dirty="0" smtClean="0"/>
              <a:t> deflection vanishes too, seemingly proving Pauli’s point. However, in reality </a:t>
            </a:r>
            <a:r>
              <a:rPr lang="en-US" i="1" dirty="0" smtClean="0">
                <a:latin typeface="Times New Roman"/>
                <a:cs typeface="Times New Roman"/>
              </a:rPr>
              <a:t>ħ </a:t>
            </a:r>
            <a:r>
              <a:rPr lang="en-US" dirty="0" smtClean="0"/>
              <a:t>is an invariable empirical constant &gt;0, and the classical limit must be approached in other ways.</a:t>
            </a:r>
            <a:endParaRPr lang="en-US" dirty="0" smtClean="0">
              <a:cs typeface="Times New Roman"/>
            </a:endParaRP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1143000"/>
          </a:xfrm>
        </p:spPr>
        <p:txBody>
          <a:bodyPr/>
          <a:lstStyle/>
          <a:p>
            <a:r>
              <a:rPr lang="en-US" dirty="0" err="1" smtClean="0"/>
              <a:t>Dehmelt’s</a:t>
            </a:r>
            <a:r>
              <a:rPr lang="en-US" dirty="0" smtClean="0"/>
              <a:t> argument vs. Pauli (4)</a:t>
            </a:r>
            <a:endParaRPr lang="en-US" dirty="0"/>
          </a:p>
        </p:txBody>
      </p:sp>
      <p:sp>
        <p:nvSpPr>
          <p:cNvPr id="3" name="Content Placeholder 2"/>
          <p:cNvSpPr>
            <a:spLocks noGrp="1"/>
          </p:cNvSpPr>
          <p:nvPr>
            <p:ph idx="1"/>
          </p:nvPr>
        </p:nvSpPr>
        <p:spPr>
          <a:xfrm>
            <a:off x="609600" y="1524000"/>
            <a:ext cx="8397240" cy="4724400"/>
          </a:xfrm>
        </p:spPr>
        <p:txBody>
          <a:bodyPr/>
          <a:lstStyle/>
          <a:p>
            <a:r>
              <a:rPr lang="en-US" dirty="0" smtClean="0"/>
              <a:t>“For example, one can</a:t>
            </a:r>
          </a:p>
          <a:p>
            <a:pPr lvl="1"/>
            <a:r>
              <a:rPr lang="en-US" dirty="0" smtClean="0">
                <a:cs typeface="Times New Roman"/>
              </a:rPr>
              <a:t>(a) pick an experiment with zero magnetic deflection of a spin-less electron, and simultaneously</a:t>
            </a:r>
          </a:p>
          <a:p>
            <a:pPr lvl="1"/>
            <a:r>
              <a:rPr lang="en-US" dirty="0" smtClean="0">
                <a:cs typeface="Times New Roman"/>
              </a:rPr>
              <a:t>(b) make the forces on the spin very large by employing a very inhomogeneous magnetic field </a:t>
            </a:r>
            <a:r>
              <a:rPr lang="en-US" i="1" dirty="0" smtClean="0">
                <a:cs typeface="Times New Roman"/>
              </a:rPr>
              <a:t>B</a:t>
            </a:r>
            <a:r>
              <a:rPr lang="en-US" dirty="0" smtClean="0">
                <a:cs typeface="Times New Roman"/>
              </a:rPr>
              <a:t>, and further</a:t>
            </a:r>
          </a:p>
          <a:p>
            <a:pPr lvl="1"/>
            <a:r>
              <a:rPr lang="en-US" dirty="0" smtClean="0">
                <a:cs typeface="Times New Roman"/>
              </a:rPr>
              <a:t>(c) make diffraction and other wave effects completely unimportant by using apparatus much larger than the electron wave packet.</a:t>
            </a: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1143000"/>
          </a:xfrm>
        </p:spPr>
        <p:txBody>
          <a:bodyPr/>
          <a:lstStyle/>
          <a:p>
            <a:r>
              <a:rPr lang="en-US" dirty="0" err="1" smtClean="0"/>
              <a:t>Dehmelt’s</a:t>
            </a:r>
            <a:r>
              <a:rPr lang="en-US" dirty="0" smtClean="0"/>
              <a:t> argument vs. Pauli (5)</a:t>
            </a:r>
            <a:endParaRPr lang="en-US" dirty="0"/>
          </a:p>
        </p:txBody>
      </p:sp>
      <p:sp>
        <p:nvSpPr>
          <p:cNvPr id="3" name="Content Placeholder 2"/>
          <p:cNvSpPr>
            <a:spLocks noGrp="1"/>
          </p:cNvSpPr>
          <p:nvPr>
            <p:ph idx="1"/>
          </p:nvPr>
        </p:nvSpPr>
        <p:spPr>
          <a:xfrm>
            <a:off x="838200" y="1752600"/>
            <a:ext cx="7772400" cy="4038600"/>
          </a:xfrm>
        </p:spPr>
        <p:txBody>
          <a:bodyPr/>
          <a:lstStyle/>
          <a:p>
            <a:pPr>
              <a:buNone/>
            </a:pPr>
            <a:endParaRPr lang="en-US" dirty="0" smtClean="0"/>
          </a:p>
          <a:p>
            <a:r>
              <a:rPr lang="en-US" dirty="0" smtClean="0"/>
              <a:t>“This plan then creates a domain of spin dominated near-classical trajectories contrary to Pauli. . . .”</a:t>
            </a: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CSGE Results</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39</a:t>
            </a:fld>
            <a:endParaRPr lang="en-US"/>
          </a:p>
        </p:txBody>
      </p:sp>
      <p:pic>
        <p:nvPicPr>
          <p:cNvPr id="48130" name="Picture 2"/>
          <p:cNvPicPr>
            <a:picLocks noChangeAspect="1" noChangeArrowheads="1"/>
          </p:cNvPicPr>
          <p:nvPr/>
        </p:nvPicPr>
        <p:blipFill>
          <a:blip r:embed="rId2" cstate="print"/>
          <a:srcRect/>
          <a:stretch>
            <a:fillRect/>
          </a:stretch>
        </p:blipFill>
        <p:spPr bwMode="auto">
          <a:xfrm>
            <a:off x="0" y="1733550"/>
            <a:ext cx="9143999" cy="45148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smtClean="0"/>
              <a:t>Stern’s Proposal for Experiment</a:t>
            </a:r>
            <a:endParaRPr lang="en-US" dirty="0"/>
          </a:p>
        </p:txBody>
      </p:sp>
      <p:sp>
        <p:nvSpPr>
          <p:cNvPr id="3" name="Content Placeholder 2"/>
          <p:cNvSpPr>
            <a:spLocks noGrp="1"/>
          </p:cNvSpPr>
          <p:nvPr>
            <p:ph idx="1"/>
          </p:nvPr>
        </p:nvSpPr>
        <p:spPr>
          <a:xfrm>
            <a:off x="609600" y="1524000"/>
            <a:ext cx="8153400" cy="4724400"/>
          </a:xfrm>
        </p:spPr>
        <p:txBody>
          <a:bodyPr/>
          <a:lstStyle/>
          <a:p>
            <a:r>
              <a:rPr lang="en-US" dirty="0" smtClean="0"/>
              <a:t>1921 [</a:t>
            </a:r>
            <a:r>
              <a:rPr lang="en-US" dirty="0" err="1" smtClean="0"/>
              <a:t>ZfP</a:t>
            </a:r>
            <a:r>
              <a:rPr lang="en-US" dirty="0" smtClean="0"/>
              <a:t> </a:t>
            </a:r>
            <a:r>
              <a:rPr lang="en-US" b="1" dirty="0" smtClean="0"/>
              <a:t>7</a:t>
            </a:r>
            <a:r>
              <a:rPr lang="en-US" dirty="0" smtClean="0"/>
              <a:t>:249-253(1921)]</a:t>
            </a:r>
          </a:p>
          <a:p>
            <a:r>
              <a:rPr lang="en-US" dirty="0" smtClean="0"/>
              <a:t>Test Bohr/</a:t>
            </a:r>
            <a:r>
              <a:rPr lang="en-US" dirty="0" err="1" smtClean="0"/>
              <a:t>Sommerfeld</a:t>
            </a:r>
            <a:r>
              <a:rPr lang="en-US" dirty="0" smtClean="0"/>
              <a:t> “old” quantum theory</a:t>
            </a:r>
          </a:p>
          <a:p>
            <a:pPr lvl="1"/>
            <a:r>
              <a:rPr lang="en-US" dirty="0" smtClean="0"/>
              <a:t>assumed quantization of orbital plane orientations</a:t>
            </a:r>
          </a:p>
          <a:p>
            <a:pPr lvl="1"/>
            <a:r>
              <a:rPr lang="en-US" dirty="0" smtClean="0"/>
              <a:t>i.e. directional or space quantization</a:t>
            </a:r>
          </a:p>
          <a:p>
            <a:r>
              <a:rPr lang="en-US" dirty="0" smtClean="0"/>
              <a:t>Proposed to observe the deflection of a beam of atoms in an inhomogeneous magnetic field</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Stern-</a:t>
            </a:r>
            <a:r>
              <a:rPr lang="en-US" dirty="0" err="1" smtClean="0"/>
              <a:t>Gerlach</a:t>
            </a:r>
            <a:r>
              <a:rPr lang="en-US" dirty="0" smtClean="0"/>
              <a:t> Effect for Electron Beams</a:t>
            </a:r>
            <a:endParaRPr lang="en-US" dirty="0"/>
          </a:p>
        </p:txBody>
      </p:sp>
      <p:sp>
        <p:nvSpPr>
          <p:cNvPr id="3" name="Content Placeholder 2"/>
          <p:cNvSpPr>
            <a:spLocks noGrp="1"/>
          </p:cNvSpPr>
          <p:nvPr>
            <p:ph idx="1"/>
          </p:nvPr>
        </p:nvSpPr>
        <p:spPr>
          <a:xfrm>
            <a:off x="838200" y="1524000"/>
            <a:ext cx="7772400" cy="1143000"/>
          </a:xfrm>
        </p:spPr>
        <p:txBody>
          <a:bodyPr/>
          <a:lstStyle/>
          <a:p>
            <a:r>
              <a:rPr lang="en-US" dirty="0" err="1" smtClean="0"/>
              <a:t>Batelaan</a:t>
            </a:r>
            <a:r>
              <a:rPr lang="en-US" dirty="0" smtClean="0"/>
              <a:t>, Gay, and </a:t>
            </a:r>
            <a:r>
              <a:rPr lang="en-US" dirty="0" err="1" smtClean="0"/>
              <a:t>Schwendiman</a:t>
            </a:r>
            <a:r>
              <a:rPr lang="en-US" dirty="0" smtClean="0"/>
              <a:t>, PRL </a:t>
            </a:r>
            <a:r>
              <a:rPr lang="en-US" b="1" dirty="0" smtClean="0"/>
              <a:t>79</a:t>
            </a:r>
            <a:r>
              <a:rPr lang="en-US" dirty="0" smtClean="0"/>
              <a:t>:4517-4521 (1997)</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40</a:t>
            </a:fld>
            <a:endParaRPr lang="en-US"/>
          </a:p>
        </p:txBody>
      </p:sp>
      <p:pic>
        <p:nvPicPr>
          <p:cNvPr id="49154" name="Picture 2"/>
          <p:cNvPicPr>
            <a:picLocks noChangeAspect="1" noChangeArrowheads="1"/>
          </p:cNvPicPr>
          <p:nvPr/>
        </p:nvPicPr>
        <p:blipFill>
          <a:blip r:embed="rId2" cstate="print"/>
          <a:srcRect/>
          <a:stretch>
            <a:fillRect/>
          </a:stretch>
        </p:blipFill>
        <p:spPr bwMode="auto">
          <a:xfrm>
            <a:off x="1021080" y="2545080"/>
            <a:ext cx="7362825" cy="37909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Batelaan</a:t>
            </a:r>
            <a:r>
              <a:rPr lang="en-US" dirty="0" smtClean="0"/>
              <a:t> Simulation</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41</a:t>
            </a:fld>
            <a:endParaRPr lang="en-US"/>
          </a:p>
        </p:txBody>
      </p:sp>
      <p:pic>
        <p:nvPicPr>
          <p:cNvPr id="50178" name="Picture 2"/>
          <p:cNvPicPr>
            <a:picLocks noChangeAspect="1" noChangeArrowheads="1"/>
          </p:cNvPicPr>
          <p:nvPr/>
        </p:nvPicPr>
        <p:blipFill>
          <a:blip r:embed="rId2" cstate="print"/>
          <a:srcRect/>
          <a:stretch>
            <a:fillRect/>
          </a:stretch>
        </p:blipFill>
        <p:spPr bwMode="auto">
          <a:xfrm>
            <a:off x="1066800" y="1600200"/>
            <a:ext cx="6886575" cy="46101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 Rutherford &amp; </a:t>
            </a:r>
            <a:r>
              <a:rPr lang="en-US" dirty="0" err="1" smtClean="0"/>
              <a:t>Grobe</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42</a:t>
            </a:fld>
            <a:endParaRPr lang="en-US"/>
          </a:p>
        </p:txBody>
      </p:sp>
      <p:pic>
        <p:nvPicPr>
          <p:cNvPr id="51202" name="Picture 2"/>
          <p:cNvPicPr>
            <a:picLocks noChangeAspect="1" noChangeArrowheads="1"/>
          </p:cNvPicPr>
          <p:nvPr/>
        </p:nvPicPr>
        <p:blipFill>
          <a:blip r:embed="rId2" cstate="print"/>
          <a:srcRect/>
          <a:stretch>
            <a:fillRect/>
          </a:stretch>
        </p:blipFill>
        <p:spPr bwMode="auto">
          <a:xfrm>
            <a:off x="914400" y="1676400"/>
            <a:ext cx="5627654" cy="4495800"/>
          </a:xfrm>
          <a:prstGeom prst="rect">
            <a:avLst/>
          </a:prstGeom>
          <a:noFill/>
          <a:ln w="9525">
            <a:noFill/>
            <a:miter lim="800000"/>
            <a:headEnd/>
            <a:tailEnd/>
          </a:ln>
        </p:spPr>
      </p:pic>
      <p:sp>
        <p:nvSpPr>
          <p:cNvPr id="8" name="TextBox 7"/>
          <p:cNvSpPr txBox="1"/>
          <p:nvPr/>
        </p:nvSpPr>
        <p:spPr>
          <a:xfrm>
            <a:off x="6934200" y="2286000"/>
            <a:ext cx="1553054" cy="2062103"/>
          </a:xfrm>
          <a:prstGeom prst="rect">
            <a:avLst/>
          </a:prstGeom>
          <a:noFill/>
        </p:spPr>
        <p:txBody>
          <a:bodyPr wrap="none" rtlCol="0">
            <a:spAutoFit/>
          </a:bodyPr>
          <a:lstStyle/>
          <a:p>
            <a:r>
              <a:rPr lang="el-GR" sz="3200" dirty="0" smtClean="0">
                <a:latin typeface="Times New Roman"/>
                <a:cs typeface="Times New Roman"/>
              </a:rPr>
              <a:t>Δ</a:t>
            </a:r>
            <a:r>
              <a:rPr lang="en-US" sz="3200" i="1" dirty="0" err="1" smtClean="0">
                <a:latin typeface="Times New Roman"/>
                <a:cs typeface="Times New Roman"/>
              </a:rPr>
              <a:t>v</a:t>
            </a:r>
            <a:r>
              <a:rPr lang="en-US" sz="3200" i="1" baseline="-25000" dirty="0" err="1" smtClean="0">
                <a:latin typeface="Times New Roman"/>
                <a:cs typeface="Times New Roman"/>
              </a:rPr>
              <a:t>z</a:t>
            </a:r>
            <a:r>
              <a:rPr lang="en-US" sz="3200" dirty="0" smtClean="0">
                <a:latin typeface="Times New Roman"/>
                <a:cs typeface="Times New Roman"/>
              </a:rPr>
              <a:t> =</a:t>
            </a:r>
          </a:p>
          <a:p>
            <a:r>
              <a:rPr lang="en-US" sz="3200" dirty="0" smtClean="0">
                <a:latin typeface="Times New Roman"/>
                <a:cs typeface="Times New Roman"/>
              </a:rPr>
              <a:t>initial</a:t>
            </a:r>
          </a:p>
          <a:p>
            <a:r>
              <a:rPr lang="en-US" sz="3200" dirty="0" smtClean="0">
                <a:latin typeface="Times New Roman"/>
                <a:cs typeface="Times New Roman"/>
              </a:rPr>
              <a:t>velocity</a:t>
            </a:r>
          </a:p>
          <a:p>
            <a:r>
              <a:rPr lang="en-US" sz="3200" dirty="0" smtClean="0">
                <a:latin typeface="Times New Roman"/>
                <a:cs typeface="Times New Roman"/>
              </a:rPr>
              <a:t>width</a:t>
            </a:r>
            <a:endParaRPr lang="en-US"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Where Are We?</a:t>
            </a:r>
            <a:endParaRPr lang="en-US" dirty="0"/>
          </a:p>
        </p:txBody>
      </p:sp>
      <p:sp>
        <p:nvSpPr>
          <p:cNvPr id="3" name="Content Placeholder 2"/>
          <p:cNvSpPr>
            <a:spLocks noGrp="1"/>
          </p:cNvSpPr>
          <p:nvPr>
            <p:ph idx="1"/>
          </p:nvPr>
        </p:nvSpPr>
        <p:spPr/>
        <p:txBody>
          <a:bodyPr/>
          <a:lstStyle/>
          <a:p>
            <a:r>
              <a:rPr lang="en-US" dirty="0" smtClean="0"/>
              <a:t>SGE is a classic experiment of quantum physics</a:t>
            </a:r>
          </a:p>
          <a:p>
            <a:r>
              <a:rPr lang="en-US" dirty="0" smtClean="0"/>
              <a:t>Its interpretation has changed with the development of physics</a:t>
            </a:r>
          </a:p>
          <a:p>
            <a:pPr lvl="1"/>
            <a:r>
              <a:rPr lang="en-US" dirty="0" smtClean="0"/>
              <a:t>discovery of spin</a:t>
            </a:r>
          </a:p>
          <a:p>
            <a:pPr lvl="1"/>
            <a:r>
              <a:rPr lang="en-US" dirty="0" smtClean="0"/>
              <a:t>invention of QM</a:t>
            </a:r>
          </a:p>
          <a:p>
            <a:pPr lvl="1"/>
            <a:r>
              <a:rPr lang="en-US" dirty="0" smtClean="0"/>
              <a:t>understanding of entanglement and quantum measurement issues </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dirty="0" smtClean="0"/>
              <a:t>TU Chemnitz</a:t>
            </a:r>
            <a:endParaRPr lang="en-US" dirty="0"/>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(2)</a:t>
            </a:r>
            <a:endParaRPr lang="en-US" dirty="0"/>
          </a:p>
        </p:txBody>
      </p:sp>
      <p:sp>
        <p:nvSpPr>
          <p:cNvPr id="3" name="Content Placeholder 2"/>
          <p:cNvSpPr>
            <a:spLocks noGrp="1"/>
          </p:cNvSpPr>
          <p:nvPr>
            <p:ph idx="1"/>
          </p:nvPr>
        </p:nvSpPr>
        <p:spPr>
          <a:xfrm>
            <a:off x="838200" y="1676400"/>
            <a:ext cx="7772400" cy="4648200"/>
          </a:xfrm>
        </p:spPr>
        <p:txBody>
          <a:bodyPr/>
          <a:lstStyle/>
          <a:p>
            <a:r>
              <a:rPr lang="en-US" dirty="0" smtClean="0"/>
              <a:t>Possibility of free electron SGE was denied by Bohr and Pauli by 1928</a:t>
            </a:r>
          </a:p>
          <a:p>
            <a:r>
              <a:rPr lang="en-US" dirty="0" smtClean="0"/>
              <a:t>Bohr/Pauli arguments were codified into textbooks and monographs – widely accepted up until today</a:t>
            </a:r>
          </a:p>
          <a:p>
            <a:r>
              <a:rPr lang="en-US" dirty="0" smtClean="0"/>
              <a:t>Any attempt to turn </a:t>
            </a:r>
            <a:r>
              <a:rPr lang="en-US" dirty="0" err="1" smtClean="0"/>
              <a:t>Brillouin’s</a:t>
            </a:r>
            <a:r>
              <a:rPr lang="en-US" dirty="0" smtClean="0"/>
              <a:t> idea or any modifications of it into a real experiment was suppressed early on by the disapproval of these leading figures</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(3)</a:t>
            </a:r>
            <a:endParaRPr lang="en-US" dirty="0"/>
          </a:p>
        </p:txBody>
      </p:sp>
      <p:sp>
        <p:nvSpPr>
          <p:cNvPr id="3" name="Content Placeholder 2"/>
          <p:cNvSpPr>
            <a:spLocks noGrp="1"/>
          </p:cNvSpPr>
          <p:nvPr>
            <p:ph idx="1"/>
          </p:nvPr>
        </p:nvSpPr>
        <p:spPr>
          <a:xfrm>
            <a:off x="762000" y="1600200"/>
            <a:ext cx="7772400" cy="4648200"/>
          </a:xfrm>
        </p:spPr>
        <p:txBody>
          <a:bodyPr/>
          <a:lstStyle/>
          <a:p>
            <a:r>
              <a:rPr lang="en-US" dirty="0" err="1" smtClean="0"/>
              <a:t>Dehmelt’s</a:t>
            </a:r>
            <a:r>
              <a:rPr lang="en-US" dirty="0" smtClean="0"/>
              <a:t> CSGE led to reassessment of Bohr/Pauli arguments and new proposals for free electron SGE</a:t>
            </a:r>
          </a:p>
          <a:p>
            <a:r>
              <a:rPr lang="en-US" dirty="0" smtClean="0"/>
              <a:t>Successful free electron experiments have not yet been carried out beyond the </a:t>
            </a:r>
            <a:r>
              <a:rPr lang="en-US" dirty="0" err="1" smtClean="0"/>
              <a:t>Dehmelt</a:t>
            </a:r>
            <a:r>
              <a:rPr lang="en-US" dirty="0" smtClean="0"/>
              <a:t> trapped electron scenario, but it appears that the objections in principle have been overcome while the practical difficulties remain formidable</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US" dirty="0" smtClean="0"/>
              <a:t>Prof. J-F Van </a:t>
            </a:r>
            <a:r>
              <a:rPr lang="en-US" dirty="0" err="1" smtClean="0"/>
              <a:t>Huele</a:t>
            </a:r>
            <a:r>
              <a:rPr lang="en-US" dirty="0" smtClean="0"/>
              <a:t>, Brigham Young University, for helpful discussions and ideas</a:t>
            </a:r>
          </a:p>
          <a:p>
            <a:pPr>
              <a:buNone/>
            </a:pPr>
            <a:endParaRPr lang="en-US" dirty="0" smtClean="0"/>
          </a:p>
          <a:p>
            <a:r>
              <a:rPr lang="en-US" dirty="0" smtClean="0"/>
              <a:t>Prof. Manfred Albrecht for the invitation, motivation to complete this project, and excellent hospitality during this visit</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46</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smtClean="0"/>
              <a:t>Stern’s 1921 Proposal (2)</a:t>
            </a:r>
            <a:endParaRPr lang="en-US" dirty="0"/>
          </a:p>
        </p:txBody>
      </p:sp>
      <p:sp>
        <p:nvSpPr>
          <p:cNvPr id="3" name="Content Placeholder 2"/>
          <p:cNvSpPr>
            <a:spLocks noGrp="1"/>
          </p:cNvSpPr>
          <p:nvPr>
            <p:ph idx="1"/>
          </p:nvPr>
        </p:nvSpPr>
        <p:spPr>
          <a:xfrm>
            <a:off x="838200" y="1752600"/>
            <a:ext cx="7772400" cy="4114800"/>
          </a:xfrm>
        </p:spPr>
        <p:txBody>
          <a:bodyPr/>
          <a:lstStyle/>
          <a:p>
            <a:r>
              <a:rPr lang="en-US" dirty="0" smtClean="0"/>
              <a:t>Zero magnetic field result would be one central trace on collection plate</a:t>
            </a:r>
          </a:p>
          <a:p>
            <a:r>
              <a:rPr lang="en-US" dirty="0" smtClean="0"/>
              <a:t>Turn on inhomogeneous magnetic field</a:t>
            </a:r>
          </a:p>
          <a:p>
            <a:pPr lvl="1"/>
            <a:r>
              <a:rPr lang="en-US" dirty="0" smtClean="0"/>
              <a:t>Classical theory implies maximum intensity at beam center</a:t>
            </a:r>
          </a:p>
          <a:p>
            <a:pPr lvl="1"/>
            <a:r>
              <a:rPr lang="en-US" dirty="0" smtClean="0"/>
              <a:t>Old quantum theory implies splitting into two traces with minimum at beam center; each trace with ½ intensity</a:t>
            </a:r>
          </a:p>
          <a:p>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en-US" dirty="0" smtClean="0"/>
              <a:t>Stern’s 1921 Proposal (3)</a:t>
            </a:r>
            <a:endParaRPr lang="en-US" dirty="0"/>
          </a:p>
        </p:txBody>
      </p:sp>
      <p:sp>
        <p:nvSpPr>
          <p:cNvPr id="3" name="Content Placeholder 2"/>
          <p:cNvSpPr>
            <a:spLocks noGrp="1"/>
          </p:cNvSpPr>
          <p:nvPr>
            <p:ph idx="1"/>
          </p:nvPr>
        </p:nvSpPr>
        <p:spPr>
          <a:xfrm>
            <a:off x="838200" y="1676400"/>
            <a:ext cx="7772400" cy="4114800"/>
          </a:xfrm>
        </p:spPr>
        <p:txBody>
          <a:bodyPr/>
          <a:lstStyle/>
          <a:p>
            <a:r>
              <a:rPr lang="en-US" dirty="0" smtClean="0"/>
              <a:t>Putting in reasonable experimental numbers, Stern calculated that he could achieve an observable separation of the two predicted traces for a beam of atoms, ~ 0.01 mm</a:t>
            </a:r>
          </a:p>
          <a:p>
            <a:r>
              <a:rPr lang="en-US" dirty="0" smtClean="0"/>
              <a:t>[Actual experiment produced trace separation of ~ 0.2 mm due to larger field gradient]</a:t>
            </a:r>
            <a:endParaRPr lang="en-US" dirty="0"/>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a:t>
            </a:r>
            <a:endParaRPr lang="en-US" dirty="0"/>
          </a:p>
        </p:txBody>
      </p:sp>
      <p:sp>
        <p:nvSpPr>
          <p:cNvPr id="3" name="Content Placeholder 2"/>
          <p:cNvSpPr>
            <a:spLocks noGrp="1"/>
          </p:cNvSpPr>
          <p:nvPr>
            <p:ph idx="1"/>
          </p:nvPr>
        </p:nvSpPr>
        <p:spPr>
          <a:xfrm>
            <a:off x="838200" y="1676400"/>
            <a:ext cx="7772400" cy="4343400"/>
          </a:xfrm>
        </p:spPr>
        <p:txBody>
          <a:bodyPr/>
          <a:lstStyle/>
          <a:p>
            <a:r>
              <a:rPr lang="en-US" dirty="0" smtClean="0"/>
              <a:t>Beam of silver atoms</a:t>
            </a:r>
          </a:p>
          <a:p>
            <a:pPr>
              <a:buNone/>
            </a:pPr>
            <a:endParaRPr lang="en-US" dirty="0" smtClean="0"/>
          </a:p>
          <a:p>
            <a:r>
              <a:rPr lang="en-US" dirty="0" smtClean="0"/>
              <a:t>W. </a:t>
            </a:r>
            <a:r>
              <a:rPr lang="en-US" dirty="0" err="1" smtClean="0"/>
              <a:t>Gerlach</a:t>
            </a:r>
            <a:r>
              <a:rPr lang="en-US" dirty="0" smtClean="0"/>
              <a:t> and O. Stern, </a:t>
            </a:r>
            <a:r>
              <a:rPr lang="en-US" dirty="0" err="1" smtClean="0"/>
              <a:t>ZfP</a:t>
            </a:r>
            <a:r>
              <a:rPr lang="en-US" dirty="0" smtClean="0"/>
              <a:t> </a:t>
            </a:r>
            <a:r>
              <a:rPr lang="en-US" b="1" dirty="0" smtClean="0"/>
              <a:t>8</a:t>
            </a:r>
            <a:r>
              <a:rPr lang="en-US" dirty="0" smtClean="0"/>
              <a:t>:110-111 (1921)</a:t>
            </a:r>
          </a:p>
          <a:p>
            <a:pPr lvl="1"/>
            <a:r>
              <a:rPr lang="en-US" dirty="0" smtClean="0"/>
              <a:t>report of method and measurement of magnetic moment of silver atom, but no clear results yet on directional quantization</a:t>
            </a: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dirty="0" smtClean="0"/>
              <a:t>Page </a:t>
            </a:r>
            <a:fld id="{6FF303D4-5A08-4D18-AF68-AAF2891DA24A}"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 (2)</a:t>
            </a:r>
            <a:endParaRPr lang="en-US" dirty="0"/>
          </a:p>
        </p:txBody>
      </p:sp>
      <p:sp>
        <p:nvSpPr>
          <p:cNvPr id="3" name="Content Placeholder 2"/>
          <p:cNvSpPr>
            <a:spLocks noGrp="1"/>
          </p:cNvSpPr>
          <p:nvPr>
            <p:ph idx="1"/>
          </p:nvPr>
        </p:nvSpPr>
        <p:spPr>
          <a:xfrm>
            <a:off x="838200" y="1600200"/>
            <a:ext cx="7772400" cy="1143000"/>
          </a:xfrm>
        </p:spPr>
        <p:txBody>
          <a:bodyPr/>
          <a:lstStyle/>
          <a:p>
            <a:r>
              <a:rPr lang="en-US" dirty="0" smtClean="0"/>
              <a:t>W. </a:t>
            </a:r>
            <a:r>
              <a:rPr lang="en-US" dirty="0" err="1" smtClean="0"/>
              <a:t>Gerlach</a:t>
            </a:r>
            <a:r>
              <a:rPr lang="en-US" dirty="0" smtClean="0"/>
              <a:t> and O. Stern, </a:t>
            </a:r>
            <a:r>
              <a:rPr lang="en-US" dirty="0" err="1" smtClean="0"/>
              <a:t>ZfP</a:t>
            </a:r>
            <a:r>
              <a:rPr lang="en-US" dirty="0" smtClean="0"/>
              <a:t> </a:t>
            </a:r>
            <a:r>
              <a:rPr lang="en-US" b="1" dirty="0" smtClean="0"/>
              <a:t>9</a:t>
            </a:r>
            <a:r>
              <a:rPr lang="en-US" dirty="0" smtClean="0"/>
              <a:t>:349-352 (1922)</a:t>
            </a: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8</a:t>
            </a:fld>
            <a:endParaRPr lang="en-US"/>
          </a:p>
        </p:txBody>
      </p:sp>
      <p:pic>
        <p:nvPicPr>
          <p:cNvPr id="7" name="Picture 2"/>
          <p:cNvPicPr>
            <a:picLocks noChangeAspect="1" noChangeArrowheads="1"/>
          </p:cNvPicPr>
          <p:nvPr/>
        </p:nvPicPr>
        <p:blipFill>
          <a:blip r:embed="rId2" cstate="print"/>
          <a:srcRect/>
          <a:stretch>
            <a:fillRect/>
          </a:stretch>
        </p:blipFill>
        <p:spPr bwMode="auto">
          <a:xfrm>
            <a:off x="1219200" y="2667000"/>
            <a:ext cx="6810375" cy="3638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 (3)</a:t>
            </a:r>
            <a:endParaRPr lang="en-US" dirty="0"/>
          </a:p>
        </p:txBody>
      </p:sp>
      <p:sp>
        <p:nvSpPr>
          <p:cNvPr id="3" name="Content Placeholder 2"/>
          <p:cNvSpPr>
            <a:spLocks noGrp="1"/>
          </p:cNvSpPr>
          <p:nvPr>
            <p:ph idx="1"/>
          </p:nvPr>
        </p:nvSpPr>
        <p:spPr>
          <a:xfrm>
            <a:off x="838200" y="1600200"/>
            <a:ext cx="7772400" cy="4648200"/>
          </a:xfrm>
        </p:spPr>
        <p:txBody>
          <a:bodyPr/>
          <a:lstStyle/>
          <a:p>
            <a:r>
              <a:rPr lang="en-US" dirty="0" smtClean="0"/>
              <a:t>W. </a:t>
            </a:r>
            <a:r>
              <a:rPr lang="en-US" dirty="0" err="1" smtClean="0"/>
              <a:t>Gerlach</a:t>
            </a:r>
            <a:r>
              <a:rPr lang="en-US" dirty="0" smtClean="0"/>
              <a:t> and O. Stern, </a:t>
            </a:r>
            <a:r>
              <a:rPr lang="en-US" dirty="0" err="1" smtClean="0"/>
              <a:t>ZfP</a:t>
            </a:r>
            <a:r>
              <a:rPr lang="en-US" dirty="0" smtClean="0"/>
              <a:t> </a:t>
            </a:r>
            <a:r>
              <a:rPr lang="en-US" b="1" dirty="0" smtClean="0"/>
              <a:t>9</a:t>
            </a:r>
            <a:r>
              <a:rPr lang="en-US" dirty="0" smtClean="0"/>
              <a:t>:353-355 (1922)</a:t>
            </a:r>
          </a:p>
          <a:p>
            <a:pPr lvl="1"/>
            <a:r>
              <a:rPr lang="en-US" dirty="0" smtClean="0"/>
              <a:t>quantitative analysis of field gradient, </a:t>
            </a:r>
            <a:r>
              <a:rPr lang="en-US" dirty="0" err="1" smtClean="0"/>
              <a:t>splittings</a:t>
            </a:r>
            <a:r>
              <a:rPr lang="en-US" dirty="0" smtClean="0"/>
              <a:t>, and experimental uncertainties; measurement of </a:t>
            </a:r>
            <a:r>
              <a:rPr lang="en-US" i="1" dirty="0" smtClean="0"/>
              <a:t>µ</a:t>
            </a:r>
            <a:r>
              <a:rPr lang="en-US" i="1" baseline="-25000" dirty="0" smtClean="0"/>
              <a:t>B</a:t>
            </a:r>
          </a:p>
          <a:p>
            <a:r>
              <a:rPr lang="en-US" dirty="0" smtClean="0"/>
              <a:t>W. </a:t>
            </a:r>
            <a:r>
              <a:rPr lang="en-US" dirty="0" err="1" smtClean="0"/>
              <a:t>Gerlach</a:t>
            </a:r>
            <a:r>
              <a:rPr lang="en-US" dirty="0" smtClean="0"/>
              <a:t> and O. Stern, </a:t>
            </a:r>
            <a:r>
              <a:rPr lang="en-US" dirty="0" err="1" smtClean="0"/>
              <a:t>Annalen</a:t>
            </a:r>
            <a:r>
              <a:rPr lang="en-US" dirty="0" smtClean="0"/>
              <a:t> </a:t>
            </a:r>
            <a:r>
              <a:rPr lang="en-US" dirty="0" err="1" smtClean="0"/>
              <a:t>der</a:t>
            </a:r>
            <a:r>
              <a:rPr lang="en-US" dirty="0" smtClean="0"/>
              <a:t> </a:t>
            </a:r>
            <a:r>
              <a:rPr lang="en-US" dirty="0" err="1" smtClean="0"/>
              <a:t>Physik</a:t>
            </a:r>
            <a:r>
              <a:rPr lang="en-US" dirty="0" smtClean="0"/>
              <a:t> </a:t>
            </a:r>
            <a:r>
              <a:rPr lang="en-US" b="1" dirty="0" smtClean="0"/>
              <a:t>74</a:t>
            </a:r>
            <a:r>
              <a:rPr lang="en-US" dirty="0" smtClean="0"/>
              <a:t>:673-699 (1924)</a:t>
            </a:r>
          </a:p>
          <a:p>
            <a:pPr lvl="1"/>
            <a:r>
              <a:rPr lang="en-US" dirty="0" smtClean="0"/>
              <a:t>directional (space) quantization; thorough description and analysis of SGE</a:t>
            </a:r>
          </a:p>
        </p:txBody>
      </p:sp>
      <p:sp>
        <p:nvSpPr>
          <p:cNvPr id="4" name="Date Placeholder 3"/>
          <p:cNvSpPr>
            <a:spLocks noGrp="1"/>
          </p:cNvSpPr>
          <p:nvPr>
            <p:ph type="dt" sz="half" idx="10"/>
          </p:nvPr>
        </p:nvSpPr>
        <p:spPr/>
        <p:txBody>
          <a:bodyPr/>
          <a:lstStyle/>
          <a:p>
            <a:r>
              <a:rPr lang="en-US" smtClean="0"/>
              <a:t>June 23, 2010</a:t>
            </a:r>
            <a:endParaRPr lang="en-US"/>
          </a:p>
        </p:txBody>
      </p:sp>
      <p:sp>
        <p:nvSpPr>
          <p:cNvPr id="5" name="Footer Placeholder 4"/>
          <p:cNvSpPr>
            <a:spLocks noGrp="1"/>
          </p:cNvSpPr>
          <p:nvPr>
            <p:ph type="ftr" sz="quarter" idx="11"/>
          </p:nvPr>
        </p:nvSpPr>
        <p:spPr/>
        <p:txBody>
          <a:bodyPr/>
          <a:lstStyle/>
          <a:p>
            <a:r>
              <a:rPr lang="en-US" smtClean="0"/>
              <a:t>TU Chemnitz</a:t>
            </a:r>
            <a:endParaRPr lang="en-US"/>
          </a:p>
        </p:txBody>
      </p:sp>
      <p:sp>
        <p:nvSpPr>
          <p:cNvPr id="6" name="Slide Number Placeholder 5"/>
          <p:cNvSpPr>
            <a:spLocks noGrp="1"/>
          </p:cNvSpPr>
          <p:nvPr>
            <p:ph type="sldNum" sz="quarter" idx="12"/>
          </p:nvPr>
        </p:nvSpPr>
        <p:spPr/>
        <p:txBody>
          <a:bodyPr/>
          <a:lstStyle/>
          <a:p>
            <a:r>
              <a:rPr lang="en-US" smtClean="0"/>
              <a:t>Page </a:t>
            </a:r>
            <a:fld id="{6FF303D4-5A08-4D18-AF68-AAF2891DA24A}"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Office Theme">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Office Theme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4D4D4D"/>
        </a:dk2>
        <a:lt2>
          <a:srgbClr val="333333"/>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Office Theme 7">
        <a:dk1>
          <a:srgbClr val="003D62"/>
        </a:dk1>
        <a:lt1>
          <a:srgbClr val="E3F0F9"/>
        </a:lt1>
        <a:dk2>
          <a:srgbClr val="006699"/>
        </a:dk2>
        <a:lt2>
          <a:srgbClr val="000000"/>
        </a:lt2>
        <a:accent1>
          <a:srgbClr val="9AC0EA"/>
        </a:accent1>
        <a:accent2>
          <a:srgbClr val="80C3C8"/>
        </a:accent2>
        <a:accent3>
          <a:srgbClr val="EFF6FB"/>
        </a:accent3>
        <a:accent4>
          <a:srgbClr val="003353"/>
        </a:accent4>
        <a:accent5>
          <a:srgbClr val="CADCF3"/>
        </a:accent5>
        <a:accent6>
          <a:srgbClr val="73B0B5"/>
        </a:accent6>
        <a:hlink>
          <a:srgbClr val="81ABCB"/>
        </a:hlink>
        <a:folHlink>
          <a:srgbClr val="FFFFFF"/>
        </a:folHlink>
      </a:clrScheme>
      <a:clrMap bg1="lt1" tx1="dk1" bg2="lt2" tx2="dk2" accent1="accent1" accent2="accent2" accent3="accent3" accent4="accent4" accent5="accent5" accent6="accent6" hlink="hlink" folHlink="folHlink"/>
    </a:extraClrScheme>
    <a:extraClrScheme>
      <a:clrScheme name="Office Theme 8">
        <a:dk1>
          <a:srgbClr val="003D62"/>
        </a:dk1>
        <a:lt1>
          <a:srgbClr val="FFFFFF"/>
        </a:lt1>
        <a:dk2>
          <a:srgbClr val="006699"/>
        </a:dk2>
        <a:lt2>
          <a:srgbClr val="000000"/>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Office Theme 9">
        <a:dk1>
          <a:srgbClr val="333300"/>
        </a:dk1>
        <a:lt1>
          <a:srgbClr val="FFFFFF"/>
        </a:lt1>
        <a:dk2>
          <a:srgbClr val="663300"/>
        </a:dk2>
        <a:lt2>
          <a:srgbClr val="000000"/>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1206</TotalTime>
  <Words>1986</Words>
  <Application>Microsoft Office PowerPoint</Application>
  <PresentationFormat>On-screen Show (4:3)</PresentationFormat>
  <Paragraphs>293</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History of the Stern-Gerlach Effect and the Continuing Controversy Surrounding SGE of Free Electrons</vt:lpstr>
      <vt:lpstr>Outline</vt:lpstr>
      <vt:lpstr>Slide 3</vt:lpstr>
      <vt:lpstr>Stern’s Proposal for Experiment</vt:lpstr>
      <vt:lpstr>Stern’s 1921 Proposal (2)</vt:lpstr>
      <vt:lpstr>Stern’s 1921 Proposal (3)</vt:lpstr>
      <vt:lpstr>The Experiment</vt:lpstr>
      <vt:lpstr>The Experiment (2)</vt:lpstr>
      <vt:lpstr>The Experiment (3)</vt:lpstr>
      <vt:lpstr>The Experiment (4)</vt:lpstr>
      <vt:lpstr>Slide 11</vt:lpstr>
      <vt:lpstr>Slide 12</vt:lpstr>
      <vt:lpstr>Context</vt:lpstr>
      <vt:lpstr>Context (2)</vt:lpstr>
      <vt:lpstr>Context (3)</vt:lpstr>
      <vt:lpstr>Prior Expectations for Expt</vt:lpstr>
      <vt:lpstr>Prior Expectations for Expt (2)</vt:lpstr>
      <vt:lpstr>Early Response</vt:lpstr>
      <vt:lpstr>Serendipitous Science:</vt:lpstr>
      <vt:lpstr>What About Free Electron SGE?</vt:lpstr>
      <vt:lpstr>Brillouin’s Longitudinal SGE</vt:lpstr>
      <vt:lpstr>Brillouin’s Longitudinal SGE (2)</vt:lpstr>
      <vt:lpstr>Bohr &amp; Pauli Responses</vt:lpstr>
      <vt:lpstr>Bohr, as reported by Mott</vt:lpstr>
      <vt:lpstr>Bohr, as reported by Mott (2)</vt:lpstr>
      <vt:lpstr>Bohr, as reported by Mott (3)</vt:lpstr>
      <vt:lpstr>Bohr and Pauli Main Points</vt:lpstr>
      <vt:lpstr>Bohr and Pauli Main Points (2)</vt:lpstr>
      <vt:lpstr>Enter Dehmelt</vt:lpstr>
      <vt:lpstr>Geonium atom – monoelectron mode</vt:lpstr>
      <vt:lpstr>CSGE – Schematic</vt:lpstr>
      <vt:lpstr>CSGE</vt:lpstr>
      <vt:lpstr>CSGE (2)</vt:lpstr>
      <vt:lpstr>Dehmelt’s argument vs. Pauli</vt:lpstr>
      <vt:lpstr>Dehmelt’s argument vs. Pauli (2)</vt:lpstr>
      <vt:lpstr>Dehmelt’s argument vs. Pauli (3)</vt:lpstr>
      <vt:lpstr>Dehmelt’s argument vs. Pauli (4)</vt:lpstr>
      <vt:lpstr>Dehmelt’s argument vs. Pauli (5)</vt:lpstr>
      <vt:lpstr>CSGE Results</vt:lpstr>
      <vt:lpstr>Stern-Gerlach Effect for Electron Beams</vt:lpstr>
      <vt:lpstr>Batelaan Simulation</vt:lpstr>
      <vt:lpstr>Criticism: Rutherford &amp; Grobe</vt:lpstr>
      <vt:lpstr>Conclusions: Where Are We?</vt:lpstr>
      <vt:lpstr>Conclusions (2)</vt:lpstr>
      <vt:lpstr>Conclusions (3)</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Stern-Gerlach Effect and the Continuing Controversy Surrounding SGE of Free Electrons</dc:title>
  <dc:creator>Bill</dc:creator>
  <cp:lastModifiedBy>Bill</cp:lastModifiedBy>
  <cp:revision>70</cp:revision>
  <cp:lastPrinted>1601-01-01T00:00:00Z</cp:lastPrinted>
  <dcterms:created xsi:type="dcterms:W3CDTF">1601-01-01T00:00:00Z</dcterms:created>
  <dcterms:modified xsi:type="dcterms:W3CDTF">2010-06-24T07:45:41Z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TC010689871033</vt:lpwstr>
  </property>
</Properties>
</file>