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5"/>
  </p:notesMasterIdLst>
  <p:sldIdLst>
    <p:sldId id="256" r:id="rId3"/>
    <p:sldId id="309" r:id="rId4"/>
    <p:sldId id="310" r:id="rId5"/>
    <p:sldId id="298" r:id="rId6"/>
    <p:sldId id="297" r:id="rId7"/>
    <p:sldId id="258" r:id="rId8"/>
    <p:sldId id="296" r:id="rId9"/>
    <p:sldId id="293" r:id="rId10"/>
    <p:sldId id="306" r:id="rId11"/>
    <p:sldId id="312" r:id="rId12"/>
    <p:sldId id="313" r:id="rId13"/>
    <p:sldId id="314" r:id="rId14"/>
    <p:sldId id="290" r:id="rId15"/>
    <p:sldId id="299" r:id="rId16"/>
    <p:sldId id="304" r:id="rId17"/>
    <p:sldId id="303" r:id="rId18"/>
    <p:sldId id="300" r:id="rId19"/>
    <p:sldId id="301" r:id="rId20"/>
    <p:sldId id="302" r:id="rId21"/>
    <p:sldId id="316" r:id="rId22"/>
    <p:sldId id="315" r:id="rId23"/>
    <p:sldId id="317" r:id="rId24"/>
  </p:sldIdLst>
  <p:sldSz cx="9144000" cy="6858000" type="screen4x3"/>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6323" autoAdjust="0"/>
  </p:normalViewPr>
  <p:slideViewPr>
    <p:cSldViewPr snapToGrid="0">
      <p:cViewPr varScale="1">
        <p:scale>
          <a:sx n="131" d="100"/>
          <a:sy n="131" d="100"/>
        </p:scale>
        <p:origin x="2008" y="184"/>
      </p:cViewPr>
      <p:guideLst/>
    </p:cSldViewPr>
  </p:slideViewPr>
  <p:notesTextViewPr>
    <p:cViewPr>
      <p:scale>
        <a:sx n="1" d="1"/>
        <a:sy n="1" d="1"/>
      </p:scale>
      <p:origin x="0" y="0"/>
    </p:cViewPr>
  </p:notesTextViewPr>
  <p:sorterViewPr>
    <p:cViewPr>
      <p:scale>
        <a:sx n="134" d="100"/>
        <a:sy n="134" d="100"/>
      </p:scale>
      <p:origin x="0" y="0"/>
    </p:cViewPr>
  </p:sorterViewPr>
  <p:notesViewPr>
    <p:cSldViewPr snapToGrid="0">
      <p:cViewPr varScale="1">
        <p:scale>
          <a:sx n="108" d="100"/>
          <a:sy n="108" d="100"/>
        </p:scale>
        <p:origin x="2796"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AnglistikAmerikanistik\2023\xtra\iawe\auswertung_pavi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Tabelle3!$D$1</c:f>
              <c:strCache>
                <c:ptCount val="1"/>
                <c:pt idx="0">
                  <c:v>appealing</c:v>
                </c:pt>
              </c:strCache>
            </c:strRef>
          </c:tx>
          <c:spPr>
            <a:solidFill>
              <a:schemeClr val="accent1">
                <a:lumMod val="60000"/>
              </a:schemeClr>
            </a:solidFill>
            <a:ln>
              <a:noFill/>
            </a:ln>
            <a:effectLst/>
          </c:spPr>
          <c:invertIfNegative val="0"/>
          <c:val>
            <c:numRef>
              <c:f>Tabelle3!$D$2:$D$16</c:f>
              <c:numCache>
                <c:formatCode>0</c:formatCode>
                <c:ptCount val="15"/>
                <c:pt idx="0">
                  <c:v>19.041666666666668</c:v>
                </c:pt>
                <c:pt idx="1">
                  <c:v>52.416666666666664</c:v>
                </c:pt>
                <c:pt idx="2">
                  <c:v>12.416666666666666</c:v>
                </c:pt>
                <c:pt idx="3">
                  <c:v>35.916666666666664</c:v>
                </c:pt>
                <c:pt idx="4">
                  <c:v>12.708333333333334</c:v>
                </c:pt>
                <c:pt idx="5">
                  <c:v>52.125</c:v>
                </c:pt>
                <c:pt idx="6">
                  <c:v>16.375</c:v>
                </c:pt>
                <c:pt idx="7">
                  <c:v>52.583333333333336</c:v>
                </c:pt>
                <c:pt idx="8">
                  <c:v>20.416666666666668</c:v>
                </c:pt>
                <c:pt idx="9">
                  <c:v>52.791666666666664</c:v>
                </c:pt>
                <c:pt idx="10">
                  <c:v>17.333333333333332</c:v>
                </c:pt>
                <c:pt idx="11">
                  <c:v>54.625</c:v>
                </c:pt>
                <c:pt idx="12">
                  <c:v>15.583333333333334</c:v>
                </c:pt>
                <c:pt idx="13">
                  <c:v>60.166666666666664</c:v>
                </c:pt>
                <c:pt idx="14">
                  <c:v>10.916666666666666</c:v>
                </c:pt>
              </c:numCache>
            </c:numRef>
          </c:val>
          <c:extLst>
            <c:ext xmlns:c16="http://schemas.microsoft.com/office/drawing/2014/chart" uri="{C3380CC4-5D6E-409C-BE32-E72D297353CC}">
              <c16:uniqueId val="{00000000-B30B-4D32-8B79-835DD17386AE}"/>
            </c:ext>
          </c:extLst>
        </c:ser>
        <c:ser>
          <c:idx val="10"/>
          <c:order val="10"/>
          <c:tx>
            <c:strRef>
              <c:f>Tabelle3!$K$1</c:f>
              <c:strCache>
                <c:ptCount val="1"/>
                <c:pt idx="0">
                  <c:v>credible</c:v>
                </c:pt>
              </c:strCache>
            </c:strRef>
          </c:tx>
          <c:spPr>
            <a:solidFill>
              <a:schemeClr val="accent3">
                <a:lumMod val="80000"/>
              </a:schemeClr>
            </a:solidFill>
            <a:ln>
              <a:noFill/>
            </a:ln>
            <a:effectLst/>
          </c:spPr>
          <c:invertIfNegative val="0"/>
          <c:val>
            <c:numRef>
              <c:f>Tabelle3!$K$2:$K$16</c:f>
              <c:numCache>
                <c:formatCode>0</c:formatCode>
                <c:ptCount val="15"/>
                <c:pt idx="0">
                  <c:v>25.958333333333332</c:v>
                </c:pt>
                <c:pt idx="1">
                  <c:v>42.25</c:v>
                </c:pt>
                <c:pt idx="2">
                  <c:v>17.125</c:v>
                </c:pt>
                <c:pt idx="3">
                  <c:v>37.75</c:v>
                </c:pt>
                <c:pt idx="4">
                  <c:v>12.708333333333334</c:v>
                </c:pt>
                <c:pt idx="5">
                  <c:v>47.916666666666664</c:v>
                </c:pt>
                <c:pt idx="6">
                  <c:v>21.125</c:v>
                </c:pt>
                <c:pt idx="7">
                  <c:v>45.625</c:v>
                </c:pt>
                <c:pt idx="8">
                  <c:v>31.375</c:v>
                </c:pt>
                <c:pt idx="9">
                  <c:v>52</c:v>
                </c:pt>
                <c:pt idx="10">
                  <c:v>19.625</c:v>
                </c:pt>
                <c:pt idx="11">
                  <c:v>52.666666666666664</c:v>
                </c:pt>
                <c:pt idx="12">
                  <c:v>19.375</c:v>
                </c:pt>
                <c:pt idx="13">
                  <c:v>50.583333333333336</c:v>
                </c:pt>
                <c:pt idx="14">
                  <c:v>11.125</c:v>
                </c:pt>
              </c:numCache>
            </c:numRef>
          </c:val>
          <c:extLst>
            <c:ext xmlns:c16="http://schemas.microsoft.com/office/drawing/2014/chart" uri="{C3380CC4-5D6E-409C-BE32-E72D297353CC}">
              <c16:uniqueId val="{00000001-B30B-4D32-8B79-835DD17386AE}"/>
            </c:ext>
          </c:extLst>
        </c:ser>
        <c:dLbls>
          <c:showLegendKey val="0"/>
          <c:showVal val="0"/>
          <c:showCatName val="0"/>
          <c:showSerName val="0"/>
          <c:showPercent val="0"/>
          <c:showBubbleSize val="0"/>
        </c:dLbls>
        <c:gapWidth val="219"/>
        <c:overlap val="-27"/>
        <c:axId val="1759477152"/>
        <c:axId val="1751650080"/>
        <c:extLst>
          <c:ext xmlns:c15="http://schemas.microsoft.com/office/drawing/2012/chart" uri="{02D57815-91ED-43cb-92C2-25804820EDAC}">
            <c15:filteredBarSeries>
              <c15:ser>
                <c:idx val="0"/>
                <c:order val="0"/>
                <c:tx>
                  <c:strRef>
                    <c:extLst>
                      <c:ext uri="{02D57815-91ED-43cb-92C2-25804820EDAC}">
                        <c15:formulaRef>
                          <c15:sqref>Tabelle3!$A$1</c15:sqref>
                        </c15:formulaRef>
                      </c:ext>
                    </c:extLst>
                    <c:strCache>
                      <c:ptCount val="1"/>
                      <c:pt idx="0">
                        <c:v>Stimulus</c:v>
                      </c:pt>
                    </c:strCache>
                  </c:strRef>
                </c:tx>
                <c:spPr>
                  <a:solidFill>
                    <a:schemeClr val="accent1"/>
                  </a:solidFill>
                  <a:ln>
                    <a:noFill/>
                  </a:ln>
                  <a:effectLst/>
                </c:spPr>
                <c:invertIfNegative val="0"/>
                <c:val>
                  <c:numRef>
                    <c:extLst>
                      <c:ext uri="{02D57815-91ED-43cb-92C2-25804820EDAC}">
                        <c15:formulaRef>
                          <c15:sqref>Tabelle3!$A$2:$A$16</c15:sqref>
                        </c15:formulaRef>
                      </c:ext>
                    </c:extLst>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val>
                <c:extLst>
                  <c:ext xmlns:c16="http://schemas.microsoft.com/office/drawing/2014/chart" uri="{C3380CC4-5D6E-409C-BE32-E72D297353CC}">
                    <c16:uniqueId val="{00000002-B30B-4D32-8B79-835DD17386A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Tabelle3!$B$1</c15:sqref>
                        </c15:formulaRef>
                      </c:ext>
                    </c:extLst>
                    <c:strCache>
                      <c:ptCount val="1"/>
                      <c:pt idx="0">
                        <c:v>Feature</c:v>
                      </c:pt>
                    </c:strCache>
                  </c:strRef>
                </c:tx>
                <c:spPr>
                  <a:solidFill>
                    <a:schemeClr val="accent3"/>
                  </a:solidFill>
                  <a:ln>
                    <a:noFill/>
                  </a:ln>
                  <a:effectLst/>
                </c:spPr>
                <c:invertIfNegative val="0"/>
                <c:val>
                  <c:numRef>
                    <c:extLst xmlns:c15="http://schemas.microsoft.com/office/drawing/2012/chart">
                      <c:ext xmlns:c15="http://schemas.microsoft.com/office/drawing/2012/chart" uri="{02D57815-91ED-43cb-92C2-25804820EDAC}">
                        <c15:formulaRef>
                          <c15:sqref>Tabelle3!$B$2:$B$16</c15:sqref>
                        </c15:formulaRef>
                      </c:ext>
                    </c:extLst>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xmlns:c15="http://schemas.microsoft.com/office/drawing/2012/chart">
                  <c:ext xmlns:c16="http://schemas.microsoft.com/office/drawing/2014/chart" uri="{C3380CC4-5D6E-409C-BE32-E72D297353CC}">
                    <c16:uniqueId val="{00000003-B30B-4D32-8B79-835DD17386A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Tabelle3!$C$1</c15:sqref>
                        </c15:formulaRef>
                      </c:ext>
                    </c:extLst>
                    <c:strCache>
                      <c:ptCount val="1"/>
                      <c:pt idx="0">
                        <c:v>understandable</c:v>
                      </c:pt>
                    </c:strCache>
                  </c:strRef>
                </c:tx>
                <c:spPr>
                  <a:solidFill>
                    <a:schemeClr val="accent5"/>
                  </a:solidFill>
                  <a:ln>
                    <a:noFill/>
                  </a:ln>
                  <a:effectLst/>
                </c:spPr>
                <c:invertIfNegative val="0"/>
                <c:val>
                  <c:numRef>
                    <c:extLst xmlns:c15="http://schemas.microsoft.com/office/drawing/2012/chart">
                      <c:ext xmlns:c15="http://schemas.microsoft.com/office/drawing/2012/chart" uri="{02D57815-91ED-43cb-92C2-25804820EDAC}">
                        <c15:formulaRef>
                          <c15:sqref>Tabelle3!$C$2:$C$16</c15:sqref>
                        </c15:formulaRef>
                      </c:ext>
                    </c:extLst>
                    <c:numCache>
                      <c:formatCode>0</c:formatCode>
                      <c:ptCount val="15"/>
                      <c:pt idx="0">
                        <c:v>68.791666666666671</c:v>
                      </c:pt>
                      <c:pt idx="1">
                        <c:v>53.666666666666664</c:v>
                      </c:pt>
                      <c:pt idx="2">
                        <c:v>35.458333333333336</c:v>
                      </c:pt>
                      <c:pt idx="3">
                        <c:v>49.5</c:v>
                      </c:pt>
                      <c:pt idx="4">
                        <c:v>44.791666666666664</c:v>
                      </c:pt>
                      <c:pt idx="5">
                        <c:v>54.125</c:v>
                      </c:pt>
                      <c:pt idx="6">
                        <c:v>57.958333333333336</c:v>
                      </c:pt>
                      <c:pt idx="7">
                        <c:v>76.708333333333329</c:v>
                      </c:pt>
                      <c:pt idx="8">
                        <c:v>71.291666666666671</c:v>
                      </c:pt>
                      <c:pt idx="9">
                        <c:v>74.416666666666671</c:v>
                      </c:pt>
                      <c:pt idx="10">
                        <c:v>59.708333333333336</c:v>
                      </c:pt>
                      <c:pt idx="11">
                        <c:v>71</c:v>
                      </c:pt>
                      <c:pt idx="12">
                        <c:v>39.625</c:v>
                      </c:pt>
                      <c:pt idx="13">
                        <c:v>65.041666666666671</c:v>
                      </c:pt>
                      <c:pt idx="14">
                        <c:v>26.916666666666668</c:v>
                      </c:pt>
                    </c:numCache>
                  </c:numRef>
                </c:val>
                <c:extLst xmlns:c15="http://schemas.microsoft.com/office/drawing/2012/chart">
                  <c:ext xmlns:c16="http://schemas.microsoft.com/office/drawing/2014/chart" uri="{C3380CC4-5D6E-409C-BE32-E72D297353CC}">
                    <c16:uniqueId val="{00000004-B30B-4D32-8B79-835DD17386A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Tabelle3!$E$1</c15:sqref>
                        </c15:formulaRef>
                      </c:ext>
                    </c:extLst>
                    <c:strCache>
                      <c:ptCount val="1"/>
                      <c:pt idx="0">
                        <c:v>like</c:v>
                      </c:pt>
                    </c:strCache>
                  </c:strRef>
                </c:tx>
                <c:spPr>
                  <a:solidFill>
                    <a:schemeClr val="accent3">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Tabelle3!$E$2:$E$16</c15:sqref>
                        </c15:formulaRef>
                      </c:ext>
                    </c:extLst>
                    <c:numCache>
                      <c:formatCode>0</c:formatCode>
                      <c:ptCount val="15"/>
                      <c:pt idx="0">
                        <c:v>19.083333333333332</c:v>
                      </c:pt>
                      <c:pt idx="1">
                        <c:v>55.791666666666664</c:v>
                      </c:pt>
                      <c:pt idx="2">
                        <c:v>11.166666666666666</c:v>
                      </c:pt>
                      <c:pt idx="3">
                        <c:v>38.041666666666664</c:v>
                      </c:pt>
                      <c:pt idx="4">
                        <c:v>9.375</c:v>
                      </c:pt>
                      <c:pt idx="5">
                        <c:v>52.958333333333336</c:v>
                      </c:pt>
                      <c:pt idx="6">
                        <c:v>13.75</c:v>
                      </c:pt>
                      <c:pt idx="7">
                        <c:v>53.708333333333336</c:v>
                      </c:pt>
                      <c:pt idx="8">
                        <c:v>21.708333333333332</c:v>
                      </c:pt>
                      <c:pt idx="9">
                        <c:v>54.125</c:v>
                      </c:pt>
                      <c:pt idx="10">
                        <c:v>14.791666666666666</c:v>
                      </c:pt>
                      <c:pt idx="11">
                        <c:v>56.458333333333336</c:v>
                      </c:pt>
                      <c:pt idx="12">
                        <c:v>17.041666666666668</c:v>
                      </c:pt>
                      <c:pt idx="13">
                        <c:v>59.875</c:v>
                      </c:pt>
                      <c:pt idx="14">
                        <c:v>10.416666666666666</c:v>
                      </c:pt>
                    </c:numCache>
                  </c:numRef>
                </c:val>
                <c:extLst xmlns:c15="http://schemas.microsoft.com/office/drawing/2012/chart">
                  <c:ext xmlns:c16="http://schemas.microsoft.com/office/drawing/2014/chart" uri="{C3380CC4-5D6E-409C-BE32-E72D297353CC}">
                    <c16:uniqueId val="{00000005-B30B-4D32-8B79-835DD17386A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Tabelle3!$F$1</c15:sqref>
                        </c15:formulaRef>
                      </c:ext>
                    </c:extLst>
                    <c:strCache>
                      <c:ptCount val="1"/>
                      <c:pt idx="0">
                        <c:v>human</c:v>
                      </c:pt>
                    </c:strCache>
                  </c:strRef>
                </c:tx>
                <c:spPr>
                  <a:solidFill>
                    <a:schemeClr val="accent5">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Tabelle3!$F$2:$F$16</c15:sqref>
                        </c15:formulaRef>
                      </c:ext>
                    </c:extLst>
                    <c:numCache>
                      <c:formatCode>0</c:formatCode>
                      <c:ptCount val="15"/>
                      <c:pt idx="0">
                        <c:v>19.083333333333332</c:v>
                      </c:pt>
                      <c:pt idx="1">
                        <c:v>59.625</c:v>
                      </c:pt>
                      <c:pt idx="2">
                        <c:v>9.625</c:v>
                      </c:pt>
                      <c:pt idx="3">
                        <c:v>41.958333333333336</c:v>
                      </c:pt>
                      <c:pt idx="4">
                        <c:v>8.5</c:v>
                      </c:pt>
                      <c:pt idx="5">
                        <c:v>57.541666666666664</c:v>
                      </c:pt>
                      <c:pt idx="6">
                        <c:v>12.583333333333334</c:v>
                      </c:pt>
                      <c:pt idx="7">
                        <c:v>60.333333333333336</c:v>
                      </c:pt>
                      <c:pt idx="8">
                        <c:v>16.291666666666668</c:v>
                      </c:pt>
                      <c:pt idx="9">
                        <c:v>57.291666666666664</c:v>
                      </c:pt>
                      <c:pt idx="10">
                        <c:v>11.083333333333334</c:v>
                      </c:pt>
                      <c:pt idx="11">
                        <c:v>57.625</c:v>
                      </c:pt>
                      <c:pt idx="12">
                        <c:v>11.875</c:v>
                      </c:pt>
                      <c:pt idx="13">
                        <c:v>62</c:v>
                      </c:pt>
                      <c:pt idx="14">
                        <c:v>9.0833333333333339</c:v>
                      </c:pt>
                    </c:numCache>
                  </c:numRef>
                </c:val>
                <c:extLst xmlns:c15="http://schemas.microsoft.com/office/drawing/2012/chart">
                  <c:ext xmlns:c16="http://schemas.microsoft.com/office/drawing/2014/chart" uri="{C3380CC4-5D6E-409C-BE32-E72D297353CC}">
                    <c16:uniqueId val="{00000006-B30B-4D32-8B79-835DD17386A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Tabelle3!$G$1</c15:sqref>
                        </c15:formulaRef>
                      </c:ext>
                    </c:extLst>
                    <c:strCache>
                      <c:ptCount val="1"/>
                      <c:pt idx="0">
                        <c:v>expressive</c:v>
                      </c:pt>
                    </c:strCache>
                  </c:strRef>
                </c:tx>
                <c:spPr>
                  <a:solidFill>
                    <a:schemeClr val="accent1">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Tabelle3!$G$2:$G$16</c15:sqref>
                        </c15:formulaRef>
                      </c:ext>
                    </c:extLst>
                    <c:numCache>
                      <c:formatCode>0</c:formatCode>
                      <c:ptCount val="15"/>
                      <c:pt idx="0">
                        <c:v>29.416666666666668</c:v>
                      </c:pt>
                      <c:pt idx="1">
                        <c:v>52.166666666666664</c:v>
                      </c:pt>
                      <c:pt idx="2">
                        <c:v>15.583333333333334</c:v>
                      </c:pt>
                      <c:pt idx="3">
                        <c:v>34.958333333333336</c:v>
                      </c:pt>
                      <c:pt idx="4">
                        <c:v>17.416666666666668</c:v>
                      </c:pt>
                      <c:pt idx="5">
                        <c:v>48.041666666666664</c:v>
                      </c:pt>
                      <c:pt idx="6">
                        <c:v>17.083333333333332</c:v>
                      </c:pt>
                      <c:pt idx="7">
                        <c:v>49.541666666666664</c:v>
                      </c:pt>
                      <c:pt idx="8">
                        <c:v>29.083333333333332</c:v>
                      </c:pt>
                      <c:pt idx="9">
                        <c:v>53.375</c:v>
                      </c:pt>
                      <c:pt idx="10">
                        <c:v>18.458333333333332</c:v>
                      </c:pt>
                      <c:pt idx="11">
                        <c:v>51.75</c:v>
                      </c:pt>
                      <c:pt idx="12">
                        <c:v>18.708333333333332</c:v>
                      </c:pt>
                      <c:pt idx="13">
                        <c:v>55.958333333333336</c:v>
                      </c:pt>
                      <c:pt idx="14">
                        <c:v>17.458333333333332</c:v>
                      </c:pt>
                    </c:numCache>
                  </c:numRef>
                </c:val>
                <c:extLst xmlns:c15="http://schemas.microsoft.com/office/drawing/2012/chart">
                  <c:ext xmlns:c16="http://schemas.microsoft.com/office/drawing/2014/chart" uri="{C3380CC4-5D6E-409C-BE32-E72D297353CC}">
                    <c16:uniqueId val="{00000007-B30B-4D32-8B79-835DD17386A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Tabelle3!$H$1</c15:sqref>
                        </c15:formulaRef>
                      </c:ext>
                    </c:extLst>
                    <c:strCache>
                      <c:ptCount val="1"/>
                      <c:pt idx="0">
                        <c:v>competent</c:v>
                      </c:pt>
                    </c:strCache>
                  </c:strRef>
                </c:tx>
                <c:spPr>
                  <a:solidFill>
                    <a:schemeClr val="accent3">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Tabelle3!$H$2:$H$16</c15:sqref>
                        </c15:formulaRef>
                      </c:ext>
                    </c:extLst>
                    <c:numCache>
                      <c:formatCode>0</c:formatCode>
                      <c:ptCount val="15"/>
                      <c:pt idx="0">
                        <c:v>36.583333333333336</c:v>
                      </c:pt>
                      <c:pt idx="1">
                        <c:v>40.333333333333336</c:v>
                      </c:pt>
                      <c:pt idx="2">
                        <c:v>19.5</c:v>
                      </c:pt>
                      <c:pt idx="3">
                        <c:v>37.083333333333336</c:v>
                      </c:pt>
                      <c:pt idx="4">
                        <c:v>19.125</c:v>
                      </c:pt>
                      <c:pt idx="5">
                        <c:v>51</c:v>
                      </c:pt>
                      <c:pt idx="6">
                        <c:v>24.791666666666668</c:v>
                      </c:pt>
                      <c:pt idx="7">
                        <c:v>41.333333333333336</c:v>
                      </c:pt>
                      <c:pt idx="8">
                        <c:v>35.291666666666664</c:v>
                      </c:pt>
                      <c:pt idx="9">
                        <c:v>52.791666666666664</c:v>
                      </c:pt>
                      <c:pt idx="10">
                        <c:v>17.75</c:v>
                      </c:pt>
                      <c:pt idx="11">
                        <c:v>55.083333333333336</c:v>
                      </c:pt>
                      <c:pt idx="12">
                        <c:v>20.125</c:v>
                      </c:pt>
                      <c:pt idx="13">
                        <c:v>49.291666666666664</c:v>
                      </c:pt>
                      <c:pt idx="14">
                        <c:v>14</c:v>
                      </c:pt>
                    </c:numCache>
                  </c:numRef>
                </c:val>
                <c:extLst xmlns:c15="http://schemas.microsoft.com/office/drawing/2012/chart">
                  <c:ext xmlns:c16="http://schemas.microsoft.com/office/drawing/2014/chart" uri="{C3380CC4-5D6E-409C-BE32-E72D297353CC}">
                    <c16:uniqueId val="{00000008-B30B-4D32-8B79-835DD17386A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Tabelle3!$I$1</c15:sqref>
                        </c15:formulaRef>
                      </c:ext>
                    </c:extLst>
                    <c:strCache>
                      <c:ptCount val="1"/>
                      <c:pt idx="0">
                        <c:v>trustworthy</c:v>
                      </c:pt>
                    </c:strCache>
                  </c:strRef>
                </c:tx>
                <c:spPr>
                  <a:solidFill>
                    <a:schemeClr val="accent5">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Tabelle3!$I$2:$I$16</c15:sqref>
                        </c15:formulaRef>
                      </c:ext>
                    </c:extLst>
                    <c:numCache>
                      <c:formatCode>0</c:formatCode>
                      <c:ptCount val="15"/>
                      <c:pt idx="0">
                        <c:v>18.375</c:v>
                      </c:pt>
                      <c:pt idx="1">
                        <c:v>41.833333333333336</c:v>
                      </c:pt>
                      <c:pt idx="2">
                        <c:v>12.875</c:v>
                      </c:pt>
                      <c:pt idx="3">
                        <c:v>37.791666666666664</c:v>
                      </c:pt>
                      <c:pt idx="4">
                        <c:v>15.583333333333334</c:v>
                      </c:pt>
                      <c:pt idx="5">
                        <c:v>50.583333333333336</c:v>
                      </c:pt>
                      <c:pt idx="6">
                        <c:v>24.25</c:v>
                      </c:pt>
                      <c:pt idx="7">
                        <c:v>42.708333333333336</c:v>
                      </c:pt>
                      <c:pt idx="8">
                        <c:v>27.958333333333332</c:v>
                      </c:pt>
                      <c:pt idx="9">
                        <c:v>50.041666666666664</c:v>
                      </c:pt>
                      <c:pt idx="10">
                        <c:v>19.666666666666668</c:v>
                      </c:pt>
                      <c:pt idx="11">
                        <c:v>52</c:v>
                      </c:pt>
                      <c:pt idx="12">
                        <c:v>21.5</c:v>
                      </c:pt>
                      <c:pt idx="13">
                        <c:v>51.041666666666664</c:v>
                      </c:pt>
                      <c:pt idx="14">
                        <c:v>13.291666666666666</c:v>
                      </c:pt>
                    </c:numCache>
                  </c:numRef>
                </c:val>
                <c:extLst xmlns:c15="http://schemas.microsoft.com/office/drawing/2012/chart">
                  <c:ext xmlns:c16="http://schemas.microsoft.com/office/drawing/2014/chart" uri="{C3380CC4-5D6E-409C-BE32-E72D297353CC}">
                    <c16:uniqueId val="{00000009-B30B-4D32-8B79-835DD17386A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Tabelle3!$J$1</c15:sqref>
                        </c15:formulaRef>
                      </c:ext>
                    </c:extLst>
                    <c:strCache>
                      <c:ptCount val="1"/>
                      <c:pt idx="0">
                        <c:v>reliable</c:v>
                      </c:pt>
                    </c:strCache>
                  </c:strRef>
                </c:tx>
                <c:spPr>
                  <a:solidFill>
                    <a:schemeClr val="accent1">
                      <a:lumMod val="80000"/>
                    </a:schemeClr>
                  </a:solidFill>
                  <a:ln>
                    <a:noFill/>
                  </a:ln>
                  <a:effectLst/>
                </c:spPr>
                <c:invertIfNegative val="0"/>
                <c:val>
                  <c:numRef>
                    <c:extLst xmlns:c15="http://schemas.microsoft.com/office/drawing/2012/chart">
                      <c:ext xmlns:c15="http://schemas.microsoft.com/office/drawing/2012/chart" uri="{02D57815-91ED-43cb-92C2-25804820EDAC}">
                        <c15:formulaRef>
                          <c15:sqref>Tabelle3!$J$2:$J$16</c15:sqref>
                        </c15:formulaRef>
                      </c:ext>
                    </c:extLst>
                    <c:numCache>
                      <c:formatCode>0</c:formatCode>
                      <c:ptCount val="15"/>
                      <c:pt idx="0">
                        <c:v>17.208333333333332</c:v>
                      </c:pt>
                      <c:pt idx="1">
                        <c:v>38.125</c:v>
                      </c:pt>
                      <c:pt idx="2">
                        <c:v>15</c:v>
                      </c:pt>
                      <c:pt idx="3">
                        <c:v>36.791666666666664</c:v>
                      </c:pt>
                      <c:pt idx="4">
                        <c:v>16.375</c:v>
                      </c:pt>
                      <c:pt idx="5">
                        <c:v>48.833333333333336</c:v>
                      </c:pt>
                      <c:pt idx="6">
                        <c:v>20.125</c:v>
                      </c:pt>
                      <c:pt idx="7">
                        <c:v>42.791666666666664</c:v>
                      </c:pt>
                      <c:pt idx="8">
                        <c:v>29.75</c:v>
                      </c:pt>
                      <c:pt idx="9">
                        <c:v>51.666666666666664</c:v>
                      </c:pt>
                      <c:pt idx="10">
                        <c:v>17</c:v>
                      </c:pt>
                      <c:pt idx="11">
                        <c:v>52.958333333333336</c:v>
                      </c:pt>
                      <c:pt idx="12">
                        <c:v>20.333333333333332</c:v>
                      </c:pt>
                      <c:pt idx="13">
                        <c:v>47.625</c:v>
                      </c:pt>
                      <c:pt idx="14">
                        <c:v>12.541666666666666</c:v>
                      </c:pt>
                    </c:numCache>
                  </c:numRef>
                </c:val>
                <c:extLst xmlns:c15="http://schemas.microsoft.com/office/drawing/2012/chart">
                  <c:ext xmlns:c16="http://schemas.microsoft.com/office/drawing/2014/chart" uri="{C3380CC4-5D6E-409C-BE32-E72D297353CC}">
                    <c16:uniqueId val="{0000000A-B30B-4D32-8B79-835DD17386AE}"/>
                  </c:ext>
                </c:extLst>
              </c15:ser>
            </c15:filteredBarSeries>
          </c:ext>
        </c:extLst>
      </c:barChart>
      <c:catAx>
        <c:axId val="17594771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751650080"/>
        <c:crosses val="autoZero"/>
        <c:auto val="1"/>
        <c:lblAlgn val="ctr"/>
        <c:lblOffset val="100"/>
        <c:noMultiLvlLbl val="0"/>
      </c:catAx>
      <c:valAx>
        <c:axId val="1751650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75947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1485E-2C3C-4155-8533-9473637A1835}" type="doc">
      <dgm:prSet loTypeId="urn:microsoft.com/office/officeart/2005/8/layout/hChevron3" loCatId="process" qsTypeId="urn:microsoft.com/office/officeart/2005/8/quickstyle/simple1" qsCatId="simple" csTypeId="urn:microsoft.com/office/officeart/2005/8/colors/accent1_2" csCatId="accent1" phldr="1"/>
      <dgm:spPr/>
    </dgm:pt>
    <dgm:pt modelId="{FFD90856-F383-4DBD-8D02-D62171645AF6}">
      <dgm:prSet phldrT="[Text]" custT="1"/>
      <dgm:spPr/>
      <dgm:t>
        <a:bodyPr/>
        <a:lstStyle/>
        <a:p>
          <a:r>
            <a:rPr lang="en-US" sz="1600" dirty="0">
              <a:latin typeface="Roboto" panose="02000000000000000000" pitchFamily="2" charset="0"/>
              <a:ea typeface="Roboto" panose="02000000000000000000" pitchFamily="2" charset="0"/>
            </a:rPr>
            <a:t>WAVE audio</a:t>
          </a:r>
        </a:p>
      </dgm:t>
    </dgm:pt>
    <dgm:pt modelId="{AF0B6188-E456-40E2-B3C3-B1CDF07CBE9A}" type="parTrans" cxnId="{09A29121-7E13-4DD5-85D2-98CBDA4ABCB0}">
      <dgm:prSet/>
      <dgm:spPr/>
      <dgm:t>
        <a:bodyPr/>
        <a:lstStyle/>
        <a:p>
          <a:endParaRPr lang="en-US" sz="1200"/>
        </a:p>
      </dgm:t>
    </dgm:pt>
    <dgm:pt modelId="{70F9DCF9-5BDE-4956-9E6D-9181D7EC1653}" type="sibTrans" cxnId="{09A29121-7E13-4DD5-85D2-98CBDA4ABCB0}">
      <dgm:prSet/>
      <dgm:spPr/>
      <dgm:t>
        <a:bodyPr/>
        <a:lstStyle/>
        <a:p>
          <a:endParaRPr lang="en-US" sz="1200"/>
        </a:p>
      </dgm:t>
    </dgm:pt>
    <dgm:pt modelId="{2A50D368-1548-4025-A518-A58D58D3C1F7}">
      <dgm:prSet phldrT="[Text]" custT="1"/>
      <dgm:spPr/>
      <dgm:t>
        <a:bodyPr/>
        <a:lstStyle/>
        <a:p>
          <a:r>
            <a:rPr lang="en-US" sz="1600" dirty="0">
              <a:latin typeface="Roboto" panose="02000000000000000000" pitchFamily="2" charset="0"/>
              <a:ea typeface="Roboto" panose="02000000000000000000" pitchFamily="2" charset="0"/>
            </a:rPr>
            <a:t>Denoising</a:t>
          </a:r>
        </a:p>
      </dgm:t>
    </dgm:pt>
    <dgm:pt modelId="{35AED9CC-BF85-4FB0-B45D-54ED2D57ECC4}" type="parTrans" cxnId="{653DE396-284B-43C5-AE4D-1AE2F0C1EC13}">
      <dgm:prSet/>
      <dgm:spPr/>
      <dgm:t>
        <a:bodyPr/>
        <a:lstStyle/>
        <a:p>
          <a:endParaRPr lang="en-US" sz="1200"/>
        </a:p>
      </dgm:t>
    </dgm:pt>
    <dgm:pt modelId="{390B8F5F-4F0B-4E87-931A-3DED36D6F691}" type="sibTrans" cxnId="{653DE396-284B-43C5-AE4D-1AE2F0C1EC13}">
      <dgm:prSet/>
      <dgm:spPr/>
      <dgm:t>
        <a:bodyPr/>
        <a:lstStyle/>
        <a:p>
          <a:endParaRPr lang="en-US" sz="1200"/>
        </a:p>
      </dgm:t>
    </dgm:pt>
    <dgm:pt modelId="{C17A82E8-1836-462D-94BA-913F742CAD47}">
      <dgm:prSet phldrT="[Text]" custT="1"/>
      <dgm:spPr/>
      <dgm:t>
        <a:bodyPr/>
        <a:lstStyle/>
        <a:p>
          <a:r>
            <a:rPr lang="en-GB" sz="1400" i="1" dirty="0" err="1">
              <a:latin typeface="Roboto" panose="02000000000000000000" pitchFamily="2" charset="0"/>
              <a:ea typeface="Roboto" panose="02000000000000000000" pitchFamily="2" charset="0"/>
            </a:rPr>
            <a:t>waveglow</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Taubert</a:t>
          </a:r>
          <a:r>
            <a:rPr lang="en-GB" sz="1400" dirty="0">
              <a:latin typeface="Roboto" panose="02000000000000000000" pitchFamily="2" charset="0"/>
              <a:ea typeface="Roboto" panose="02000000000000000000" pitchFamily="2" charset="0"/>
            </a:rPr>
            <a:t>, 2022b) </a:t>
          </a:r>
          <a:endParaRPr lang="en-US" sz="1400" dirty="0">
            <a:latin typeface="Roboto" panose="02000000000000000000" pitchFamily="2" charset="0"/>
            <a:ea typeface="Roboto" panose="02000000000000000000" pitchFamily="2" charset="0"/>
          </a:endParaRPr>
        </a:p>
      </dgm:t>
    </dgm:pt>
    <dgm:pt modelId="{9F3DAE1A-4E8F-4151-8F9A-D7D603FF70BF}" type="parTrans" cxnId="{A1185F81-7FAA-4E4C-B216-A387FE6DE223}">
      <dgm:prSet/>
      <dgm:spPr/>
      <dgm:t>
        <a:bodyPr/>
        <a:lstStyle/>
        <a:p>
          <a:endParaRPr lang="en-US" sz="1200"/>
        </a:p>
      </dgm:t>
    </dgm:pt>
    <dgm:pt modelId="{F5FF9DE5-2411-41BE-9742-B55C81F98613}" type="sibTrans" cxnId="{A1185F81-7FAA-4E4C-B216-A387FE6DE223}">
      <dgm:prSet/>
      <dgm:spPr/>
      <dgm:t>
        <a:bodyPr/>
        <a:lstStyle/>
        <a:p>
          <a:endParaRPr lang="en-US" sz="1200"/>
        </a:p>
      </dgm:t>
    </dgm:pt>
    <dgm:pt modelId="{6D2923C0-FAC8-4577-A550-F5B747C50C31}">
      <dgm:prSet phldrT="[Text]" custT="1"/>
      <dgm:spPr/>
      <dgm:t>
        <a:bodyPr/>
        <a:lstStyle/>
        <a:p>
          <a:r>
            <a:rPr lang="en-GB" sz="1400" i="1" dirty="0">
              <a:latin typeface="Roboto" panose="02000000000000000000" pitchFamily="2" charset="0"/>
              <a:ea typeface="Roboto" panose="02000000000000000000" pitchFamily="2" charset="0"/>
            </a:rPr>
            <a:t>denoiser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Défossez</a:t>
          </a:r>
          <a:r>
            <a:rPr lang="en-GB" sz="1400" dirty="0">
              <a:latin typeface="Roboto" panose="02000000000000000000" pitchFamily="2" charset="0"/>
              <a:ea typeface="Roboto" panose="02000000000000000000" pitchFamily="2" charset="0"/>
            </a:rPr>
            <a:t> et al., 2022)</a:t>
          </a:r>
          <a:endParaRPr lang="en-US" sz="1400" dirty="0">
            <a:latin typeface="Roboto" panose="02000000000000000000" pitchFamily="2" charset="0"/>
            <a:ea typeface="Roboto" panose="02000000000000000000" pitchFamily="2" charset="0"/>
          </a:endParaRPr>
        </a:p>
      </dgm:t>
    </dgm:pt>
    <dgm:pt modelId="{31829F4D-1CAA-4BCE-9687-AB39EBB1E3A0}" type="parTrans" cxnId="{37B9372B-0AB7-46A5-BBDA-4FB4DB9DDC05}">
      <dgm:prSet/>
      <dgm:spPr/>
      <dgm:t>
        <a:bodyPr/>
        <a:lstStyle/>
        <a:p>
          <a:endParaRPr lang="en-US" sz="1200"/>
        </a:p>
      </dgm:t>
    </dgm:pt>
    <dgm:pt modelId="{D460F8B4-72AF-41BB-B2C8-DE8C0BAF3375}" type="sibTrans" cxnId="{37B9372B-0AB7-46A5-BBDA-4FB4DB9DDC05}">
      <dgm:prSet/>
      <dgm:spPr/>
      <dgm:t>
        <a:bodyPr/>
        <a:lstStyle/>
        <a:p>
          <a:endParaRPr lang="en-US" sz="1200"/>
        </a:p>
      </dgm:t>
    </dgm:pt>
    <dgm:pt modelId="{C60B6F8B-4F34-446E-8EF3-E4D0AA5A9E6B}">
      <dgm:prSet phldrT="[Text]" custT="1"/>
      <dgm:spPr/>
      <dgm:t>
        <a:bodyPr/>
        <a:lstStyle/>
        <a:p>
          <a:r>
            <a:rPr lang="en-US" sz="1600" dirty="0">
              <a:latin typeface="Roboto" panose="02000000000000000000" pitchFamily="2" charset="0"/>
              <a:ea typeface="Roboto" panose="02000000000000000000" pitchFamily="2" charset="0"/>
            </a:rPr>
            <a:t>Text synthesis to Mel-spectrogram </a:t>
          </a:r>
        </a:p>
      </dgm:t>
    </dgm:pt>
    <dgm:pt modelId="{E8AC7220-FB13-490D-9C67-62C25EC4CB72}" type="sibTrans" cxnId="{EBD79D18-2216-489F-9FD0-83DE5679B907}">
      <dgm:prSet/>
      <dgm:spPr/>
      <dgm:t>
        <a:bodyPr/>
        <a:lstStyle/>
        <a:p>
          <a:endParaRPr lang="en-US" sz="1200"/>
        </a:p>
      </dgm:t>
    </dgm:pt>
    <dgm:pt modelId="{64D90D2E-343D-44BE-8565-F530EECE55E1}" type="parTrans" cxnId="{EBD79D18-2216-489F-9FD0-83DE5679B907}">
      <dgm:prSet/>
      <dgm:spPr/>
      <dgm:t>
        <a:bodyPr/>
        <a:lstStyle/>
        <a:p>
          <a:endParaRPr lang="en-US" sz="1200"/>
        </a:p>
      </dgm:t>
    </dgm:pt>
    <dgm:pt modelId="{BE31D2F8-9874-4958-B538-6648387852BA}">
      <dgm:prSet phldrT="[Text]" custT="1"/>
      <dgm:spPr/>
      <dgm:t>
        <a:bodyPr/>
        <a:lstStyle/>
        <a:p>
          <a:r>
            <a:rPr lang="en-US" sz="1400" i="1" dirty="0" err="1">
              <a:latin typeface="Roboto" panose="02000000000000000000" pitchFamily="2" charset="0"/>
              <a:ea typeface="Roboto" panose="02000000000000000000" pitchFamily="2" charset="0"/>
            </a:rPr>
            <a:t>tacotron</a:t>
          </a:r>
          <a:r>
            <a:rPr lang="en-US" sz="1400" dirty="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a:t>
          </a:r>
          <a:r>
            <a:rPr lang="en-GB" sz="1400" dirty="0" err="1">
              <a:latin typeface="Roboto" panose="02000000000000000000" pitchFamily="2" charset="0"/>
              <a:ea typeface="Roboto" panose="02000000000000000000" pitchFamily="2" charset="0"/>
            </a:rPr>
            <a:t>Taubert</a:t>
          </a:r>
          <a:r>
            <a:rPr lang="en-GB" sz="1400" dirty="0">
              <a:latin typeface="Roboto" panose="02000000000000000000" pitchFamily="2" charset="0"/>
              <a:ea typeface="Roboto" panose="02000000000000000000" pitchFamily="2" charset="0"/>
            </a:rPr>
            <a:t>, 2022a)</a:t>
          </a:r>
          <a:endParaRPr lang="en-US" sz="1400" dirty="0">
            <a:latin typeface="Roboto" panose="02000000000000000000" pitchFamily="2" charset="0"/>
            <a:ea typeface="Roboto" panose="02000000000000000000" pitchFamily="2" charset="0"/>
          </a:endParaRPr>
        </a:p>
      </dgm:t>
    </dgm:pt>
    <dgm:pt modelId="{CB9A58F8-75AA-4227-8F78-3D43A843B453}" type="sibTrans" cxnId="{2C05AF04-63C5-4096-97B6-E9D660AFB5C5}">
      <dgm:prSet/>
      <dgm:spPr/>
      <dgm:t>
        <a:bodyPr/>
        <a:lstStyle/>
        <a:p>
          <a:endParaRPr lang="en-US" sz="1200"/>
        </a:p>
      </dgm:t>
    </dgm:pt>
    <dgm:pt modelId="{3539B195-A0CC-4DC6-B263-672436AF3073}" type="parTrans" cxnId="{2C05AF04-63C5-4096-97B6-E9D660AFB5C5}">
      <dgm:prSet/>
      <dgm:spPr/>
      <dgm:t>
        <a:bodyPr/>
        <a:lstStyle/>
        <a:p>
          <a:endParaRPr lang="en-US" sz="1200"/>
        </a:p>
      </dgm:t>
    </dgm:pt>
    <dgm:pt modelId="{3A834CF7-724B-46D4-BE19-9CC2164B3058}" type="pres">
      <dgm:prSet presAssocID="{9EE1485E-2C3C-4155-8533-9473637A1835}" presName="Name0" presStyleCnt="0">
        <dgm:presLayoutVars>
          <dgm:dir/>
          <dgm:resizeHandles val="exact"/>
        </dgm:presLayoutVars>
      </dgm:prSet>
      <dgm:spPr/>
    </dgm:pt>
    <dgm:pt modelId="{DC5B7DE2-82C0-40DC-973F-EB199E0DD08A}" type="pres">
      <dgm:prSet presAssocID="{C60B6F8B-4F34-446E-8EF3-E4D0AA5A9E6B}" presName="parAndChTx" presStyleLbl="node1" presStyleIdx="0" presStyleCnt="3">
        <dgm:presLayoutVars>
          <dgm:bulletEnabled val="1"/>
        </dgm:presLayoutVars>
      </dgm:prSet>
      <dgm:spPr/>
    </dgm:pt>
    <dgm:pt modelId="{F0D4EFE7-8FF3-4137-BBEE-7D1362929200}" type="pres">
      <dgm:prSet presAssocID="{E8AC7220-FB13-490D-9C67-62C25EC4CB72}" presName="parAndChSpace" presStyleCnt="0"/>
      <dgm:spPr/>
    </dgm:pt>
    <dgm:pt modelId="{CD982ECE-BE22-405A-B774-2FF7F14DA106}" type="pres">
      <dgm:prSet presAssocID="{FFD90856-F383-4DBD-8D02-D62171645AF6}" presName="parAndChTx" presStyleLbl="node1" presStyleIdx="1" presStyleCnt="3">
        <dgm:presLayoutVars>
          <dgm:bulletEnabled val="1"/>
        </dgm:presLayoutVars>
      </dgm:prSet>
      <dgm:spPr/>
    </dgm:pt>
    <dgm:pt modelId="{C5786551-1D24-455A-8A4E-F367C9869218}" type="pres">
      <dgm:prSet presAssocID="{70F9DCF9-5BDE-4956-9E6D-9181D7EC1653}" presName="parAndChSpace" presStyleCnt="0"/>
      <dgm:spPr/>
    </dgm:pt>
    <dgm:pt modelId="{4D6410E9-5845-4F26-9D2E-C88E97DBB45A}" type="pres">
      <dgm:prSet presAssocID="{2A50D368-1548-4025-A518-A58D58D3C1F7}" presName="parAndChTx" presStyleLbl="node1" presStyleIdx="2" presStyleCnt="3">
        <dgm:presLayoutVars>
          <dgm:bulletEnabled val="1"/>
        </dgm:presLayoutVars>
      </dgm:prSet>
      <dgm:spPr/>
    </dgm:pt>
  </dgm:ptLst>
  <dgm:cxnLst>
    <dgm:cxn modelId="{2C05AF04-63C5-4096-97B6-E9D660AFB5C5}" srcId="{C60B6F8B-4F34-446E-8EF3-E4D0AA5A9E6B}" destId="{BE31D2F8-9874-4958-B538-6648387852BA}" srcOrd="0" destOrd="0" parTransId="{3539B195-A0CC-4DC6-B263-672436AF3073}" sibTransId="{CB9A58F8-75AA-4227-8F78-3D43A843B453}"/>
    <dgm:cxn modelId="{EBD79D18-2216-489F-9FD0-83DE5679B907}" srcId="{9EE1485E-2C3C-4155-8533-9473637A1835}" destId="{C60B6F8B-4F34-446E-8EF3-E4D0AA5A9E6B}" srcOrd="0" destOrd="0" parTransId="{64D90D2E-343D-44BE-8565-F530EECE55E1}" sibTransId="{E8AC7220-FB13-490D-9C67-62C25EC4CB72}"/>
    <dgm:cxn modelId="{09A29121-7E13-4DD5-85D2-98CBDA4ABCB0}" srcId="{9EE1485E-2C3C-4155-8533-9473637A1835}" destId="{FFD90856-F383-4DBD-8D02-D62171645AF6}" srcOrd="1" destOrd="0" parTransId="{AF0B6188-E456-40E2-B3C3-B1CDF07CBE9A}" sibTransId="{70F9DCF9-5BDE-4956-9E6D-9181D7EC1653}"/>
    <dgm:cxn modelId="{37B9372B-0AB7-46A5-BBDA-4FB4DB9DDC05}" srcId="{2A50D368-1548-4025-A518-A58D58D3C1F7}" destId="{6D2923C0-FAC8-4577-A550-F5B747C50C31}" srcOrd="0" destOrd="0" parTransId="{31829F4D-1CAA-4BCE-9687-AB39EBB1E3A0}" sibTransId="{D460F8B4-72AF-41BB-B2C8-DE8C0BAF3375}"/>
    <dgm:cxn modelId="{F9FDD752-2295-4D56-8BBD-6124734380B2}" type="presOf" srcId="{9EE1485E-2C3C-4155-8533-9473637A1835}" destId="{3A834CF7-724B-46D4-BE19-9CC2164B3058}" srcOrd="0" destOrd="0" presId="urn:microsoft.com/office/officeart/2005/8/layout/hChevron3"/>
    <dgm:cxn modelId="{A1185F81-7FAA-4E4C-B216-A387FE6DE223}" srcId="{FFD90856-F383-4DBD-8D02-D62171645AF6}" destId="{C17A82E8-1836-462D-94BA-913F742CAD47}" srcOrd="0" destOrd="0" parTransId="{9F3DAE1A-4E8F-4151-8F9A-D7D603FF70BF}" sibTransId="{F5FF9DE5-2411-41BE-9742-B55C81F98613}"/>
    <dgm:cxn modelId="{F72A988E-25E0-4FBA-8819-09705CE5C6BB}" type="presOf" srcId="{C60B6F8B-4F34-446E-8EF3-E4D0AA5A9E6B}" destId="{DC5B7DE2-82C0-40DC-973F-EB199E0DD08A}" srcOrd="0" destOrd="0" presId="urn:microsoft.com/office/officeart/2005/8/layout/hChevron3"/>
    <dgm:cxn modelId="{653DE396-284B-43C5-AE4D-1AE2F0C1EC13}" srcId="{9EE1485E-2C3C-4155-8533-9473637A1835}" destId="{2A50D368-1548-4025-A518-A58D58D3C1F7}" srcOrd="2" destOrd="0" parTransId="{35AED9CC-BF85-4FB0-B45D-54ED2D57ECC4}" sibTransId="{390B8F5F-4F0B-4E87-931A-3DED36D6F691}"/>
    <dgm:cxn modelId="{4987B8A3-B925-43E1-B221-448C0D000C4A}" type="presOf" srcId="{2A50D368-1548-4025-A518-A58D58D3C1F7}" destId="{4D6410E9-5845-4F26-9D2E-C88E97DBB45A}" srcOrd="0" destOrd="0" presId="urn:microsoft.com/office/officeart/2005/8/layout/hChevron3"/>
    <dgm:cxn modelId="{659B9AC7-BA33-44A9-BCCD-146B2FD5E615}" type="presOf" srcId="{FFD90856-F383-4DBD-8D02-D62171645AF6}" destId="{CD982ECE-BE22-405A-B774-2FF7F14DA106}" srcOrd="0" destOrd="0" presId="urn:microsoft.com/office/officeart/2005/8/layout/hChevron3"/>
    <dgm:cxn modelId="{56F8F6CB-EBDE-481C-A9A0-7EBCD9F066C8}" type="presOf" srcId="{BE31D2F8-9874-4958-B538-6648387852BA}" destId="{DC5B7DE2-82C0-40DC-973F-EB199E0DD08A}" srcOrd="0" destOrd="1" presId="urn:microsoft.com/office/officeart/2005/8/layout/hChevron3"/>
    <dgm:cxn modelId="{66F0A9DF-A075-4264-A39C-70FE03A35276}" type="presOf" srcId="{C17A82E8-1836-462D-94BA-913F742CAD47}" destId="{CD982ECE-BE22-405A-B774-2FF7F14DA106}" srcOrd="0" destOrd="1" presId="urn:microsoft.com/office/officeart/2005/8/layout/hChevron3"/>
    <dgm:cxn modelId="{C149C0E2-D999-4D7E-B091-E98964D7DC21}" type="presOf" srcId="{6D2923C0-FAC8-4577-A550-F5B747C50C31}" destId="{4D6410E9-5845-4F26-9D2E-C88E97DBB45A}" srcOrd="0" destOrd="1" presId="urn:microsoft.com/office/officeart/2005/8/layout/hChevron3"/>
    <dgm:cxn modelId="{0741D1A7-09C0-4FA2-95F9-73FCDBBFBFD9}" type="presParOf" srcId="{3A834CF7-724B-46D4-BE19-9CC2164B3058}" destId="{DC5B7DE2-82C0-40DC-973F-EB199E0DD08A}" srcOrd="0" destOrd="0" presId="urn:microsoft.com/office/officeart/2005/8/layout/hChevron3"/>
    <dgm:cxn modelId="{6EAEAD83-82B2-49D2-9D23-B04E9B80685A}" type="presParOf" srcId="{3A834CF7-724B-46D4-BE19-9CC2164B3058}" destId="{F0D4EFE7-8FF3-4137-BBEE-7D1362929200}" srcOrd="1" destOrd="0" presId="urn:microsoft.com/office/officeart/2005/8/layout/hChevron3"/>
    <dgm:cxn modelId="{33316752-2F8B-4EB0-8499-85625D404CBC}" type="presParOf" srcId="{3A834CF7-724B-46D4-BE19-9CC2164B3058}" destId="{CD982ECE-BE22-405A-B774-2FF7F14DA106}" srcOrd="2" destOrd="0" presId="urn:microsoft.com/office/officeart/2005/8/layout/hChevron3"/>
    <dgm:cxn modelId="{907343BC-0FF2-4AC2-B582-23EBC1537DAB}" type="presParOf" srcId="{3A834CF7-724B-46D4-BE19-9CC2164B3058}" destId="{C5786551-1D24-455A-8A4E-F367C9869218}" srcOrd="3" destOrd="0" presId="urn:microsoft.com/office/officeart/2005/8/layout/hChevron3"/>
    <dgm:cxn modelId="{CA5B054B-8758-4302-8455-98EF7BAE7438}" type="presParOf" srcId="{3A834CF7-724B-46D4-BE19-9CC2164B3058}" destId="{4D6410E9-5845-4F26-9D2E-C88E97DBB45A}"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D577C-CD9E-47D3-A217-62510AC5F4A5}" type="doc">
      <dgm:prSet loTypeId="urn:microsoft.com/office/officeart/2005/8/layout/hChevron3" loCatId="process" qsTypeId="urn:microsoft.com/office/officeart/2005/8/quickstyle/simple1" qsCatId="simple" csTypeId="urn:microsoft.com/office/officeart/2005/8/colors/accent1_2" csCatId="accent1" phldr="1"/>
      <dgm:spPr/>
    </dgm:pt>
    <dgm:pt modelId="{F35363CD-A63E-48A3-BB24-CE45C916CB6D}">
      <dgm:prSet phldrT="[Text]"/>
      <dgm:spPr/>
      <dgm:t>
        <a:bodyPr/>
        <a:lstStyle/>
        <a:p>
          <a:r>
            <a:rPr lang="en-US" dirty="0">
              <a:latin typeface="Roboto" panose="02000000000000000000" pitchFamily="2" charset="0"/>
              <a:ea typeface="Roboto" panose="02000000000000000000" pitchFamily="2" charset="0"/>
            </a:rPr>
            <a:t>Lecture</a:t>
          </a:r>
        </a:p>
      </dgm:t>
    </dgm:pt>
    <dgm:pt modelId="{2A7B95B9-BD27-4732-BD2F-FB9E7196D298}" type="parTrans" cxnId="{F6E26651-AE0E-40AF-BA33-6813BF79F1E8}">
      <dgm:prSet/>
      <dgm:spPr/>
      <dgm:t>
        <a:bodyPr/>
        <a:lstStyle/>
        <a:p>
          <a:endParaRPr lang="en-US"/>
        </a:p>
      </dgm:t>
    </dgm:pt>
    <dgm:pt modelId="{27811A13-C915-4273-A091-29DCFCF0994F}" type="sibTrans" cxnId="{F6E26651-AE0E-40AF-BA33-6813BF79F1E8}">
      <dgm:prSet/>
      <dgm:spPr/>
      <dgm:t>
        <a:bodyPr/>
        <a:lstStyle/>
        <a:p>
          <a:endParaRPr lang="en-US"/>
        </a:p>
      </dgm:t>
    </dgm:pt>
    <dgm:pt modelId="{070C5251-8399-48E4-A758-BB9132D85E7C}">
      <dgm:prSet phldrT="[Text]"/>
      <dgm:spPr/>
      <dgm:t>
        <a:bodyPr/>
        <a:lstStyle/>
        <a:p>
          <a:r>
            <a:rPr lang="en-US" dirty="0">
              <a:latin typeface="Roboto" panose="02000000000000000000" pitchFamily="2" charset="0"/>
              <a:ea typeface="Roboto" panose="02000000000000000000" pitchFamily="2" charset="0"/>
            </a:rPr>
            <a:t>Speaker characteristics</a:t>
          </a:r>
        </a:p>
      </dgm:t>
    </dgm:pt>
    <dgm:pt modelId="{7D7C550F-CA94-4F8A-9F36-159501A49B71}" type="parTrans" cxnId="{C231FD82-FC80-4571-B2CC-BE289873CA1A}">
      <dgm:prSet/>
      <dgm:spPr/>
      <dgm:t>
        <a:bodyPr/>
        <a:lstStyle/>
        <a:p>
          <a:endParaRPr lang="en-US"/>
        </a:p>
      </dgm:t>
    </dgm:pt>
    <dgm:pt modelId="{2516CD60-CE9E-42E0-9E69-894F7DAAB6AA}" type="sibTrans" cxnId="{C231FD82-FC80-4571-B2CC-BE289873CA1A}">
      <dgm:prSet/>
      <dgm:spPr/>
      <dgm:t>
        <a:bodyPr/>
        <a:lstStyle/>
        <a:p>
          <a:endParaRPr lang="en-US"/>
        </a:p>
      </dgm:t>
    </dgm:pt>
    <dgm:pt modelId="{471BFADE-60A7-41C9-8D0A-53A43934360C}">
      <dgm:prSet phldrT="[Text]"/>
      <dgm:spPr/>
      <dgm:t>
        <a:bodyPr/>
        <a:lstStyle/>
        <a:p>
          <a:r>
            <a:rPr lang="en-US" dirty="0">
              <a:latin typeface="Roboto" panose="02000000000000000000" pitchFamily="2" charset="0"/>
              <a:ea typeface="Roboto" panose="02000000000000000000" pitchFamily="2" charset="0"/>
            </a:rPr>
            <a:t>Multiple choice</a:t>
          </a:r>
        </a:p>
      </dgm:t>
    </dgm:pt>
    <dgm:pt modelId="{DF1B9AEE-C736-49CF-B1A2-AD7535435BAC}" type="parTrans" cxnId="{30A71B1F-BD81-4774-9FCC-3FD3618A8231}">
      <dgm:prSet/>
      <dgm:spPr/>
      <dgm:t>
        <a:bodyPr/>
        <a:lstStyle/>
        <a:p>
          <a:endParaRPr lang="en-US"/>
        </a:p>
      </dgm:t>
    </dgm:pt>
    <dgm:pt modelId="{81D9CB83-02AC-4AB4-9932-44BA7D09DAB2}" type="sibTrans" cxnId="{30A71B1F-BD81-4774-9FCC-3FD3618A8231}">
      <dgm:prSet/>
      <dgm:spPr/>
      <dgm:t>
        <a:bodyPr/>
        <a:lstStyle/>
        <a:p>
          <a:endParaRPr lang="en-US"/>
        </a:p>
      </dgm:t>
    </dgm:pt>
    <dgm:pt modelId="{A7A8C00F-CC49-461A-A452-5961A56C6A75}">
      <dgm:prSet/>
      <dgm:spPr/>
      <dgm:t>
        <a:bodyPr/>
        <a:lstStyle/>
        <a:p>
          <a:r>
            <a:rPr lang="en-US" dirty="0">
              <a:latin typeface="Roboto" panose="02000000000000000000" pitchFamily="2" charset="0"/>
              <a:ea typeface="Roboto" panose="02000000000000000000" pitchFamily="2" charset="0"/>
            </a:rPr>
            <a:t>General vocabulary</a:t>
          </a:r>
        </a:p>
      </dgm:t>
    </dgm:pt>
    <dgm:pt modelId="{4D1D2007-4A8A-48A3-8ECD-DB0D161FA7F8}" type="parTrans" cxnId="{FACD71F9-4AF4-448B-9F46-212F6357F1A8}">
      <dgm:prSet/>
      <dgm:spPr/>
      <dgm:t>
        <a:bodyPr/>
        <a:lstStyle/>
        <a:p>
          <a:endParaRPr lang="en-US"/>
        </a:p>
      </dgm:t>
    </dgm:pt>
    <dgm:pt modelId="{ACB79C68-2597-4AC8-BADD-EDA09AE771AA}" type="sibTrans" cxnId="{FACD71F9-4AF4-448B-9F46-212F6357F1A8}">
      <dgm:prSet/>
      <dgm:spPr/>
      <dgm:t>
        <a:bodyPr/>
        <a:lstStyle/>
        <a:p>
          <a:endParaRPr lang="en-US"/>
        </a:p>
      </dgm:t>
    </dgm:pt>
    <dgm:pt modelId="{AA4488C1-B800-40E2-831C-E8029518D334}">
      <dgm:prSet/>
      <dgm:spPr/>
      <dgm:t>
        <a:bodyPr/>
        <a:lstStyle/>
        <a:p>
          <a:r>
            <a:rPr lang="en-US" dirty="0">
              <a:latin typeface="Roboto" panose="02000000000000000000" pitchFamily="2" charset="0"/>
              <a:ea typeface="Roboto" panose="02000000000000000000" pitchFamily="2" charset="0"/>
            </a:rPr>
            <a:t>Academic vocabulary</a:t>
          </a:r>
        </a:p>
      </dgm:t>
    </dgm:pt>
    <dgm:pt modelId="{9CDD912A-60DA-4C03-A365-9EA84858D912}" type="parTrans" cxnId="{064D3F84-F035-4D33-B79D-5144E985FF1F}">
      <dgm:prSet/>
      <dgm:spPr/>
      <dgm:t>
        <a:bodyPr/>
        <a:lstStyle/>
        <a:p>
          <a:endParaRPr lang="en-US"/>
        </a:p>
      </dgm:t>
    </dgm:pt>
    <dgm:pt modelId="{4EC551AD-0EBC-40F7-8835-2675D9532E9E}" type="sibTrans" cxnId="{064D3F84-F035-4D33-B79D-5144E985FF1F}">
      <dgm:prSet/>
      <dgm:spPr/>
      <dgm:t>
        <a:bodyPr/>
        <a:lstStyle/>
        <a:p>
          <a:endParaRPr lang="en-US"/>
        </a:p>
      </dgm:t>
    </dgm:pt>
    <dgm:pt modelId="{A020CD28-5C7F-4E17-929F-D863899F66CC}">
      <dgm:prSet/>
      <dgm:spPr/>
      <dgm:t>
        <a:bodyPr/>
        <a:lstStyle/>
        <a:p>
          <a:r>
            <a:rPr lang="en-US" dirty="0">
              <a:latin typeface="Roboto" panose="02000000000000000000" pitchFamily="2" charset="0"/>
              <a:ea typeface="Roboto" panose="02000000000000000000" pitchFamily="2" charset="0"/>
            </a:rPr>
            <a:t>Open questions</a:t>
          </a:r>
        </a:p>
      </dgm:t>
    </dgm:pt>
    <dgm:pt modelId="{AD4DA441-E68A-4192-A918-AB9AF93E35D4}" type="parTrans" cxnId="{87F66340-AD04-4071-96BD-66183270801F}">
      <dgm:prSet/>
      <dgm:spPr/>
      <dgm:t>
        <a:bodyPr/>
        <a:lstStyle/>
        <a:p>
          <a:endParaRPr lang="en-US"/>
        </a:p>
      </dgm:t>
    </dgm:pt>
    <dgm:pt modelId="{1C042D02-E3B3-4264-B937-900FCD79D4B6}" type="sibTrans" cxnId="{87F66340-AD04-4071-96BD-66183270801F}">
      <dgm:prSet/>
      <dgm:spPr/>
      <dgm:t>
        <a:bodyPr/>
        <a:lstStyle/>
        <a:p>
          <a:endParaRPr lang="en-US"/>
        </a:p>
      </dgm:t>
    </dgm:pt>
    <dgm:pt modelId="{4D05FD5B-E214-4A76-9A36-B40BFF5DFE30}">
      <dgm:prSet/>
      <dgm:spPr/>
      <dgm:t>
        <a:bodyPr/>
        <a:lstStyle/>
        <a:p>
          <a:r>
            <a:rPr lang="en-US" dirty="0">
              <a:latin typeface="Roboto" panose="02000000000000000000" pitchFamily="2" charset="0"/>
              <a:ea typeface="Roboto" panose="02000000000000000000" pitchFamily="2" charset="0"/>
            </a:rPr>
            <a:t>Demographics</a:t>
          </a:r>
        </a:p>
      </dgm:t>
    </dgm:pt>
    <dgm:pt modelId="{7A83E9B4-41F2-40E3-A1E7-95F050546323}" type="parTrans" cxnId="{CF6D8A7E-D83F-4CC3-B3C2-F72B9BD693E8}">
      <dgm:prSet/>
      <dgm:spPr/>
      <dgm:t>
        <a:bodyPr/>
        <a:lstStyle/>
        <a:p>
          <a:endParaRPr lang="en-US"/>
        </a:p>
      </dgm:t>
    </dgm:pt>
    <dgm:pt modelId="{3583A55E-0E1B-4656-B661-89C97E141718}" type="sibTrans" cxnId="{CF6D8A7E-D83F-4CC3-B3C2-F72B9BD693E8}">
      <dgm:prSet/>
      <dgm:spPr/>
      <dgm:t>
        <a:bodyPr/>
        <a:lstStyle/>
        <a:p>
          <a:endParaRPr lang="en-US"/>
        </a:p>
      </dgm:t>
    </dgm:pt>
    <dgm:pt modelId="{F1353B75-E297-4321-9C16-35E6B763E55D}" type="pres">
      <dgm:prSet presAssocID="{1F1D577C-CD9E-47D3-A217-62510AC5F4A5}" presName="Name0" presStyleCnt="0">
        <dgm:presLayoutVars>
          <dgm:dir/>
          <dgm:resizeHandles val="exact"/>
        </dgm:presLayoutVars>
      </dgm:prSet>
      <dgm:spPr/>
    </dgm:pt>
    <dgm:pt modelId="{8716C43C-9D8D-453B-A804-80D7051ECF8A}" type="pres">
      <dgm:prSet presAssocID="{F35363CD-A63E-48A3-BB24-CE45C916CB6D}" presName="parAndChTx" presStyleLbl="node1" presStyleIdx="0" presStyleCnt="5">
        <dgm:presLayoutVars>
          <dgm:bulletEnabled val="1"/>
        </dgm:presLayoutVars>
      </dgm:prSet>
      <dgm:spPr/>
    </dgm:pt>
    <dgm:pt modelId="{0A402C74-917E-42BA-86EA-E60759AFCAF4}" type="pres">
      <dgm:prSet presAssocID="{27811A13-C915-4273-A091-29DCFCF0994F}" presName="parAndChSpace" presStyleCnt="0"/>
      <dgm:spPr/>
    </dgm:pt>
    <dgm:pt modelId="{E5CE68CF-D72F-40CF-BBCF-323299C96F0A}" type="pres">
      <dgm:prSet presAssocID="{070C5251-8399-48E4-A758-BB9132D85E7C}" presName="parAndChTx" presStyleLbl="node1" presStyleIdx="1" presStyleCnt="5">
        <dgm:presLayoutVars>
          <dgm:bulletEnabled val="1"/>
        </dgm:presLayoutVars>
      </dgm:prSet>
      <dgm:spPr/>
    </dgm:pt>
    <dgm:pt modelId="{4C9C113C-CA5E-4B83-B60F-CB26C7A6F9FB}" type="pres">
      <dgm:prSet presAssocID="{2516CD60-CE9E-42E0-9E69-894F7DAAB6AA}" presName="parAndChSpace" presStyleCnt="0"/>
      <dgm:spPr/>
    </dgm:pt>
    <dgm:pt modelId="{8E37AD3E-0C8B-4957-B619-94511D459F22}" type="pres">
      <dgm:prSet presAssocID="{471BFADE-60A7-41C9-8D0A-53A43934360C}" presName="parAndChTx" presStyleLbl="node1" presStyleIdx="2" presStyleCnt="5">
        <dgm:presLayoutVars>
          <dgm:bulletEnabled val="1"/>
        </dgm:presLayoutVars>
      </dgm:prSet>
      <dgm:spPr/>
    </dgm:pt>
    <dgm:pt modelId="{29D946C7-015B-46DD-B9EF-187C30866986}" type="pres">
      <dgm:prSet presAssocID="{81D9CB83-02AC-4AB4-9932-44BA7D09DAB2}" presName="parAndChSpace" presStyleCnt="0"/>
      <dgm:spPr/>
    </dgm:pt>
    <dgm:pt modelId="{5C62F369-AD32-464C-9BBF-2DF7EA29B24C}" type="pres">
      <dgm:prSet presAssocID="{A020CD28-5C7F-4E17-929F-D863899F66CC}" presName="parAndChTx" presStyleLbl="node1" presStyleIdx="3" presStyleCnt="5">
        <dgm:presLayoutVars>
          <dgm:bulletEnabled val="1"/>
        </dgm:presLayoutVars>
      </dgm:prSet>
      <dgm:spPr/>
    </dgm:pt>
    <dgm:pt modelId="{393B6D6F-A21D-4303-9A68-8EA8C1E8374B}" type="pres">
      <dgm:prSet presAssocID="{1C042D02-E3B3-4264-B937-900FCD79D4B6}" presName="parAndChSpace" presStyleCnt="0"/>
      <dgm:spPr/>
    </dgm:pt>
    <dgm:pt modelId="{8E0264C7-3FF3-41F0-B27D-47F30FD47871}" type="pres">
      <dgm:prSet presAssocID="{4D05FD5B-E214-4A76-9A36-B40BFF5DFE30}" presName="parAndChTx" presStyleLbl="node1" presStyleIdx="4" presStyleCnt="5">
        <dgm:presLayoutVars>
          <dgm:bulletEnabled val="1"/>
        </dgm:presLayoutVars>
      </dgm:prSet>
      <dgm:spPr/>
    </dgm:pt>
  </dgm:ptLst>
  <dgm:cxnLst>
    <dgm:cxn modelId="{30A71B1F-BD81-4774-9FCC-3FD3618A8231}" srcId="{1F1D577C-CD9E-47D3-A217-62510AC5F4A5}" destId="{471BFADE-60A7-41C9-8D0A-53A43934360C}" srcOrd="2" destOrd="0" parTransId="{DF1B9AEE-C736-49CF-B1A2-AD7535435BAC}" sibTransId="{81D9CB83-02AC-4AB4-9932-44BA7D09DAB2}"/>
    <dgm:cxn modelId="{8650D23B-E348-48A3-9976-A9994DFBD653}" type="presOf" srcId="{F35363CD-A63E-48A3-BB24-CE45C916CB6D}" destId="{8716C43C-9D8D-453B-A804-80D7051ECF8A}" srcOrd="0" destOrd="0" presId="urn:microsoft.com/office/officeart/2005/8/layout/hChevron3"/>
    <dgm:cxn modelId="{87F66340-AD04-4071-96BD-66183270801F}" srcId="{1F1D577C-CD9E-47D3-A217-62510AC5F4A5}" destId="{A020CD28-5C7F-4E17-929F-D863899F66CC}" srcOrd="3" destOrd="0" parTransId="{AD4DA441-E68A-4192-A918-AB9AF93E35D4}" sibTransId="{1C042D02-E3B3-4264-B937-900FCD79D4B6}"/>
    <dgm:cxn modelId="{F6E26651-AE0E-40AF-BA33-6813BF79F1E8}" srcId="{1F1D577C-CD9E-47D3-A217-62510AC5F4A5}" destId="{F35363CD-A63E-48A3-BB24-CE45C916CB6D}" srcOrd="0" destOrd="0" parTransId="{2A7B95B9-BD27-4732-BD2F-FB9E7196D298}" sibTransId="{27811A13-C915-4273-A091-29DCFCF0994F}"/>
    <dgm:cxn modelId="{2A7FAA78-3E66-4E55-9D42-AB17639D714B}" type="presOf" srcId="{AA4488C1-B800-40E2-831C-E8029518D334}" destId="{8E37AD3E-0C8B-4957-B619-94511D459F22}" srcOrd="0" destOrd="2" presId="urn:microsoft.com/office/officeart/2005/8/layout/hChevron3"/>
    <dgm:cxn modelId="{CF6D8A7E-D83F-4CC3-B3C2-F72B9BD693E8}" srcId="{1F1D577C-CD9E-47D3-A217-62510AC5F4A5}" destId="{4D05FD5B-E214-4A76-9A36-B40BFF5DFE30}" srcOrd="4" destOrd="0" parTransId="{7A83E9B4-41F2-40E3-A1E7-95F050546323}" sibTransId="{3583A55E-0E1B-4656-B661-89C97E141718}"/>
    <dgm:cxn modelId="{8B3A4C82-5FBD-4716-A331-E04834DAA9AB}" type="presOf" srcId="{471BFADE-60A7-41C9-8D0A-53A43934360C}" destId="{8E37AD3E-0C8B-4957-B619-94511D459F22}" srcOrd="0" destOrd="0" presId="urn:microsoft.com/office/officeart/2005/8/layout/hChevron3"/>
    <dgm:cxn modelId="{C231FD82-FC80-4571-B2CC-BE289873CA1A}" srcId="{1F1D577C-CD9E-47D3-A217-62510AC5F4A5}" destId="{070C5251-8399-48E4-A758-BB9132D85E7C}" srcOrd="1" destOrd="0" parTransId="{7D7C550F-CA94-4F8A-9F36-159501A49B71}" sibTransId="{2516CD60-CE9E-42E0-9E69-894F7DAAB6AA}"/>
    <dgm:cxn modelId="{064D3F84-F035-4D33-B79D-5144E985FF1F}" srcId="{471BFADE-60A7-41C9-8D0A-53A43934360C}" destId="{AA4488C1-B800-40E2-831C-E8029518D334}" srcOrd="1" destOrd="0" parTransId="{9CDD912A-60DA-4C03-A365-9EA84858D912}" sibTransId="{4EC551AD-0EBC-40F7-8835-2675D9532E9E}"/>
    <dgm:cxn modelId="{145D7C8F-58F1-42FC-89E8-5FBCA0E87F9A}" type="presOf" srcId="{4D05FD5B-E214-4A76-9A36-B40BFF5DFE30}" destId="{8E0264C7-3FF3-41F0-B27D-47F30FD47871}" srcOrd="0" destOrd="0" presId="urn:microsoft.com/office/officeart/2005/8/layout/hChevron3"/>
    <dgm:cxn modelId="{9B6D81AE-FAD1-4592-9917-4CC7CA24554C}" type="presOf" srcId="{1F1D577C-CD9E-47D3-A217-62510AC5F4A5}" destId="{F1353B75-E297-4321-9C16-35E6B763E55D}" srcOrd="0" destOrd="0" presId="urn:microsoft.com/office/officeart/2005/8/layout/hChevron3"/>
    <dgm:cxn modelId="{EE2DC5D9-BAA1-4726-A93C-7096C91929E8}" type="presOf" srcId="{A020CD28-5C7F-4E17-929F-D863899F66CC}" destId="{5C62F369-AD32-464C-9BBF-2DF7EA29B24C}" srcOrd="0" destOrd="0" presId="urn:microsoft.com/office/officeart/2005/8/layout/hChevron3"/>
    <dgm:cxn modelId="{8450CAE6-886A-403A-AC67-F054AAC1EB78}" type="presOf" srcId="{070C5251-8399-48E4-A758-BB9132D85E7C}" destId="{E5CE68CF-D72F-40CF-BBCF-323299C96F0A}" srcOrd="0" destOrd="0" presId="urn:microsoft.com/office/officeart/2005/8/layout/hChevron3"/>
    <dgm:cxn modelId="{6FD623EC-19C3-4980-A1AC-73E488FBCE23}" type="presOf" srcId="{A7A8C00F-CC49-461A-A452-5961A56C6A75}" destId="{8E37AD3E-0C8B-4957-B619-94511D459F22}" srcOrd="0" destOrd="1" presId="urn:microsoft.com/office/officeart/2005/8/layout/hChevron3"/>
    <dgm:cxn modelId="{FACD71F9-4AF4-448B-9F46-212F6357F1A8}" srcId="{471BFADE-60A7-41C9-8D0A-53A43934360C}" destId="{A7A8C00F-CC49-461A-A452-5961A56C6A75}" srcOrd="0" destOrd="0" parTransId="{4D1D2007-4A8A-48A3-8ECD-DB0D161FA7F8}" sibTransId="{ACB79C68-2597-4AC8-BADD-EDA09AE771AA}"/>
    <dgm:cxn modelId="{577EEA68-B44C-4456-80B9-581766AF6CB0}" type="presParOf" srcId="{F1353B75-E297-4321-9C16-35E6B763E55D}" destId="{8716C43C-9D8D-453B-A804-80D7051ECF8A}" srcOrd="0" destOrd="0" presId="urn:microsoft.com/office/officeart/2005/8/layout/hChevron3"/>
    <dgm:cxn modelId="{9FF7AC0E-8258-4C60-8A05-74C065F9B257}" type="presParOf" srcId="{F1353B75-E297-4321-9C16-35E6B763E55D}" destId="{0A402C74-917E-42BA-86EA-E60759AFCAF4}" srcOrd="1" destOrd="0" presId="urn:microsoft.com/office/officeart/2005/8/layout/hChevron3"/>
    <dgm:cxn modelId="{F56B8EAA-4B7E-4525-94AB-9447F0C7176C}" type="presParOf" srcId="{F1353B75-E297-4321-9C16-35E6B763E55D}" destId="{E5CE68CF-D72F-40CF-BBCF-323299C96F0A}" srcOrd="2" destOrd="0" presId="urn:microsoft.com/office/officeart/2005/8/layout/hChevron3"/>
    <dgm:cxn modelId="{35EED111-6A45-407F-B8A4-7B39B4ED6BD0}" type="presParOf" srcId="{F1353B75-E297-4321-9C16-35E6B763E55D}" destId="{4C9C113C-CA5E-4B83-B60F-CB26C7A6F9FB}" srcOrd="3" destOrd="0" presId="urn:microsoft.com/office/officeart/2005/8/layout/hChevron3"/>
    <dgm:cxn modelId="{DD570849-EAA5-499E-A8F8-7A9A4CB95799}" type="presParOf" srcId="{F1353B75-E297-4321-9C16-35E6B763E55D}" destId="{8E37AD3E-0C8B-4957-B619-94511D459F22}" srcOrd="4" destOrd="0" presId="urn:microsoft.com/office/officeart/2005/8/layout/hChevron3"/>
    <dgm:cxn modelId="{AD6ED752-E581-417B-9024-37AF58313D82}" type="presParOf" srcId="{F1353B75-E297-4321-9C16-35E6B763E55D}" destId="{29D946C7-015B-46DD-B9EF-187C30866986}" srcOrd="5" destOrd="0" presId="urn:microsoft.com/office/officeart/2005/8/layout/hChevron3"/>
    <dgm:cxn modelId="{0828AB3E-2986-4DE9-BD5F-EACD3682D5F3}" type="presParOf" srcId="{F1353B75-E297-4321-9C16-35E6B763E55D}" destId="{5C62F369-AD32-464C-9BBF-2DF7EA29B24C}" srcOrd="6" destOrd="0" presId="urn:microsoft.com/office/officeart/2005/8/layout/hChevron3"/>
    <dgm:cxn modelId="{BFAED7A5-8C4A-47F7-A9BF-6F8FE69EED5F}" type="presParOf" srcId="{F1353B75-E297-4321-9C16-35E6B763E55D}" destId="{393B6D6F-A21D-4303-9A68-8EA8C1E8374B}" srcOrd="7" destOrd="0" presId="urn:microsoft.com/office/officeart/2005/8/layout/hChevron3"/>
    <dgm:cxn modelId="{1F6286BA-B1AE-46AE-8AF6-93069C761977}" type="presParOf" srcId="{F1353B75-E297-4321-9C16-35E6B763E55D}" destId="{8E0264C7-3FF3-41F0-B27D-47F30FD47871}"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B7DE2-82C0-40DC-973F-EB199E0DD08A}">
      <dsp:nvSpPr>
        <dsp:cNvPr id="0" name=""/>
        <dsp:cNvSpPr/>
      </dsp:nvSpPr>
      <dsp:spPr>
        <a:xfrm>
          <a:off x="3554" y="0"/>
          <a:ext cx="3108531" cy="979911"/>
        </a:xfrm>
        <a:prstGeom prst="homePlate">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9662" tIns="40640" rIns="438648"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Roboto" panose="02000000000000000000" pitchFamily="2" charset="0"/>
              <a:ea typeface="Roboto" panose="02000000000000000000" pitchFamily="2" charset="0"/>
            </a:rPr>
            <a:t>Text synthesis to Mel-spectrogram </a:t>
          </a:r>
        </a:p>
        <a:p>
          <a:pPr marL="114300" lvl="1" indent="-114300" algn="l" defTabSz="622300">
            <a:lnSpc>
              <a:spcPct val="90000"/>
            </a:lnSpc>
            <a:spcBef>
              <a:spcPct val="0"/>
            </a:spcBef>
            <a:spcAft>
              <a:spcPct val="15000"/>
            </a:spcAft>
            <a:buChar char="•"/>
          </a:pPr>
          <a:r>
            <a:rPr lang="en-US" sz="1400" i="1" kern="1200" dirty="0" err="1">
              <a:latin typeface="Roboto" panose="02000000000000000000" pitchFamily="2" charset="0"/>
              <a:ea typeface="Roboto" panose="02000000000000000000" pitchFamily="2" charset="0"/>
            </a:rPr>
            <a:t>tacotron</a:t>
          </a:r>
          <a:r>
            <a:rPr lang="en-US" sz="1400" kern="1200" dirty="0">
              <a:latin typeface="Roboto" panose="02000000000000000000" pitchFamily="2" charset="0"/>
              <a:ea typeface="Roboto" panose="02000000000000000000" pitchFamily="2" charset="0"/>
            </a:rPr>
            <a:t> </a:t>
          </a:r>
          <a:r>
            <a:rPr lang="en-GB" sz="1400" kern="1200" dirty="0">
              <a:latin typeface="Roboto" panose="02000000000000000000" pitchFamily="2" charset="0"/>
              <a:ea typeface="Roboto" panose="02000000000000000000" pitchFamily="2" charset="0"/>
            </a:rPr>
            <a:t>(</a:t>
          </a:r>
          <a:r>
            <a:rPr lang="en-GB" sz="1400" kern="1200" dirty="0" err="1">
              <a:latin typeface="Roboto" panose="02000000000000000000" pitchFamily="2" charset="0"/>
              <a:ea typeface="Roboto" panose="02000000000000000000" pitchFamily="2" charset="0"/>
            </a:rPr>
            <a:t>Taubert</a:t>
          </a:r>
          <a:r>
            <a:rPr lang="en-GB" sz="1400" kern="1200" dirty="0">
              <a:latin typeface="Roboto" panose="02000000000000000000" pitchFamily="2" charset="0"/>
              <a:ea typeface="Roboto" panose="02000000000000000000" pitchFamily="2" charset="0"/>
            </a:rPr>
            <a:t>, 2022a)</a:t>
          </a:r>
          <a:endParaRPr lang="en-US" sz="1400" kern="1200" dirty="0">
            <a:latin typeface="Roboto" panose="02000000000000000000" pitchFamily="2" charset="0"/>
            <a:ea typeface="Roboto" panose="02000000000000000000" pitchFamily="2" charset="0"/>
          </a:endParaRPr>
        </a:p>
      </dsp:txBody>
      <dsp:txXfrm>
        <a:off x="3554" y="0"/>
        <a:ext cx="2986042" cy="979911"/>
      </dsp:txXfrm>
    </dsp:sp>
    <dsp:sp modelId="{CD982ECE-BE22-405A-B774-2FF7F14DA106}">
      <dsp:nvSpPr>
        <dsp:cNvPr id="0" name=""/>
        <dsp:cNvSpPr/>
      </dsp:nvSpPr>
      <dsp:spPr>
        <a:xfrm>
          <a:off x="2490379" y="0"/>
          <a:ext cx="3108531" cy="979911"/>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9662" tIns="40640" rIns="109662"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Roboto" panose="02000000000000000000" pitchFamily="2" charset="0"/>
              <a:ea typeface="Roboto" panose="02000000000000000000" pitchFamily="2" charset="0"/>
            </a:rPr>
            <a:t>WAVE audio</a:t>
          </a:r>
        </a:p>
        <a:p>
          <a:pPr marL="114300" lvl="1" indent="-114300" algn="l" defTabSz="622300">
            <a:lnSpc>
              <a:spcPct val="90000"/>
            </a:lnSpc>
            <a:spcBef>
              <a:spcPct val="0"/>
            </a:spcBef>
            <a:spcAft>
              <a:spcPct val="15000"/>
            </a:spcAft>
            <a:buChar char="•"/>
          </a:pPr>
          <a:r>
            <a:rPr lang="en-GB" sz="1400" i="1" kern="1200" dirty="0" err="1">
              <a:latin typeface="Roboto" panose="02000000000000000000" pitchFamily="2" charset="0"/>
              <a:ea typeface="Roboto" panose="02000000000000000000" pitchFamily="2" charset="0"/>
            </a:rPr>
            <a:t>waveglow</a:t>
          </a:r>
          <a:r>
            <a:rPr lang="en-GB" sz="1400" kern="1200" dirty="0">
              <a:latin typeface="Roboto" panose="02000000000000000000" pitchFamily="2" charset="0"/>
              <a:ea typeface="Roboto" panose="02000000000000000000" pitchFamily="2" charset="0"/>
            </a:rPr>
            <a:t> (</a:t>
          </a:r>
          <a:r>
            <a:rPr lang="en-GB" sz="1400" kern="1200" dirty="0" err="1">
              <a:latin typeface="Roboto" panose="02000000000000000000" pitchFamily="2" charset="0"/>
              <a:ea typeface="Roboto" panose="02000000000000000000" pitchFamily="2" charset="0"/>
            </a:rPr>
            <a:t>Taubert</a:t>
          </a:r>
          <a:r>
            <a:rPr lang="en-GB" sz="1400" kern="1200" dirty="0">
              <a:latin typeface="Roboto" panose="02000000000000000000" pitchFamily="2" charset="0"/>
              <a:ea typeface="Roboto" panose="02000000000000000000" pitchFamily="2" charset="0"/>
            </a:rPr>
            <a:t>, 2022b) </a:t>
          </a:r>
          <a:endParaRPr lang="en-US" sz="1400" kern="1200" dirty="0">
            <a:latin typeface="Roboto" panose="02000000000000000000" pitchFamily="2" charset="0"/>
            <a:ea typeface="Roboto" panose="02000000000000000000" pitchFamily="2" charset="0"/>
          </a:endParaRPr>
        </a:p>
      </dsp:txBody>
      <dsp:txXfrm>
        <a:off x="2735357" y="0"/>
        <a:ext cx="2618575" cy="979911"/>
      </dsp:txXfrm>
    </dsp:sp>
    <dsp:sp modelId="{4D6410E9-5845-4F26-9D2E-C88E97DBB45A}">
      <dsp:nvSpPr>
        <dsp:cNvPr id="0" name=""/>
        <dsp:cNvSpPr/>
      </dsp:nvSpPr>
      <dsp:spPr>
        <a:xfrm>
          <a:off x="4977204" y="0"/>
          <a:ext cx="3108531" cy="979911"/>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9662" tIns="40640" rIns="109662"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Roboto" panose="02000000000000000000" pitchFamily="2" charset="0"/>
              <a:ea typeface="Roboto" panose="02000000000000000000" pitchFamily="2" charset="0"/>
            </a:rPr>
            <a:t>Denoising</a:t>
          </a:r>
        </a:p>
        <a:p>
          <a:pPr marL="114300" lvl="1" indent="-114300" algn="l" defTabSz="622300">
            <a:lnSpc>
              <a:spcPct val="90000"/>
            </a:lnSpc>
            <a:spcBef>
              <a:spcPct val="0"/>
            </a:spcBef>
            <a:spcAft>
              <a:spcPct val="15000"/>
            </a:spcAft>
            <a:buChar char="•"/>
          </a:pPr>
          <a:r>
            <a:rPr lang="en-GB" sz="1400" i="1" kern="1200" dirty="0">
              <a:latin typeface="Roboto" panose="02000000000000000000" pitchFamily="2" charset="0"/>
              <a:ea typeface="Roboto" panose="02000000000000000000" pitchFamily="2" charset="0"/>
            </a:rPr>
            <a:t>denoiser</a:t>
          </a:r>
          <a:r>
            <a:rPr lang="en-GB" sz="1400" kern="1200" dirty="0">
              <a:latin typeface="Roboto" panose="02000000000000000000" pitchFamily="2" charset="0"/>
              <a:ea typeface="Roboto" panose="02000000000000000000" pitchFamily="2" charset="0"/>
            </a:rPr>
            <a:t> (</a:t>
          </a:r>
          <a:r>
            <a:rPr lang="en-GB" sz="1400" kern="1200" dirty="0" err="1">
              <a:latin typeface="Roboto" panose="02000000000000000000" pitchFamily="2" charset="0"/>
              <a:ea typeface="Roboto" panose="02000000000000000000" pitchFamily="2" charset="0"/>
            </a:rPr>
            <a:t>Défossez</a:t>
          </a:r>
          <a:r>
            <a:rPr lang="en-GB" sz="1400" kern="1200" dirty="0">
              <a:latin typeface="Roboto" panose="02000000000000000000" pitchFamily="2" charset="0"/>
              <a:ea typeface="Roboto" panose="02000000000000000000" pitchFamily="2" charset="0"/>
            </a:rPr>
            <a:t> et al., 2022)</a:t>
          </a:r>
          <a:endParaRPr lang="en-US" sz="1400" kern="1200" dirty="0">
            <a:latin typeface="Roboto" panose="02000000000000000000" pitchFamily="2" charset="0"/>
            <a:ea typeface="Roboto" panose="02000000000000000000" pitchFamily="2" charset="0"/>
          </a:endParaRPr>
        </a:p>
      </dsp:txBody>
      <dsp:txXfrm>
        <a:off x="5222182" y="0"/>
        <a:ext cx="2618575" cy="979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6C43C-9D8D-453B-A804-80D7051ECF8A}">
      <dsp:nvSpPr>
        <dsp:cNvPr id="0" name=""/>
        <dsp:cNvSpPr/>
      </dsp:nvSpPr>
      <dsp:spPr>
        <a:xfrm>
          <a:off x="1081" y="0"/>
          <a:ext cx="2108025" cy="1387475"/>
        </a:xfrm>
        <a:prstGeom prst="homePlate">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4366" tIns="38100" rIns="297466" bIns="381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panose="02000000000000000000" pitchFamily="2" charset="0"/>
              <a:ea typeface="Roboto" panose="02000000000000000000" pitchFamily="2" charset="0"/>
            </a:rPr>
            <a:t>Lecture</a:t>
          </a:r>
        </a:p>
      </dsp:txBody>
      <dsp:txXfrm>
        <a:off x="1081" y="0"/>
        <a:ext cx="1934591" cy="1387475"/>
      </dsp:txXfrm>
    </dsp:sp>
    <dsp:sp modelId="{E5CE68CF-D72F-40CF-BBCF-323299C96F0A}">
      <dsp:nvSpPr>
        <dsp:cNvPr id="0" name=""/>
        <dsp:cNvSpPr/>
      </dsp:nvSpPr>
      <dsp:spPr>
        <a:xfrm>
          <a:off x="1687501" y="0"/>
          <a:ext cx="2108025" cy="1387475"/>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4366" tIns="38100" rIns="74366" bIns="381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panose="02000000000000000000" pitchFamily="2" charset="0"/>
              <a:ea typeface="Roboto" panose="02000000000000000000" pitchFamily="2" charset="0"/>
            </a:rPr>
            <a:t>Speaker characteristics</a:t>
          </a:r>
        </a:p>
      </dsp:txBody>
      <dsp:txXfrm>
        <a:off x="2034370" y="0"/>
        <a:ext cx="1414287" cy="1387475"/>
      </dsp:txXfrm>
    </dsp:sp>
    <dsp:sp modelId="{8E37AD3E-0C8B-4957-B619-94511D459F22}">
      <dsp:nvSpPr>
        <dsp:cNvPr id="0" name=""/>
        <dsp:cNvSpPr/>
      </dsp:nvSpPr>
      <dsp:spPr>
        <a:xfrm>
          <a:off x="3373921" y="0"/>
          <a:ext cx="2108025" cy="1387475"/>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4366" tIns="38100" rIns="74366" bIns="38100" numCol="1" spcCol="1270" anchor="t" anchorCtr="0">
          <a:noAutofit/>
        </a:bodyPr>
        <a:lstStyle/>
        <a:p>
          <a:pPr marL="0" lvl="0" indent="0" algn="l" defTabSz="666750">
            <a:lnSpc>
              <a:spcPct val="90000"/>
            </a:lnSpc>
            <a:spcBef>
              <a:spcPct val="0"/>
            </a:spcBef>
            <a:spcAft>
              <a:spcPct val="35000"/>
            </a:spcAft>
            <a:buNone/>
          </a:pPr>
          <a:r>
            <a:rPr lang="en-US" sz="1500" kern="1200" dirty="0">
              <a:latin typeface="Roboto" panose="02000000000000000000" pitchFamily="2" charset="0"/>
              <a:ea typeface="Roboto" panose="02000000000000000000" pitchFamily="2" charset="0"/>
            </a:rPr>
            <a:t>Multiple choice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General vocabulary</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Academic vocabulary</a:t>
          </a:r>
        </a:p>
      </dsp:txBody>
      <dsp:txXfrm>
        <a:off x="3720790" y="0"/>
        <a:ext cx="1414287" cy="1387475"/>
      </dsp:txXfrm>
    </dsp:sp>
    <dsp:sp modelId="{5C62F369-AD32-464C-9BBF-2DF7EA29B24C}">
      <dsp:nvSpPr>
        <dsp:cNvPr id="0" name=""/>
        <dsp:cNvSpPr/>
      </dsp:nvSpPr>
      <dsp:spPr>
        <a:xfrm>
          <a:off x="5060341" y="0"/>
          <a:ext cx="2108025" cy="1387475"/>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4366" tIns="38100" rIns="74366" bIns="381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panose="02000000000000000000" pitchFamily="2" charset="0"/>
              <a:ea typeface="Roboto" panose="02000000000000000000" pitchFamily="2" charset="0"/>
            </a:rPr>
            <a:t>Open questions</a:t>
          </a:r>
        </a:p>
      </dsp:txBody>
      <dsp:txXfrm>
        <a:off x="5407210" y="0"/>
        <a:ext cx="1414287" cy="1387475"/>
      </dsp:txXfrm>
    </dsp:sp>
    <dsp:sp modelId="{8E0264C7-3FF3-41F0-B27D-47F30FD47871}">
      <dsp:nvSpPr>
        <dsp:cNvPr id="0" name=""/>
        <dsp:cNvSpPr/>
      </dsp:nvSpPr>
      <dsp:spPr>
        <a:xfrm>
          <a:off x="6746761" y="0"/>
          <a:ext cx="2108025" cy="1387475"/>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4366" tIns="38100" rIns="74366" bIns="381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panose="02000000000000000000" pitchFamily="2" charset="0"/>
              <a:ea typeface="Roboto" panose="02000000000000000000" pitchFamily="2" charset="0"/>
            </a:rPr>
            <a:t>Demographics</a:t>
          </a:r>
        </a:p>
      </dsp:txBody>
      <dsp:txXfrm>
        <a:off x="7093630" y="0"/>
        <a:ext cx="1414287" cy="138747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PlaceHolder 1"/>
          <p:cNvSpPr>
            <a:spLocks noGrp="1" noRot="1" noChangeAspect="1"/>
          </p:cNvSpPr>
          <p:nvPr>
            <p:ph type="sldImg"/>
          </p:nvPr>
        </p:nvSpPr>
        <p:spPr>
          <a:xfrm>
            <a:off x="1106488" y="812800"/>
            <a:ext cx="5346700" cy="4010025"/>
          </a:xfrm>
          <a:prstGeom prst="rect">
            <a:avLst/>
          </a:prstGeom>
        </p:spPr>
        <p:txBody>
          <a:bodyPr lIns="0" tIns="0" rIns="0" bIns="0" anchor="ctr">
            <a:noAutofit/>
          </a:bodyPr>
          <a:lstStyle/>
          <a:p>
            <a:pPr algn="ctr"/>
            <a:r>
              <a:rPr lang="de-DE" sz="4400" b="0" strike="noStrike" spc="-1">
                <a:latin typeface="Calibri"/>
              </a:rPr>
              <a:t>Folie mittels Klicken verschieben</a:t>
            </a:r>
          </a:p>
        </p:txBody>
      </p:sp>
      <p:sp>
        <p:nvSpPr>
          <p:cNvPr id="261" name="PlaceHolder 2"/>
          <p:cNvSpPr>
            <a:spLocks noGrp="1"/>
          </p:cNvSpPr>
          <p:nvPr>
            <p:ph type="body"/>
          </p:nvPr>
        </p:nvSpPr>
        <p:spPr>
          <a:xfrm>
            <a:off x="756000" y="5079332"/>
            <a:ext cx="6047640" cy="4811810"/>
          </a:xfrm>
          <a:prstGeom prst="rect">
            <a:avLst/>
          </a:prstGeom>
        </p:spPr>
        <p:txBody>
          <a:bodyPr lIns="0" tIns="0" rIns="0" bIns="0">
            <a:noAutofit/>
          </a:bodyPr>
          <a:lstStyle/>
          <a:p>
            <a:r>
              <a:rPr lang="de-DE" sz="2000" b="0" strike="noStrike" spc="-1">
                <a:latin typeface="Calibri"/>
              </a:rPr>
              <a:t>Format der Notizen mittels Klicken bearbeiten</a:t>
            </a:r>
          </a:p>
        </p:txBody>
      </p:sp>
      <p:sp>
        <p:nvSpPr>
          <p:cNvPr id="262" name="PlaceHolder 3"/>
          <p:cNvSpPr>
            <a:spLocks noGrp="1"/>
          </p:cNvSpPr>
          <p:nvPr>
            <p:ph type="hdr"/>
          </p:nvPr>
        </p:nvSpPr>
        <p:spPr>
          <a:xfrm>
            <a:off x="0" y="0"/>
            <a:ext cx="3280680" cy="534325"/>
          </a:xfrm>
          <a:prstGeom prst="rect">
            <a:avLst/>
          </a:prstGeom>
        </p:spPr>
        <p:txBody>
          <a:bodyPr lIns="0" tIns="0" rIns="0" bIns="0">
            <a:noAutofit/>
          </a:bodyPr>
          <a:lstStyle/>
          <a:p>
            <a:r>
              <a:rPr lang="de-DE" sz="1400" b="0" strike="noStrike" spc="-1">
                <a:latin typeface="Calibri"/>
              </a:rPr>
              <a:t>&lt;Kopfzeile&gt;</a:t>
            </a:r>
          </a:p>
        </p:txBody>
      </p:sp>
      <p:sp>
        <p:nvSpPr>
          <p:cNvPr id="263" name="PlaceHolder 4"/>
          <p:cNvSpPr>
            <a:spLocks noGrp="1"/>
          </p:cNvSpPr>
          <p:nvPr>
            <p:ph type="dt" idx="7"/>
          </p:nvPr>
        </p:nvSpPr>
        <p:spPr>
          <a:xfrm>
            <a:off x="4278960" y="0"/>
            <a:ext cx="3280680" cy="534325"/>
          </a:xfrm>
          <a:prstGeom prst="rect">
            <a:avLst/>
          </a:prstGeom>
        </p:spPr>
        <p:txBody>
          <a:bodyPr lIns="0" tIns="0" rIns="0" bIns="0">
            <a:noAutofit/>
          </a:bodyPr>
          <a:lstStyle>
            <a:lvl1pPr algn="r">
              <a:defRPr lang="de-DE" sz="1400" b="0" strike="noStrike" spc="-1">
                <a:latin typeface="Calibri"/>
              </a:defRPr>
            </a:lvl1pPr>
          </a:lstStyle>
          <a:p>
            <a:pPr algn="r"/>
            <a:r>
              <a:rPr lang="de-DE" sz="1400" b="0" strike="noStrike" spc="-1">
                <a:latin typeface="Calibri"/>
              </a:rPr>
              <a:t>&lt;Datum/Uhrzeit&gt;</a:t>
            </a:r>
          </a:p>
        </p:txBody>
      </p:sp>
      <p:sp>
        <p:nvSpPr>
          <p:cNvPr id="264" name="PlaceHolder 5"/>
          <p:cNvSpPr>
            <a:spLocks noGrp="1"/>
          </p:cNvSpPr>
          <p:nvPr>
            <p:ph type="ftr" idx="8"/>
          </p:nvPr>
        </p:nvSpPr>
        <p:spPr>
          <a:xfrm>
            <a:off x="0" y="10159025"/>
            <a:ext cx="3280680" cy="534325"/>
          </a:xfrm>
          <a:prstGeom prst="rect">
            <a:avLst/>
          </a:prstGeom>
        </p:spPr>
        <p:txBody>
          <a:bodyPr lIns="0" tIns="0" rIns="0" bIns="0" anchor="b">
            <a:noAutofit/>
          </a:bodyPr>
          <a:lstStyle>
            <a:lvl1pPr>
              <a:defRPr lang="de-DE" sz="1400" b="0" strike="noStrike" spc="-1">
                <a:latin typeface="Calibri"/>
              </a:defRPr>
            </a:lvl1pPr>
          </a:lstStyle>
          <a:p>
            <a:r>
              <a:rPr lang="de-DE" sz="1400" b="0" strike="noStrike" spc="-1">
                <a:latin typeface="Calibri"/>
              </a:rPr>
              <a:t>&lt;Fußzeile&gt;</a:t>
            </a:r>
          </a:p>
        </p:txBody>
      </p:sp>
      <p:sp>
        <p:nvSpPr>
          <p:cNvPr id="265" name="PlaceHolder 6"/>
          <p:cNvSpPr>
            <a:spLocks noGrp="1"/>
          </p:cNvSpPr>
          <p:nvPr>
            <p:ph type="sldNum" idx="9"/>
          </p:nvPr>
        </p:nvSpPr>
        <p:spPr>
          <a:xfrm>
            <a:off x="4278960" y="10159025"/>
            <a:ext cx="3280680" cy="534325"/>
          </a:xfrm>
          <a:prstGeom prst="rect">
            <a:avLst/>
          </a:prstGeom>
        </p:spPr>
        <p:txBody>
          <a:bodyPr lIns="0" tIns="0" rIns="0" bIns="0" anchor="b">
            <a:noAutofit/>
          </a:bodyPr>
          <a:lstStyle>
            <a:lvl1pPr algn="r">
              <a:defRPr lang="de-DE" sz="1400" b="0" strike="noStrike" spc="-1">
                <a:latin typeface="Calibri"/>
              </a:defRPr>
            </a:lvl1pPr>
          </a:lstStyle>
          <a:p>
            <a:pPr algn="r"/>
            <a:fld id="{0CD576D5-16A5-4746-A423-18D02F4A81CA}" type="slidenum">
              <a:rPr lang="de-DE" sz="1400" b="0" strike="noStrike" spc="-1">
                <a:latin typeface="Calibri"/>
              </a:rPr>
              <a:t>‹Nr.›</a:t>
            </a:fld>
            <a:endParaRPr lang="de-DE"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915988" y="742950"/>
            <a:ext cx="4965700" cy="3725863"/>
          </a:xfrm>
          <a:prstGeom prst="rect">
            <a:avLst/>
          </a:prstGeom>
        </p:spPr>
      </p:sp>
      <p:sp>
        <p:nvSpPr>
          <p:cNvPr id="436" name="PlaceHolder 2"/>
          <p:cNvSpPr>
            <a:spLocks noGrp="1"/>
          </p:cNvSpPr>
          <p:nvPr>
            <p:ph type="body"/>
          </p:nvPr>
        </p:nvSpPr>
        <p:spPr>
          <a:xfrm>
            <a:off x="679680" y="4716755"/>
            <a:ext cx="5437440" cy="4467594"/>
          </a:xfrm>
          <a:prstGeom prst="rect">
            <a:avLst/>
          </a:prstGeom>
        </p:spPr>
        <p:txBody>
          <a:bodyPr lIns="91800" tIns="0" rIns="91800" bIns="0" numCol="1" spcCol="0">
            <a:noAutofit/>
          </a:bodyPr>
          <a:lstStyle/>
          <a:p>
            <a:endParaRPr lang="de-DE" sz="2000" b="0" strike="noStrike" spc="-1">
              <a:latin typeface="Calibri"/>
            </a:endParaRPr>
          </a:p>
        </p:txBody>
      </p:sp>
      <p:sp>
        <p:nvSpPr>
          <p:cNvPr id="437" name="Foliennummernplatzhalter 3"/>
          <p:cNvSpPr/>
          <p:nvPr/>
        </p:nvSpPr>
        <p:spPr>
          <a:xfrm>
            <a:off x="3850560" y="9431708"/>
            <a:ext cx="2944800" cy="495799"/>
          </a:xfrm>
          <a:prstGeom prst="rect">
            <a:avLst/>
          </a:prstGeom>
          <a:noFill/>
          <a:ln w="9360">
            <a:noFill/>
          </a:ln>
        </p:spPr>
        <p:style>
          <a:lnRef idx="0">
            <a:scrgbClr r="0" g="0" b="0"/>
          </a:lnRef>
          <a:fillRef idx="0">
            <a:scrgbClr r="0" g="0" b="0"/>
          </a:fillRef>
          <a:effectRef idx="0">
            <a:scrgbClr r="0" g="0" b="0"/>
          </a:effectRef>
          <a:fontRef idx="minor"/>
        </p:style>
        <p:txBody>
          <a:bodyPr lIns="91800" tIns="45000" rIns="91800" bIns="45000" numCol="1" spcCol="0" anchor="b">
            <a:noAutofit/>
          </a:bodyPr>
          <a:lstStyle/>
          <a:p>
            <a:pPr algn="r">
              <a:lnSpc>
                <a:spcPct val="100000"/>
              </a:lnSpc>
            </a:pPr>
            <a:fld id="{D0F79FEB-A6F4-4FB6-8FD7-DB2EC4051B38}" type="slidenum">
              <a:rPr lang="en-GB" sz="1200" b="0" strike="noStrike" spc="-1">
                <a:solidFill>
                  <a:srgbClr val="000000"/>
                </a:solidFill>
                <a:latin typeface="Arial"/>
              </a:rPr>
              <a:t>1</a:t>
            </a:fld>
            <a:endParaRPr lang="de-DE" sz="1200" b="0" strike="noStrike" spc="-1">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10</a:t>
            </a:fld>
            <a:endParaRPr lang="de-DE" sz="1400" b="0" strike="noStrike" spc="-1">
              <a:latin typeface="Calibri"/>
            </a:endParaRPr>
          </a:p>
        </p:txBody>
      </p:sp>
    </p:spTree>
    <p:extLst>
      <p:ext uri="{BB962C8B-B14F-4D97-AF65-F5344CB8AC3E}">
        <p14:creationId xmlns:p14="http://schemas.microsoft.com/office/powerpoint/2010/main" val="407645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12</a:t>
            </a:fld>
            <a:endParaRPr lang="de-DE" sz="1400" b="0" strike="noStrike" spc="-1">
              <a:latin typeface="Calibri"/>
            </a:endParaRPr>
          </a:p>
        </p:txBody>
      </p:sp>
    </p:spTree>
    <p:extLst>
      <p:ext uri="{BB962C8B-B14F-4D97-AF65-F5344CB8AC3E}">
        <p14:creationId xmlns:p14="http://schemas.microsoft.com/office/powerpoint/2010/main" val="3336118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13</a:t>
            </a:fld>
            <a:endParaRPr lang="de-DE" sz="1400" b="0" strike="noStrike" spc="-1">
              <a:latin typeface="Calibri"/>
            </a:endParaRPr>
          </a:p>
        </p:txBody>
      </p:sp>
    </p:spTree>
    <p:extLst>
      <p:ext uri="{BB962C8B-B14F-4D97-AF65-F5344CB8AC3E}">
        <p14:creationId xmlns:p14="http://schemas.microsoft.com/office/powerpoint/2010/main" val="63592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pPr lvl="1"/>
            <a:r>
              <a:rPr lang="en-US" dirty="0"/>
              <a:t>Czech: </a:t>
            </a:r>
            <a:r>
              <a:rPr lang="en-US" i="1" dirty="0"/>
              <a:t>M</a:t>
            </a:r>
            <a:r>
              <a:rPr lang="en-US" dirty="0"/>
              <a:t> = 15.45 (</a:t>
            </a:r>
            <a:r>
              <a:rPr lang="en-US" i="1" dirty="0"/>
              <a:t>SD</a:t>
            </a:r>
            <a:r>
              <a:rPr lang="en-US" dirty="0"/>
              <a:t> = 4.94)</a:t>
            </a:r>
          </a:p>
          <a:p>
            <a:pPr lvl="1"/>
            <a:r>
              <a:rPr lang="en-US" dirty="0"/>
              <a:t>Italian: </a:t>
            </a:r>
            <a:r>
              <a:rPr lang="en-US" i="1" dirty="0"/>
              <a:t>M</a:t>
            </a:r>
            <a:r>
              <a:rPr lang="en-US" dirty="0"/>
              <a:t> = 15.13 (</a:t>
            </a:r>
            <a:r>
              <a:rPr lang="en-US" i="1" dirty="0"/>
              <a:t>SD</a:t>
            </a:r>
            <a:r>
              <a:rPr lang="en-US" dirty="0"/>
              <a:t> = 2.85)</a:t>
            </a:r>
          </a:p>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14</a:t>
            </a:fld>
            <a:endParaRPr lang="de-DE" altLang="de-DE"/>
          </a:p>
        </p:txBody>
      </p:sp>
    </p:spTree>
    <p:extLst>
      <p:ext uri="{BB962C8B-B14F-4D97-AF65-F5344CB8AC3E}">
        <p14:creationId xmlns:p14="http://schemas.microsoft.com/office/powerpoint/2010/main" val="349747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16</a:t>
            </a:fld>
            <a:endParaRPr lang="de-DE" altLang="de-DE"/>
          </a:p>
        </p:txBody>
      </p:sp>
    </p:spTree>
    <p:extLst>
      <p:ext uri="{BB962C8B-B14F-4D97-AF65-F5344CB8AC3E}">
        <p14:creationId xmlns:p14="http://schemas.microsoft.com/office/powerpoint/2010/main" val="419473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19</a:t>
            </a:fld>
            <a:endParaRPr lang="de-DE" altLang="de-DE"/>
          </a:p>
        </p:txBody>
      </p:sp>
    </p:spTree>
    <p:extLst>
      <p:ext uri="{BB962C8B-B14F-4D97-AF65-F5344CB8AC3E}">
        <p14:creationId xmlns:p14="http://schemas.microsoft.com/office/powerpoint/2010/main" val="391810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20</a:t>
            </a:fld>
            <a:endParaRPr lang="de-DE" sz="1400" b="0" strike="noStrike" spc="-1">
              <a:latin typeface="Calibri"/>
            </a:endParaRPr>
          </a:p>
        </p:txBody>
      </p:sp>
    </p:spTree>
    <p:extLst>
      <p:ext uri="{BB962C8B-B14F-4D97-AF65-F5344CB8AC3E}">
        <p14:creationId xmlns:p14="http://schemas.microsoft.com/office/powerpoint/2010/main" val="199217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21</a:t>
            </a:fld>
            <a:endParaRPr lang="de-DE" altLang="de-DE"/>
          </a:p>
        </p:txBody>
      </p:sp>
    </p:spTree>
    <p:extLst>
      <p:ext uri="{BB962C8B-B14F-4D97-AF65-F5344CB8AC3E}">
        <p14:creationId xmlns:p14="http://schemas.microsoft.com/office/powerpoint/2010/main" val="294269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915988" y="742950"/>
            <a:ext cx="4965700" cy="3725863"/>
          </a:xfrm>
          <a:prstGeom prst="rect">
            <a:avLst/>
          </a:prstGeom>
        </p:spPr>
      </p:sp>
      <p:sp>
        <p:nvSpPr>
          <p:cNvPr id="436" name="PlaceHolder 2"/>
          <p:cNvSpPr>
            <a:spLocks noGrp="1"/>
          </p:cNvSpPr>
          <p:nvPr>
            <p:ph type="body"/>
          </p:nvPr>
        </p:nvSpPr>
        <p:spPr>
          <a:xfrm>
            <a:off x="679680" y="4716755"/>
            <a:ext cx="5437440" cy="4467594"/>
          </a:xfrm>
          <a:prstGeom prst="rect">
            <a:avLst/>
          </a:prstGeom>
        </p:spPr>
        <p:txBody>
          <a:bodyPr lIns="91800" tIns="0" rIns="91800" bIns="0" numCol="1" spcCol="0">
            <a:noAutofit/>
          </a:bodyPr>
          <a:lstStyle/>
          <a:p>
            <a:endParaRPr lang="de-DE" sz="2000" b="0" strike="noStrike" spc="-1">
              <a:latin typeface="Calibri"/>
            </a:endParaRPr>
          </a:p>
        </p:txBody>
      </p:sp>
      <p:sp>
        <p:nvSpPr>
          <p:cNvPr id="437" name="Foliennummernplatzhalter 3"/>
          <p:cNvSpPr/>
          <p:nvPr/>
        </p:nvSpPr>
        <p:spPr>
          <a:xfrm>
            <a:off x="3850560" y="9431708"/>
            <a:ext cx="2944800" cy="495799"/>
          </a:xfrm>
          <a:prstGeom prst="rect">
            <a:avLst/>
          </a:prstGeom>
          <a:noFill/>
          <a:ln w="9360">
            <a:noFill/>
          </a:ln>
        </p:spPr>
        <p:style>
          <a:lnRef idx="0">
            <a:scrgbClr r="0" g="0" b="0"/>
          </a:lnRef>
          <a:fillRef idx="0">
            <a:scrgbClr r="0" g="0" b="0"/>
          </a:fillRef>
          <a:effectRef idx="0">
            <a:scrgbClr r="0" g="0" b="0"/>
          </a:effectRef>
          <a:fontRef idx="minor"/>
        </p:style>
        <p:txBody>
          <a:bodyPr lIns="91800" tIns="45000" rIns="91800" bIns="45000" numCol="1" spcCol="0" anchor="b">
            <a:noAutofit/>
          </a:bodyPr>
          <a:lstStyle/>
          <a:p>
            <a:pPr algn="r">
              <a:lnSpc>
                <a:spcPct val="100000"/>
              </a:lnSpc>
            </a:pPr>
            <a:fld id="{D0F79FEB-A6F4-4FB6-8FD7-DB2EC4051B38}" type="slidenum">
              <a:rPr lang="en-GB" sz="1200" b="0" strike="noStrike" spc="-1">
                <a:solidFill>
                  <a:srgbClr val="000000"/>
                </a:solidFill>
                <a:latin typeface="Arial"/>
              </a:rPr>
              <a:t>22</a:t>
            </a:fld>
            <a:endParaRPr lang="de-DE" sz="1200" b="0" strike="noStrike" spc="-1">
              <a:latin typeface="Calibri"/>
            </a:endParaRPr>
          </a:p>
        </p:txBody>
      </p:sp>
    </p:spTree>
    <p:extLst>
      <p:ext uri="{BB962C8B-B14F-4D97-AF65-F5344CB8AC3E}">
        <p14:creationId xmlns:p14="http://schemas.microsoft.com/office/powerpoint/2010/main" val="91865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2</a:t>
            </a:fld>
            <a:endParaRPr lang="de-DE" sz="1400" b="0" strike="noStrike" spc="-1">
              <a:latin typeface="Calibri"/>
            </a:endParaRPr>
          </a:p>
        </p:txBody>
      </p:sp>
    </p:spTree>
    <p:extLst>
      <p:ext uri="{BB962C8B-B14F-4D97-AF65-F5344CB8AC3E}">
        <p14:creationId xmlns:p14="http://schemas.microsoft.com/office/powerpoint/2010/main" val="168819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3</a:t>
            </a:fld>
            <a:endParaRPr lang="de-DE" sz="1400" b="0" strike="noStrike" spc="-1">
              <a:latin typeface="Calibri"/>
            </a:endParaRPr>
          </a:p>
        </p:txBody>
      </p:sp>
    </p:spTree>
    <p:extLst>
      <p:ext uri="{BB962C8B-B14F-4D97-AF65-F5344CB8AC3E}">
        <p14:creationId xmlns:p14="http://schemas.microsoft.com/office/powerpoint/2010/main" val="30802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Intensive work to improve PAs: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Intensive work needed to improve PAs:</a:t>
            </a:r>
          </a:p>
          <a:p>
            <a:pPr lvl="1"/>
            <a:r>
              <a:rPr lang="en-US" dirty="0"/>
              <a:t>12/50 papers with significant impact of PAs</a:t>
            </a:r>
            <a:endParaRPr lang="en-US" sz="1600" dirty="0"/>
          </a:p>
          <a:p>
            <a:pPr lvl="1"/>
            <a:r>
              <a:rPr lang="en-US" dirty="0"/>
              <a:t>9/50 papers with improved learning outcomes </a:t>
            </a:r>
            <a:r>
              <a:rPr lang="en-US" sz="1600" dirty="0"/>
              <a:t>(Martha &amp; Santoso 2019)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How to design a PA that mirrors the user’s language variety but avoids stereotypes </a:t>
            </a:r>
            <a:r>
              <a:rPr lang="en-US" sz="1600" dirty="0"/>
              <a:t>(see </a:t>
            </a:r>
            <a:r>
              <a:rPr lang="en-GB" sz="1600" dirty="0" err="1"/>
              <a:t>Labov</a:t>
            </a:r>
            <a:r>
              <a:rPr lang="en-GB" sz="1600" dirty="0"/>
              <a:t> 1994: 78</a:t>
            </a:r>
            <a:r>
              <a:rPr lang="en-US" sz="1600" dirty="0"/>
              <a:t>)</a:t>
            </a:r>
            <a:r>
              <a:rPr lang="en-US" sz="1800" dirty="0"/>
              <a:t>?</a:t>
            </a:r>
          </a:p>
          <a:p>
            <a:r>
              <a:rPr lang="en-US" dirty="0"/>
              <a:t>Does the use of the non-native PA improve learning outcomes? </a:t>
            </a:r>
          </a:p>
          <a:p>
            <a:r>
              <a:rPr lang="en-US" dirty="0"/>
              <a:t>What characteristics do the users attribute to the PA? </a:t>
            </a:r>
          </a:p>
          <a:p>
            <a:pPr lvl="1"/>
            <a:r>
              <a:rPr lang="en-US" cap="small" dirty="0"/>
              <a:t>Warmth</a:t>
            </a:r>
            <a:r>
              <a:rPr lang="en-US" dirty="0"/>
              <a:t>, likeableness</a:t>
            </a:r>
          </a:p>
          <a:p>
            <a:pPr lvl="1"/>
            <a:r>
              <a:rPr lang="en-US" cap="small" dirty="0"/>
              <a:t>Competence</a:t>
            </a:r>
            <a:r>
              <a:rPr lang="en-US" dirty="0"/>
              <a:t>, credibility, ease of understanding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4</a:t>
            </a:fld>
            <a:endParaRPr lang="de-DE" altLang="de-DE"/>
          </a:p>
        </p:txBody>
      </p:sp>
    </p:spTree>
    <p:extLst>
      <p:ext uri="{BB962C8B-B14F-4D97-AF65-F5344CB8AC3E}">
        <p14:creationId xmlns:p14="http://schemas.microsoft.com/office/powerpoint/2010/main" val="123409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2B633-7BEC-49A7-B3BF-92E0C7E450E6}" type="slidenum">
              <a:rPr lang="de-DE" altLang="de-DE" smtClean="0"/>
              <a:pPr/>
              <a:t>5</a:t>
            </a:fld>
            <a:endParaRPr lang="de-DE" altLang="de-DE"/>
          </a:p>
        </p:txBody>
      </p:sp>
    </p:spTree>
    <p:extLst>
      <p:ext uri="{BB962C8B-B14F-4D97-AF65-F5344CB8AC3E}">
        <p14:creationId xmlns:p14="http://schemas.microsoft.com/office/powerpoint/2010/main" val="299821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6</a:t>
            </a:fld>
            <a:endParaRPr lang="de-DE" sz="1400" b="0" strike="noStrike" spc="-1">
              <a:latin typeface="Calibri"/>
            </a:endParaRPr>
          </a:p>
        </p:txBody>
      </p:sp>
    </p:spTree>
    <p:extLst>
      <p:ext uri="{BB962C8B-B14F-4D97-AF65-F5344CB8AC3E}">
        <p14:creationId xmlns:p14="http://schemas.microsoft.com/office/powerpoint/2010/main" val="418921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7</a:t>
            </a:fld>
            <a:endParaRPr lang="de-DE" sz="1400" b="0" strike="noStrike" spc="-1">
              <a:latin typeface="Calibri"/>
            </a:endParaRPr>
          </a:p>
        </p:txBody>
      </p:sp>
    </p:spTree>
    <p:extLst>
      <p:ext uri="{BB962C8B-B14F-4D97-AF65-F5344CB8AC3E}">
        <p14:creationId xmlns:p14="http://schemas.microsoft.com/office/powerpoint/2010/main" val="202172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8</a:t>
            </a:fld>
            <a:endParaRPr lang="de-DE" sz="1400" b="0" strike="noStrike" spc="-1">
              <a:latin typeface="Calibri"/>
            </a:endParaRPr>
          </a:p>
        </p:txBody>
      </p:sp>
    </p:spTree>
    <p:extLst>
      <p:ext uri="{BB962C8B-B14F-4D97-AF65-F5344CB8AC3E}">
        <p14:creationId xmlns:p14="http://schemas.microsoft.com/office/powerpoint/2010/main" val="282460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idx="10"/>
          </p:nvPr>
        </p:nvSpPr>
        <p:spPr/>
        <p:txBody>
          <a:bodyPr/>
          <a:lstStyle/>
          <a:p>
            <a:pPr algn="r"/>
            <a:fld id="{0CD576D5-16A5-4746-A423-18D02F4A81CA}" type="slidenum">
              <a:rPr lang="de-DE" sz="1400" b="0" strike="noStrike" spc="-1" smtClean="0">
                <a:latin typeface="Calibri"/>
              </a:rPr>
              <a:t>9</a:t>
            </a:fld>
            <a:endParaRPr lang="de-DE" sz="1400" b="0" strike="noStrike" spc="-1">
              <a:latin typeface="Calibri"/>
            </a:endParaRPr>
          </a:p>
        </p:txBody>
      </p:sp>
    </p:spTree>
    <p:extLst>
      <p:ext uri="{BB962C8B-B14F-4D97-AF65-F5344CB8AC3E}">
        <p14:creationId xmlns:p14="http://schemas.microsoft.com/office/powerpoint/2010/main" val="2520064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457920"/>
          </a:xfrm>
          <a:prstGeom prst="rect">
            <a:avLst/>
          </a:prstGeom>
        </p:spPr>
        <p:txBody>
          <a:bodyPr lIns="0" tIns="0" rIns="0" bIns="0" anchor="ctr">
            <a:noAutofit/>
          </a:bodyPr>
          <a:lstStyle/>
          <a:p>
            <a:pPr algn="ctr"/>
            <a:endParaRPr lang="de-DE" sz="4400" b="0" strike="noStrike" spc="-1" dirty="0">
              <a:latin typeface="Calibri"/>
            </a:endParaRPr>
          </a:p>
        </p:txBody>
      </p:sp>
      <p:sp>
        <p:nvSpPr>
          <p:cNvPr id="5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dirty="0">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uba">
    <p:spTree>
      <p:nvGrpSpPr>
        <p:cNvPr id="1" name=""/>
        <p:cNvGrpSpPr/>
        <p:nvPr/>
      </p:nvGrpSpPr>
      <p:grpSpPr>
        <a:xfrm>
          <a:off x="0" y="0"/>
          <a:ext cx="0" cy="0"/>
          <a:chOff x="0" y="0"/>
          <a:chExt cx="0" cy="0"/>
        </a:xfrm>
      </p:grpSpPr>
      <p:sp>
        <p:nvSpPr>
          <p:cNvPr id="9" name="Titel 3"/>
          <p:cNvSpPr>
            <a:spLocks noGrp="1"/>
          </p:cNvSpPr>
          <p:nvPr>
            <p:ph type="title" hasCustomPrompt="1"/>
          </p:nvPr>
        </p:nvSpPr>
        <p:spPr>
          <a:xfrm>
            <a:off x="1007269" y="152400"/>
            <a:ext cx="7992666" cy="468314"/>
          </a:xfrm>
          <a:prstGeom prst="rect">
            <a:avLst/>
          </a:prstGeom>
        </p:spPr>
        <p:txBody>
          <a:bodyPr lIns="0" tIns="0" rIns="0" bIns="0">
            <a:normAutofit/>
          </a:bodyPr>
          <a:lstStyle>
            <a:lvl1pPr>
              <a:defRPr sz="2100"/>
            </a:lvl1pPr>
          </a:lstStyle>
          <a:p>
            <a:r>
              <a:rPr lang="de-DE" dirty="0"/>
              <a:t>Titelmasterformat durch Klicken bearbeiten</a:t>
            </a:r>
          </a:p>
        </p:txBody>
      </p:sp>
      <p:sp>
        <p:nvSpPr>
          <p:cNvPr id="10" name="Textplatzhalter 7"/>
          <p:cNvSpPr>
            <a:spLocks noGrp="1"/>
          </p:cNvSpPr>
          <p:nvPr>
            <p:ph type="body" sz="quarter" idx="13" hasCustomPrompt="1"/>
          </p:nvPr>
        </p:nvSpPr>
        <p:spPr>
          <a:xfrm>
            <a:off x="144066" y="908050"/>
            <a:ext cx="8855869" cy="928370"/>
          </a:xfrm>
          <a:prstGeom prst="rect">
            <a:avLst/>
          </a:prstGeom>
        </p:spPr>
        <p:txBody>
          <a:bodyPr lIns="0" tIns="0" rIns="0" bIns="0">
            <a:normAutofit/>
          </a:bodyPr>
          <a:lstStyle>
            <a:lvl1pPr marL="0" indent="0">
              <a:buFont typeface="Arial" panose="020B0604020202020204" pitchFamily="34" charset="0"/>
              <a:buNone/>
              <a:defRPr sz="1800" b="1">
                <a:solidFill>
                  <a:schemeClr val="tx1"/>
                </a:solidFill>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500">
                <a:latin typeface="Roboto" panose="02000000000000000000" pitchFamily="2" charset="0"/>
                <a:ea typeface="Roboto" panose="02000000000000000000" pitchFamily="2" charset="0"/>
              </a:defRPr>
            </a:lvl3pPr>
            <a:lvl4pPr>
              <a:defRPr sz="1500">
                <a:latin typeface="Roboto" panose="02000000000000000000" pitchFamily="2" charset="0"/>
                <a:ea typeface="Roboto" panose="02000000000000000000" pitchFamily="2" charset="0"/>
              </a:defRPr>
            </a:lvl4pPr>
            <a:lvl5pPr>
              <a:defRPr sz="1500">
                <a:latin typeface="Roboto" panose="02000000000000000000" pitchFamily="2" charset="0"/>
                <a:ea typeface="Roboto" panose="02000000000000000000" pitchFamily="2" charset="0"/>
              </a:defRPr>
            </a:lvl5pPr>
          </a:lstStyle>
          <a:p>
            <a:pPr lvl="0"/>
            <a:r>
              <a:rPr lang="de-DE" dirty="0"/>
              <a:t>Textmasterformat bearbeiten</a:t>
            </a:r>
          </a:p>
        </p:txBody>
      </p:sp>
      <p:sp>
        <p:nvSpPr>
          <p:cNvPr id="5" name="Bildplatzhalter 2"/>
          <p:cNvSpPr>
            <a:spLocks noGrp="1"/>
          </p:cNvSpPr>
          <p:nvPr>
            <p:ph type="pic" sz="quarter" idx="10"/>
          </p:nvPr>
        </p:nvSpPr>
        <p:spPr>
          <a:xfrm>
            <a:off x="144067" y="2060576"/>
            <a:ext cx="4346972" cy="4284663"/>
          </a:xfrm>
          <a:prstGeom prst="rect">
            <a:avLst/>
          </a:prstGeom>
        </p:spPr>
        <p:txBody>
          <a:bodyPr anchor="b" anchorCtr="0"/>
          <a:lstStyle>
            <a:lvl1pPr marL="0" indent="0" algn="ctr">
              <a:buNone/>
              <a:defRPr sz="1500">
                <a:latin typeface="Roboto" panose="02000000000000000000" pitchFamily="2" charset="0"/>
                <a:ea typeface="Roboto" panose="02000000000000000000" pitchFamily="2" charset="0"/>
              </a:defRPr>
            </a:lvl1pPr>
          </a:lstStyle>
          <a:p>
            <a:r>
              <a:rPr lang="de-DE" dirty="0"/>
              <a:t>Bild durch Klicken auf Symbol hinzufügen</a:t>
            </a:r>
          </a:p>
        </p:txBody>
      </p:sp>
      <p:sp>
        <p:nvSpPr>
          <p:cNvPr id="7" name="Textplatzhalter 7"/>
          <p:cNvSpPr>
            <a:spLocks noGrp="1"/>
          </p:cNvSpPr>
          <p:nvPr>
            <p:ph type="body" sz="quarter" idx="11"/>
          </p:nvPr>
        </p:nvSpPr>
        <p:spPr>
          <a:xfrm>
            <a:off x="4652963" y="2060575"/>
            <a:ext cx="4346972" cy="4284663"/>
          </a:xfrm>
          <a:prstGeom prst="rect">
            <a:avLst/>
          </a:prstGeom>
        </p:spPr>
        <p:txBody>
          <a:bodyPr>
            <a:normAutofit/>
          </a:bodyPr>
          <a:lstStyle>
            <a:lvl1pPr>
              <a:defRPr sz="21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500">
                <a:latin typeface="Roboto" panose="02000000000000000000" pitchFamily="2" charset="0"/>
                <a:ea typeface="Roboto" panose="02000000000000000000" pitchFamily="2" charset="0"/>
              </a:defRPr>
            </a:lvl3pPr>
            <a:lvl4pPr>
              <a:defRPr sz="1500">
                <a:latin typeface="Roboto" panose="02000000000000000000" pitchFamily="2" charset="0"/>
                <a:ea typeface="Roboto" panose="02000000000000000000" pitchFamily="2" charset="0"/>
              </a:defRPr>
            </a:lvl4pPr>
            <a:lvl5pPr>
              <a:defRPr sz="1500">
                <a:latin typeface="Roboto" panose="02000000000000000000" pitchFamily="2" charset="0"/>
                <a:ea typeface="Roboto" panose="020000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98393144"/>
      </p:ext>
    </p:extLst>
  </p:cSld>
  <p:clrMapOvr>
    <a:masterClrMapping/>
  </p:clrMapOvr>
  <p:extLst>
    <p:ext uri="{DCECCB84-F9BA-43D5-87BE-67443E8EF086}">
      <p15:sldGuideLst xmlns:p15="http://schemas.microsoft.com/office/powerpoint/2012/main">
        <p15:guide id="1" pos="3772">
          <p15:clr>
            <a:srgbClr val="5ACBF0"/>
          </p15:clr>
        </p15:guide>
        <p15:guide id="2" pos="3908">
          <p15:clr>
            <a:srgbClr val="5ACBF0"/>
          </p15:clr>
        </p15:guide>
        <p15:guide id="3" orient="horz" pos="1298">
          <p15:clr>
            <a:srgbClr val="5ACBF0"/>
          </p15:clr>
        </p15:guide>
        <p15:guide id="4" orient="horz" pos="116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eichenhain">
    <p:spTree>
      <p:nvGrpSpPr>
        <p:cNvPr id="1" name=""/>
        <p:cNvGrpSpPr/>
        <p:nvPr/>
      </p:nvGrpSpPr>
      <p:grpSpPr>
        <a:xfrm>
          <a:off x="0" y="0"/>
          <a:ext cx="0" cy="0"/>
          <a:chOff x="0" y="0"/>
          <a:chExt cx="0" cy="0"/>
        </a:xfrm>
      </p:grpSpPr>
      <p:sp>
        <p:nvSpPr>
          <p:cNvPr id="9" name="Titel 3"/>
          <p:cNvSpPr>
            <a:spLocks noGrp="1"/>
          </p:cNvSpPr>
          <p:nvPr>
            <p:ph type="title" hasCustomPrompt="1"/>
          </p:nvPr>
        </p:nvSpPr>
        <p:spPr>
          <a:xfrm>
            <a:off x="1007269" y="152400"/>
            <a:ext cx="7992666" cy="468314"/>
          </a:xfrm>
          <a:prstGeom prst="rect">
            <a:avLst/>
          </a:prstGeom>
        </p:spPr>
        <p:txBody>
          <a:bodyPr lIns="0" tIns="0" rIns="0" bIns="0">
            <a:normAutofit/>
          </a:bodyPr>
          <a:lstStyle>
            <a:lvl1pPr>
              <a:defRPr sz="2100"/>
            </a:lvl1pPr>
          </a:lstStyle>
          <a:p>
            <a:r>
              <a:rPr lang="de-DE" dirty="0"/>
              <a:t>Titelmasterformat durch Klicken bearbeiten</a:t>
            </a:r>
          </a:p>
        </p:txBody>
      </p:sp>
      <p:sp>
        <p:nvSpPr>
          <p:cNvPr id="10" name="Textplatzhalter 7"/>
          <p:cNvSpPr>
            <a:spLocks noGrp="1"/>
          </p:cNvSpPr>
          <p:nvPr>
            <p:ph type="body" sz="quarter" idx="13" hasCustomPrompt="1"/>
          </p:nvPr>
        </p:nvSpPr>
        <p:spPr>
          <a:xfrm>
            <a:off x="144066" y="908050"/>
            <a:ext cx="8855869" cy="928370"/>
          </a:xfrm>
          <a:prstGeom prst="rect">
            <a:avLst/>
          </a:prstGeom>
        </p:spPr>
        <p:txBody>
          <a:bodyPr lIns="0" tIns="0" rIns="0" bIns="0">
            <a:normAutofit/>
          </a:bodyPr>
          <a:lstStyle>
            <a:lvl1pPr marL="0" indent="0">
              <a:buFont typeface="Arial" panose="020B0604020202020204" pitchFamily="34" charset="0"/>
              <a:buNone/>
              <a:defRPr sz="1800" b="1">
                <a:solidFill>
                  <a:schemeClr val="tx1"/>
                </a:solidFill>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500">
                <a:latin typeface="Roboto" panose="02000000000000000000" pitchFamily="2" charset="0"/>
                <a:ea typeface="Roboto" panose="02000000000000000000" pitchFamily="2" charset="0"/>
              </a:defRPr>
            </a:lvl3pPr>
            <a:lvl4pPr>
              <a:defRPr sz="1500">
                <a:latin typeface="Roboto" panose="02000000000000000000" pitchFamily="2" charset="0"/>
                <a:ea typeface="Roboto" panose="02000000000000000000" pitchFamily="2" charset="0"/>
              </a:defRPr>
            </a:lvl4pPr>
            <a:lvl5pPr>
              <a:defRPr sz="1500">
                <a:latin typeface="Roboto" panose="02000000000000000000" pitchFamily="2" charset="0"/>
                <a:ea typeface="Roboto" panose="02000000000000000000" pitchFamily="2" charset="0"/>
              </a:defRPr>
            </a:lvl5pPr>
          </a:lstStyle>
          <a:p>
            <a:pPr lvl="0"/>
            <a:r>
              <a:rPr lang="de-DE" dirty="0"/>
              <a:t>Textmasterformat bearbeiten</a:t>
            </a:r>
          </a:p>
        </p:txBody>
      </p:sp>
      <p:sp>
        <p:nvSpPr>
          <p:cNvPr id="7" name="Textplatzhalter 7"/>
          <p:cNvSpPr>
            <a:spLocks noGrp="1"/>
          </p:cNvSpPr>
          <p:nvPr>
            <p:ph type="body" sz="quarter" idx="11" hasCustomPrompt="1"/>
          </p:nvPr>
        </p:nvSpPr>
        <p:spPr>
          <a:xfrm>
            <a:off x="144066" y="1996440"/>
            <a:ext cx="8855869" cy="4348798"/>
          </a:xfrm>
          <a:prstGeom prst="rect">
            <a:avLst/>
          </a:prstGeom>
        </p:spPr>
        <p:txBody>
          <a:bodyPr>
            <a:normAutofit/>
          </a:bodyPr>
          <a:lstStyle>
            <a:lvl1pPr>
              <a:defRPr sz="1500">
                <a:latin typeface="Roboto" panose="02000000000000000000" pitchFamily="2" charset="0"/>
                <a:ea typeface="Roboto" panose="02000000000000000000" pitchFamily="2" charset="0"/>
              </a:defRPr>
            </a:lvl1pPr>
            <a:lvl2pPr>
              <a:defRPr sz="1500">
                <a:latin typeface="Roboto" panose="02000000000000000000" pitchFamily="2" charset="0"/>
                <a:ea typeface="Roboto" panose="02000000000000000000" pitchFamily="2" charset="0"/>
              </a:defRPr>
            </a:lvl2pPr>
            <a:lvl3pPr>
              <a:defRPr sz="1500">
                <a:latin typeface="Roboto" panose="02000000000000000000" pitchFamily="2" charset="0"/>
                <a:ea typeface="Roboto" panose="02000000000000000000" pitchFamily="2" charset="0"/>
              </a:defRPr>
            </a:lvl3pPr>
            <a:lvl4pPr>
              <a:defRPr sz="1500">
                <a:latin typeface="Roboto" panose="02000000000000000000" pitchFamily="2" charset="0"/>
                <a:ea typeface="Roboto" panose="02000000000000000000" pitchFamily="2" charset="0"/>
              </a:defRPr>
            </a:lvl4pPr>
            <a:lvl5pPr>
              <a:defRPr sz="1500">
                <a:latin typeface="Roboto" panose="02000000000000000000" pitchFamily="2" charset="0"/>
                <a:ea typeface="Roboto" panose="020000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13294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mailto:josef.schmied@phil.tu-chemnitz.de"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hteck 8"/>
          <p:cNvSpPr/>
          <p:nvPr/>
        </p:nvSpPr>
        <p:spPr>
          <a:xfrm>
            <a:off x="0" y="0"/>
            <a:ext cx="9143280" cy="1511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3" name="Gerader Verbinder 13"/>
          <p:cNvSpPr/>
          <p:nvPr/>
        </p:nvSpPr>
        <p:spPr>
          <a:xfrm>
            <a:off x="1545840" y="333360"/>
            <a:ext cx="360" cy="826920"/>
          </a:xfrm>
          <a:prstGeom prst="line">
            <a:avLst/>
          </a:prstGeom>
          <a:ln w="12700">
            <a:solidFill>
              <a:srgbClr val="FFFFFF"/>
            </a:solidFill>
            <a:round/>
          </a:ln>
        </p:spPr>
        <p:style>
          <a:lnRef idx="1">
            <a:schemeClr val="accent1"/>
          </a:lnRef>
          <a:fillRef idx="0">
            <a:schemeClr val="accent1"/>
          </a:fillRef>
          <a:effectRef idx="0">
            <a:schemeClr val="accent1"/>
          </a:effectRef>
          <a:fontRef idx="minor"/>
        </p:style>
      </p:sp>
      <p:pic>
        <p:nvPicPr>
          <p:cNvPr id="4" name="Grafik 2"/>
          <p:cNvPicPr/>
          <p:nvPr/>
        </p:nvPicPr>
        <p:blipFill>
          <a:blip r:embed="rId3"/>
          <a:stretch/>
        </p:blipFill>
        <p:spPr>
          <a:xfrm>
            <a:off x="251280" y="333360"/>
            <a:ext cx="1040400" cy="826200"/>
          </a:xfrm>
          <a:prstGeom prst="rect">
            <a:avLst/>
          </a:prstGeom>
          <a:ln w="0">
            <a:noFill/>
          </a:ln>
        </p:spPr>
      </p:pic>
      <p:sp>
        <p:nvSpPr>
          <p:cNvPr id="5" name="Text Box 21"/>
          <p:cNvSpPr/>
          <p:nvPr/>
        </p:nvSpPr>
        <p:spPr>
          <a:xfrm>
            <a:off x="108000" y="836640"/>
            <a:ext cx="862920" cy="243720"/>
          </a:xfrm>
          <a:prstGeom prst="rect">
            <a:avLst/>
          </a:prstGeom>
          <a:noFill/>
          <a:ln w="0">
            <a:noFill/>
          </a:ln>
        </p:spPr>
        <p:style>
          <a:lnRef idx="0">
            <a:scrgbClr r="0" g="0" b="0"/>
          </a:lnRef>
          <a:fillRef idx="0">
            <a:scrgbClr r="0" g="0" b="0"/>
          </a:fillRef>
          <a:effectRef idx="0">
            <a:scrgbClr r="0" g="0" b="0"/>
          </a:effectRef>
          <a:fontRef idx="minor"/>
        </p:style>
      </p:sp>
      <p:sp>
        <p:nvSpPr>
          <p:cNvPr id="6" name="Text Box 22"/>
          <p:cNvSpPr/>
          <p:nvPr/>
        </p:nvSpPr>
        <p:spPr>
          <a:xfrm>
            <a:off x="1331640" y="4941720"/>
            <a:ext cx="6264000" cy="1316856"/>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spcBef>
                <a:spcPts val="241"/>
              </a:spcBef>
            </a:pPr>
            <a:r>
              <a:rPr lang="de-DE" sz="1200" b="0" strike="noStrike" spc="-1" dirty="0">
                <a:solidFill>
                  <a:srgbClr val="000000"/>
                </a:solidFill>
                <a:latin typeface="Verdana"/>
                <a:ea typeface="Verdana"/>
              </a:rPr>
              <a:t>Josef Schmied/Sven Albrecht/Marina </a:t>
            </a:r>
            <a:r>
              <a:rPr lang="de-DE" sz="1200" b="0" strike="noStrike" spc="-1" dirty="0" err="1">
                <a:solidFill>
                  <a:srgbClr val="000000"/>
                </a:solidFill>
                <a:latin typeface="Verdana"/>
                <a:ea typeface="Verdana"/>
              </a:rPr>
              <a:t>Ivanova</a:t>
            </a:r>
            <a:endParaRPr lang="de-DE" sz="1200" b="0" strike="noStrike" spc="-1" dirty="0">
              <a:latin typeface="Calibri"/>
            </a:endParaRPr>
          </a:p>
          <a:p>
            <a:pPr algn="ctr">
              <a:lnSpc>
                <a:spcPct val="90000"/>
              </a:lnSpc>
              <a:spcBef>
                <a:spcPts val="241"/>
              </a:spcBef>
            </a:pPr>
            <a:r>
              <a:rPr lang="de-DE" sz="1200" b="0" strike="noStrike" spc="-1" dirty="0">
                <a:solidFill>
                  <a:srgbClr val="000000"/>
                </a:solidFill>
                <a:latin typeface="Verdana"/>
                <a:ea typeface="Verdana"/>
              </a:rPr>
              <a:t>English </a:t>
            </a:r>
            <a:r>
              <a:rPr lang="en-GB" sz="1200" b="0" strike="noStrike" spc="-1" dirty="0">
                <a:solidFill>
                  <a:srgbClr val="000000"/>
                </a:solidFill>
                <a:latin typeface="Verdana"/>
                <a:ea typeface="Verdana"/>
              </a:rPr>
              <a:t>Language</a:t>
            </a:r>
            <a:r>
              <a:rPr lang="de-DE" sz="1200" b="0" strike="noStrike" spc="-1" dirty="0">
                <a:solidFill>
                  <a:srgbClr val="000000"/>
                </a:solidFill>
                <a:latin typeface="Verdana"/>
                <a:ea typeface="Verdana"/>
              </a:rPr>
              <a:t> &amp; </a:t>
            </a:r>
            <a:r>
              <a:rPr lang="de-DE" sz="1200" b="0" strike="noStrike" spc="-1" dirty="0" err="1">
                <a:solidFill>
                  <a:srgbClr val="000000"/>
                </a:solidFill>
                <a:latin typeface="Verdana"/>
                <a:ea typeface="Verdana"/>
              </a:rPr>
              <a:t>Linguistics</a:t>
            </a:r>
            <a:endParaRPr lang="de-DE" sz="1200" b="0" strike="noStrike" spc="-1" dirty="0">
              <a:latin typeface="Calibri"/>
            </a:endParaRPr>
          </a:p>
          <a:p>
            <a:pPr algn="ctr">
              <a:lnSpc>
                <a:spcPct val="90000"/>
              </a:lnSpc>
              <a:spcBef>
                <a:spcPts val="241"/>
              </a:spcBef>
            </a:pPr>
            <a:r>
              <a:rPr lang="de-DE" sz="1200" b="0" strike="noStrike" spc="-1" dirty="0">
                <a:solidFill>
                  <a:srgbClr val="000000"/>
                </a:solidFill>
                <a:latin typeface="Verdana"/>
                <a:ea typeface="Verdana"/>
              </a:rPr>
              <a:t>Chemnitz University </a:t>
            </a:r>
            <a:r>
              <a:rPr lang="de-DE" sz="1200" b="0" strike="noStrike" spc="-1" dirty="0" err="1">
                <a:solidFill>
                  <a:srgbClr val="000000"/>
                </a:solidFill>
                <a:latin typeface="Verdana"/>
                <a:ea typeface="Verdana"/>
              </a:rPr>
              <a:t>of</a:t>
            </a:r>
            <a:r>
              <a:rPr lang="de-DE" sz="1200" b="0" strike="noStrike" spc="-1" dirty="0">
                <a:solidFill>
                  <a:srgbClr val="000000"/>
                </a:solidFill>
                <a:latin typeface="Verdana"/>
                <a:ea typeface="Verdana"/>
              </a:rPr>
              <a:t> Technology</a:t>
            </a:r>
            <a:endParaRPr lang="de-DE" sz="1200" b="0" strike="noStrike" spc="-1" dirty="0">
              <a:latin typeface="Calibri"/>
            </a:endParaRPr>
          </a:p>
          <a:p>
            <a:pPr algn="ctr">
              <a:lnSpc>
                <a:spcPct val="90000"/>
              </a:lnSpc>
              <a:spcBef>
                <a:spcPts val="241"/>
              </a:spcBef>
            </a:pPr>
            <a:r>
              <a:rPr lang="de-DE" sz="1200" b="0" strike="noStrike" spc="-1" dirty="0">
                <a:solidFill>
                  <a:srgbClr val="000000"/>
                </a:solidFill>
                <a:latin typeface="Verdana"/>
                <a:ea typeface="Verdana"/>
              </a:rPr>
              <a:t>https://www.tu-chemnitz.de/phil/english/sections/ling/presentations_js.php</a:t>
            </a:r>
            <a:endParaRPr lang="de-DE" sz="1200" b="0" strike="noStrike" spc="-1" dirty="0">
              <a:latin typeface="Calibri"/>
            </a:endParaRPr>
          </a:p>
          <a:p>
            <a:pPr algn="ctr">
              <a:lnSpc>
                <a:spcPct val="90000"/>
              </a:lnSpc>
              <a:spcBef>
                <a:spcPts val="241"/>
              </a:spcBef>
            </a:pPr>
            <a:r>
              <a:rPr lang="de-DE" sz="1200" b="0" strike="noStrike" spc="-1" dirty="0">
                <a:solidFill>
                  <a:srgbClr val="000000"/>
                </a:solidFill>
                <a:latin typeface="Verdana"/>
                <a:ea typeface="Verdana"/>
                <a:hlinkClick r:id="rId4"/>
              </a:rPr>
              <a:t>josef.schmied@phil.tu-chemnitz.de</a:t>
            </a:r>
            <a:r>
              <a:rPr lang="de-DE" sz="1200" b="0" strike="noStrike" spc="-1" dirty="0">
                <a:solidFill>
                  <a:srgbClr val="000000"/>
                </a:solidFill>
                <a:latin typeface="Verdana"/>
                <a:ea typeface="Verdana"/>
              </a:rPr>
              <a:t> </a:t>
            </a:r>
            <a:endParaRPr lang="de-DE" sz="1400" b="0" strike="noStrike" spc="-1" dirty="0">
              <a:latin typeface="Calibri"/>
            </a:endParaRPr>
          </a:p>
          <a:p>
            <a:pPr>
              <a:lnSpc>
                <a:spcPct val="100000"/>
              </a:lnSpc>
              <a:spcBef>
                <a:spcPts val="601"/>
              </a:spcBef>
            </a:pPr>
            <a:endParaRPr lang="de-DE" sz="1400" b="0" strike="noStrike" spc="-1" dirty="0">
              <a:latin typeface="Calibri"/>
            </a:endParaRPr>
          </a:p>
        </p:txBody>
      </p:sp>
      <p:sp>
        <p:nvSpPr>
          <p:cNvPr id="10"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dirty="0">
                <a:latin typeface="Calibri"/>
              </a:rPr>
              <a:t>Format des Titeltextes durch Klicken bearbeiten</a:t>
            </a:r>
          </a:p>
        </p:txBody>
      </p:sp>
      <p:sp>
        <p:nvSpPr>
          <p:cNvPr id="11" name="PlaceHolder 5"/>
          <p:cNvSpPr>
            <a:spLocks noGrp="1"/>
          </p:cNvSpPr>
          <p:nvPr>
            <p:ph type="body"/>
          </p:nvPr>
        </p:nvSpPr>
        <p:spPr>
          <a:xfrm>
            <a:off x="457200" y="1604520"/>
            <a:ext cx="8229240" cy="2906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dirty="0">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dirty="0">
                <a:latin typeface="Calibri"/>
              </a:rPr>
              <a:t>Zweite Gliederungsebene</a:t>
            </a:r>
          </a:p>
          <a:p>
            <a:pPr marL="1296000" lvl="2" indent="-288000">
              <a:spcBef>
                <a:spcPts val="850"/>
              </a:spcBef>
              <a:buClr>
                <a:srgbClr val="000000"/>
              </a:buClr>
              <a:buSzPct val="45000"/>
              <a:buFont typeface="Wingdings" charset="2"/>
              <a:buChar char=""/>
            </a:pPr>
            <a:r>
              <a:rPr lang="de-DE" sz="2400" b="0" strike="noStrike" spc="-1" dirty="0">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dirty="0">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dirty="0">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dirty="0">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dirty="0">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Rechteck 8"/>
          <p:cNvSpPr/>
          <p:nvPr/>
        </p:nvSpPr>
        <p:spPr>
          <a:xfrm>
            <a:off x="0" y="360"/>
            <a:ext cx="9143280" cy="1359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49" name="Gerader Verbinder 10"/>
          <p:cNvSpPr/>
          <p:nvPr/>
        </p:nvSpPr>
        <p:spPr>
          <a:xfrm>
            <a:off x="874800" y="152640"/>
            <a:ext cx="360" cy="468000"/>
          </a:xfrm>
          <a:prstGeom prst="line">
            <a:avLst/>
          </a:prstGeom>
          <a:ln>
            <a:solidFill>
              <a:srgbClr val="FFFFFF"/>
            </a:solidFill>
          </a:ln>
        </p:spPr>
        <p:style>
          <a:lnRef idx="1">
            <a:schemeClr val="accent1"/>
          </a:lnRef>
          <a:fillRef idx="0">
            <a:schemeClr val="accent1"/>
          </a:fillRef>
          <a:effectRef idx="0">
            <a:schemeClr val="accent1"/>
          </a:effectRef>
          <a:fontRef idx="minor"/>
        </p:style>
      </p:sp>
      <p:pic>
        <p:nvPicPr>
          <p:cNvPr id="50" name="Grafik 9"/>
          <p:cNvPicPr/>
          <p:nvPr/>
        </p:nvPicPr>
        <p:blipFill>
          <a:blip r:embed="rId6"/>
          <a:stretch/>
        </p:blipFill>
        <p:spPr>
          <a:xfrm>
            <a:off x="144000" y="152280"/>
            <a:ext cx="588240" cy="467280"/>
          </a:xfrm>
          <a:prstGeom prst="rect">
            <a:avLst/>
          </a:prstGeom>
          <a:ln w="0">
            <a:noFill/>
          </a:ln>
        </p:spPr>
      </p:pic>
      <p:sp>
        <p:nvSpPr>
          <p:cNvPr id="51" name="PlaceHolder 1"/>
          <p:cNvSpPr>
            <a:spLocks noGrp="1"/>
          </p:cNvSpPr>
          <p:nvPr>
            <p:ph type="title"/>
          </p:nvPr>
        </p:nvSpPr>
        <p:spPr>
          <a:xfrm>
            <a:off x="457200" y="1359672"/>
            <a:ext cx="8229240" cy="58727"/>
          </a:xfrm>
          <a:prstGeom prst="rect">
            <a:avLst/>
          </a:prstGeom>
        </p:spPr>
        <p:txBody>
          <a:bodyPr lIns="0" tIns="0" rIns="0" bIns="0" anchor="ctr">
            <a:noAutofit/>
          </a:bodyPr>
          <a:lstStyle/>
          <a:p>
            <a:pPr algn="ctr"/>
            <a:r>
              <a:rPr lang="de-DE" sz="4400" b="0" strike="noStrike" spc="-1" dirty="0">
                <a:latin typeface="Calibri"/>
              </a:rPr>
              <a:t>Format des Titeltextes durch Klicken bearbeiten</a:t>
            </a:r>
          </a:p>
        </p:txBody>
      </p:sp>
      <p:sp>
        <p:nvSpPr>
          <p:cNvPr id="5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latin typeface="Calibri"/>
              </a:rPr>
              <a:t>Zweite Gliederungsebene</a:t>
            </a:r>
          </a:p>
          <a:p>
            <a:pPr marL="1296000" lvl="2" indent="-288000">
              <a:spcBef>
                <a:spcPts val="850"/>
              </a:spcBef>
              <a:buClr>
                <a:srgbClr val="000000"/>
              </a:buClr>
              <a:buSzPct val="45000"/>
              <a:buFont typeface="Wingdings" charset="2"/>
              <a:buChar char=""/>
            </a:pPr>
            <a:r>
              <a:rPr lang="de-DE" sz="2400" b="0" strike="noStrike" spc="-1">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7575/aiac.alls.v.8n.5p.10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doi.org/10.1007/s12369-011-0100-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n2NHWzWxgu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www.youtube.com/watch?v=da4OO5mLZv0" TargetMode="Externa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11.png"/><Relationship Id="rId5" Type="http://schemas.microsoft.com/office/2007/relationships/media" Target="../media/media3.wav"/><Relationship Id="rId10" Type="http://schemas.openxmlformats.org/officeDocument/2006/relationships/notesSlide" Target="../notesSlides/notesSlide7.xml"/><Relationship Id="rId4" Type="http://schemas.openxmlformats.org/officeDocument/2006/relationships/audio" Target="../media/media2.wav"/><Relationship Id="rId9"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2"/>
          <p:cNvSpPr/>
          <p:nvPr/>
        </p:nvSpPr>
        <p:spPr>
          <a:xfrm>
            <a:off x="0" y="0"/>
            <a:ext cx="360" cy="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2000" b="1" i="1" strike="noStrike" spc="-1">
                <a:solidFill>
                  <a:srgbClr val="FFFFFF"/>
                </a:solidFill>
                <a:latin typeface="Calibri"/>
                <a:ea typeface="Times New Roman"/>
              </a:rPr>
              <a:t>                                         </a:t>
            </a:r>
            <a:endParaRPr lang="de-DE" sz="2000" b="0" strike="noStrike" spc="-1">
              <a:latin typeface="Calibri"/>
            </a:endParaRPr>
          </a:p>
        </p:txBody>
      </p:sp>
      <p:pic>
        <p:nvPicPr>
          <p:cNvPr id="267" name="Picture 1"/>
          <p:cNvPicPr/>
          <p:nvPr/>
        </p:nvPicPr>
        <p:blipFill>
          <a:blip r:embed="rId3"/>
          <a:stretch/>
        </p:blipFill>
        <p:spPr>
          <a:xfrm>
            <a:off x="0" y="0"/>
            <a:ext cx="0" cy="0"/>
          </a:xfrm>
          <a:prstGeom prst="rect">
            <a:avLst/>
          </a:prstGeom>
          <a:ln w="0">
            <a:noFill/>
          </a:ln>
        </p:spPr>
      </p:pic>
      <p:sp>
        <p:nvSpPr>
          <p:cNvPr id="269" name="Rechteck 4"/>
          <p:cNvSpPr/>
          <p:nvPr/>
        </p:nvSpPr>
        <p:spPr>
          <a:xfrm>
            <a:off x="395640" y="2553994"/>
            <a:ext cx="856836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en-GB" sz="2800" b="1" i="1" dirty="0">
                <a:latin typeface="Roboto"/>
              </a:rPr>
              <a:t>Empirical perception studies on Italian English: </a:t>
            </a:r>
            <a:br>
              <a:rPr lang="en-GB" sz="2800" b="1" i="1" dirty="0">
                <a:latin typeface="Roboto"/>
              </a:rPr>
            </a:br>
            <a:r>
              <a:rPr lang="en-GB" sz="2800" b="1" i="1" dirty="0">
                <a:latin typeface="Roboto"/>
              </a:rPr>
              <a:t>Neglected, charming or unaccepted?</a:t>
            </a:r>
          </a:p>
          <a:p>
            <a:pPr algn="ctr">
              <a:lnSpc>
                <a:spcPct val="100000"/>
              </a:lnSpc>
            </a:pPr>
            <a:endParaRPr lang="en-GB" sz="2400" b="1" strike="noStrike" spc="-1" dirty="0">
              <a:solidFill>
                <a:srgbClr val="000000"/>
              </a:solidFill>
              <a:latin typeface="Roboto"/>
              <a:ea typeface="DengXian"/>
            </a:endParaRPr>
          </a:p>
        </p:txBody>
      </p:sp>
      <p:sp>
        <p:nvSpPr>
          <p:cNvPr id="12" name="Titel 1"/>
          <p:cNvSpPr txBox="1">
            <a:spLocks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6_IEZ/ZBMAAAAlAAAAZAAAAA0AAAAAAAAAAAAAAAAAAAAAAAAAAAAAAAAAAAAAAAAAAAEAAABQAAAAAAAAAAAA4D8AAAAAAADgPwAAAAAAAOA/AAAAAAAA4D8AAAAAAADgPwAAAAAAAOA/AAAAAAAA4D8AAAAAAADgPwAAAAAAAOA/AAAAAAAA4D8CAAAAjAAAAAAAAAAAAAAAAF9Q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8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9QBf///wEAAAAAAAAAAAAAAAAAAAAAAAAAAAAAAAAAAAAAAAAAAAAAAAJ/f38A////A8zMzADAwP8Af39/AAAAAAAAAAAAAAAAAAAAAAAAAAAAIQAAABgAAAAUAAAAsA4AAKQBAAAoSQAAJAcAAAAAAAAmAAAACAAAAAEAAAAAAAAAMAAAABQAAAAAAAAAAAD//wAAAQAAAP//AAABAA=="/>
              </a:ext>
            </a:extLst>
          </p:cNvSpPr>
          <p:nvPr/>
        </p:nvSpPr>
        <p:spPr>
          <a:xfrm>
            <a:off x="2387600" y="266700"/>
            <a:ext cx="9504680" cy="894080"/>
          </a:xfrm>
        </p:spPr>
        <p:txBody>
          <a:bodyPr vert="horz" wrap="square" lIns="0" tIns="0" rIns="0" bIns="0" numCol="1" spcCol="215900" anchor="t">
            <a:prstTxWarp prst="textNoShape">
              <a:avLst/>
            </a:prstTxWarp>
          </a:bodyPr>
          <a:lstStyle>
            <a:lvl1pPr marL="0" marR="0" indent="0" algn="l" defTabSz="914400">
              <a:lnSpc>
                <a:spcPct val="100000"/>
              </a:lnSpc>
              <a:spcBef>
                <a:spcPts val="0"/>
              </a:spcBef>
              <a:spcAft>
                <a:spcPts val="0"/>
              </a:spcAft>
              <a:buNone/>
              <a:tabLst/>
              <a:defRPr lang="de-de" sz="2800" b="1" i="0" u="none" strike="noStrike" kern="1" cap="none" spc="0" baseline="0">
                <a:solidFill>
                  <a:schemeClr val="bg1"/>
                </a:solidFill>
                <a:effectLst/>
                <a:latin typeface="Roboto" pitchFamily="1" charset="0"/>
                <a:ea typeface="Roboto" pitchFamily="1" charset="0"/>
                <a:cs typeface="Arial" pitchFamily="2" charset="0"/>
              </a:defRPr>
            </a:lvl1pPr>
            <a:lvl2pPr marL="4572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2pPr>
            <a:lvl3pPr marL="9144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3pPr>
            <a:lvl4pPr marL="13716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4pPr>
            <a:lvl5pPr marL="18288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5pPr>
            <a:lvl6pPr marL="4572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6pPr>
            <a:lvl7pPr marL="9144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7pPr>
            <a:lvl8pPr marL="13716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8pPr>
            <a:lvl9pPr marL="18288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lang="de-de"/>
            </a:pPr>
            <a:r>
              <a:rPr kumimoji="0" lang="en-GB" b="1" i="0" u="none" strike="noStrike" kern="1" cap="none" spc="0" normalizeH="0" baseline="0" noProof="0" dirty="0">
                <a:ln>
                  <a:noFill/>
                </a:ln>
                <a:solidFill>
                  <a:srgbClr val="FFFFFF"/>
                </a:solidFill>
                <a:effectLst/>
                <a:uLnTx/>
                <a:uFillTx/>
                <a:latin typeface="Roboto" pitchFamily="1" charset="0"/>
                <a:cs typeface="Arial" pitchFamily="2" charset="0"/>
              </a:rPr>
              <a:t>IAWE 25 </a:t>
            </a:r>
          </a:p>
          <a:p>
            <a:pPr marL="0" marR="0" lvl="0" indent="0" algn="l" defTabSz="914400" eaLnBrk="1" fontAlgn="auto" latinLnBrk="0" hangingPunct="1">
              <a:lnSpc>
                <a:spcPct val="100000"/>
              </a:lnSpc>
              <a:spcBef>
                <a:spcPts val="0"/>
              </a:spcBef>
              <a:spcAft>
                <a:spcPts val="0"/>
              </a:spcAft>
              <a:buClrTx/>
              <a:buSzTx/>
              <a:buFontTx/>
              <a:buNone/>
              <a:tabLst/>
              <a:defRPr lang="de-de"/>
            </a:pPr>
            <a:r>
              <a:rPr kumimoji="0" lang="en-GB" b="1" i="0" u="none" strike="noStrike" kern="1" cap="none" spc="0" normalizeH="0" baseline="0" noProof="0" dirty="0">
                <a:ln>
                  <a:noFill/>
                </a:ln>
                <a:solidFill>
                  <a:srgbClr val="FFFFFF"/>
                </a:solidFill>
                <a:effectLst/>
                <a:uLnTx/>
                <a:uFillTx/>
                <a:latin typeface="Roboto" pitchFamily="1" charset="0"/>
                <a:cs typeface="Arial" pitchFamily="2" charset="0"/>
              </a:rPr>
              <a:t>Stony Brook University</a:t>
            </a:r>
          </a:p>
        </p:txBody>
      </p:sp>
      <p:pic>
        <p:nvPicPr>
          <p:cNvPr id="6" name="Grafik 5"/>
          <p:cNvPicPr>
            <a:picLocks noChangeAspect="1"/>
          </p:cNvPicPr>
          <p:nvPr/>
        </p:nvPicPr>
        <p:blipFill>
          <a:blip r:embed="rId4"/>
          <a:stretch>
            <a:fillRect/>
          </a:stretch>
        </p:blipFill>
        <p:spPr>
          <a:xfrm>
            <a:off x="7506031" y="-1"/>
            <a:ext cx="1637969" cy="15204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10</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667910" y="1471003"/>
            <a:ext cx="8022000" cy="602291"/>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87500" lnSpcReduction="10000"/>
          </a:bodyPr>
          <a:lstStyle/>
          <a:p>
            <a:pPr>
              <a:lnSpc>
                <a:spcPct val="90000"/>
              </a:lnSpc>
              <a:spcBef>
                <a:spcPts val="751"/>
              </a:spcBef>
              <a:tabLst>
                <a:tab pos="0" algn="l"/>
              </a:tabLst>
            </a:pPr>
            <a:r>
              <a:rPr lang="en-US" sz="1700" spc="-1" dirty="0">
                <a:solidFill>
                  <a:srgbClr val="000000"/>
                </a:solidFill>
                <a:latin typeface="Roboto" panose="020B0604020202020204" charset="0"/>
                <a:ea typeface="Roboto" panose="020B0604020202020204" charset="0"/>
              </a:rPr>
              <a:t>Rating of features in trivia statements (based on </a:t>
            </a:r>
            <a:r>
              <a:rPr lang="en-US" sz="1700" spc="-1" dirty="0" err="1">
                <a:solidFill>
                  <a:srgbClr val="000000"/>
                </a:solidFill>
                <a:latin typeface="Roboto" panose="020B0604020202020204" charset="0"/>
                <a:ea typeface="Roboto" panose="020B0604020202020204" charset="0"/>
              </a:rPr>
              <a:t>Boduch-Grabka</a:t>
            </a:r>
            <a:r>
              <a:rPr lang="en-US" sz="1700" spc="-1" dirty="0">
                <a:solidFill>
                  <a:srgbClr val="000000"/>
                </a:solidFill>
                <a:latin typeface="Roboto" panose="020B0604020202020204" charset="0"/>
                <a:ea typeface="Roboto" panose="020B0604020202020204" charset="0"/>
              </a:rPr>
              <a:t> &amp; Lev-Ari 2021)</a:t>
            </a:r>
            <a:br>
              <a:rPr lang="en-US" sz="1700" spc="-1" dirty="0">
                <a:solidFill>
                  <a:srgbClr val="000000"/>
                </a:solidFill>
                <a:latin typeface="Roboto" panose="020B0604020202020204" charset="0"/>
                <a:ea typeface="Roboto" panose="020B0604020202020204" charset="0"/>
              </a:rPr>
            </a:br>
            <a:r>
              <a:rPr lang="en-US" sz="1700" spc="-1" dirty="0">
                <a:solidFill>
                  <a:srgbClr val="000000"/>
                </a:solidFill>
                <a:latin typeface="Roboto" panose="020B0604020202020204" charset="0"/>
                <a:ea typeface="Roboto" panose="020B0604020202020204" charset="0"/>
              </a:rPr>
              <a:t>“</a:t>
            </a:r>
            <a:r>
              <a:rPr lang="en-GB" dirty="0"/>
              <a:t>trivia statements produced by speakers of non-native varieties are less trusted than those produced by speakers of native varieties”</a:t>
            </a:r>
            <a:endParaRPr lang="en-US" sz="1700" spc="-1" dirty="0">
              <a:solidFill>
                <a:srgbClr val="000000"/>
              </a:solidFill>
              <a:latin typeface="Roboto" panose="020B0604020202020204" charset="0"/>
              <a:ea typeface="Roboto" panose="020B0604020202020204" charset="0"/>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13"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3</a:t>
            </a:r>
            <a:r>
              <a:rPr lang="en-GB" sz="2400" b="1" strike="noStrike" spc="-1" dirty="0">
                <a:solidFill>
                  <a:srgbClr val="000000"/>
                </a:solidFill>
                <a:latin typeface="Roboto" panose="02000000000000000000" pitchFamily="2" charset="0"/>
                <a:ea typeface="Roboto" panose="02000000000000000000" pitchFamily="2" charset="0"/>
              </a:rPr>
              <a:t>. Attitudes to individual features of Italian English</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graphicFrame>
        <p:nvGraphicFramePr>
          <p:cNvPr id="7" name="Tabelle 4"/>
          <p:cNvGraphicFramePr/>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rPr>
                        <a:t>attitudes to features</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 name="Table 1">
            <a:extLst>
              <a:ext uri="{FF2B5EF4-FFF2-40B4-BE49-F238E27FC236}">
                <a16:creationId xmlns:a16="http://schemas.microsoft.com/office/drawing/2014/main" id="{AA3807D3-80A3-6E5B-F1E0-A136D5F6539E}"/>
              </a:ext>
            </a:extLst>
          </p:cNvPr>
          <p:cNvGraphicFramePr>
            <a:graphicFrameLocks noGrp="1"/>
          </p:cNvGraphicFramePr>
          <p:nvPr>
            <p:extLst>
              <p:ext uri="{D42A27DB-BD31-4B8C-83A1-F6EECF244321}">
                <p14:modId xmlns:p14="http://schemas.microsoft.com/office/powerpoint/2010/main" val="611240295"/>
              </p:ext>
            </p:extLst>
          </p:nvPr>
        </p:nvGraphicFramePr>
        <p:xfrm>
          <a:off x="200844" y="2061497"/>
          <a:ext cx="8742312" cy="4050984"/>
        </p:xfrm>
        <a:graphic>
          <a:graphicData uri="http://schemas.openxmlformats.org/drawingml/2006/table">
            <a:tbl>
              <a:tblPr firstRow="1">
                <a:tableStyleId>{5C22544A-7EE6-4342-B048-85BDC9FD1C3A}</a:tableStyleId>
              </a:tblPr>
              <a:tblGrid>
                <a:gridCol w="5700423">
                  <a:extLst>
                    <a:ext uri="{9D8B030D-6E8A-4147-A177-3AD203B41FA5}">
                      <a16:colId xmlns:a16="http://schemas.microsoft.com/office/drawing/2014/main" val="2817198591"/>
                    </a:ext>
                  </a:extLst>
                </a:gridCol>
                <a:gridCol w="948266">
                  <a:extLst>
                    <a:ext uri="{9D8B030D-6E8A-4147-A177-3AD203B41FA5}">
                      <a16:colId xmlns:a16="http://schemas.microsoft.com/office/drawing/2014/main" val="2037172610"/>
                    </a:ext>
                  </a:extLst>
                </a:gridCol>
                <a:gridCol w="2093623">
                  <a:extLst>
                    <a:ext uri="{9D8B030D-6E8A-4147-A177-3AD203B41FA5}">
                      <a16:colId xmlns:a16="http://schemas.microsoft.com/office/drawing/2014/main" val="2821250537"/>
                    </a:ext>
                  </a:extLst>
                </a:gridCol>
              </a:tblGrid>
              <a:tr h="107016">
                <a:tc>
                  <a:txBody>
                    <a:bodyPr/>
                    <a:lstStyle/>
                    <a:p>
                      <a:pPr algn="l" fontAlgn="b"/>
                      <a:r>
                        <a:rPr lang="en-GB" sz="1100" u="none" strike="noStrike" dirty="0">
                          <a:effectLst/>
                          <a:latin typeface="Roboto" panose="02000000000000000000" pitchFamily="2" charset="0"/>
                          <a:ea typeface="Roboto" panose="02000000000000000000" pitchFamily="2" charset="0"/>
                        </a:rPr>
                        <a:t>Statement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Truth value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ItE feature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797838807"/>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a:t>
                      </a:r>
                      <a:r>
                        <a:rPr lang="en-GB" sz="1100" b="1" u="none" strike="noStrike" dirty="0">
                          <a:effectLst/>
                          <a:latin typeface="Roboto" panose="02000000000000000000" pitchFamily="2" charset="0"/>
                          <a:ea typeface="Roboto" panose="02000000000000000000" pitchFamily="2" charset="0"/>
                        </a:rPr>
                        <a:t>cigarette</a:t>
                      </a:r>
                      <a:r>
                        <a:rPr lang="en-GB" sz="1100" u="none" strike="noStrike" dirty="0">
                          <a:effectLst/>
                          <a:latin typeface="Roboto" panose="02000000000000000000" pitchFamily="2" charset="0"/>
                          <a:ea typeface="Roboto" panose="02000000000000000000" pitchFamily="2" charset="0"/>
                        </a:rPr>
                        <a:t> lighter was invented before matches.</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ctr" fontAlgn="b"/>
                      <a:r>
                        <a:rPr lang="en-GB" sz="1100" u="none" strike="noStrike" dirty="0">
                          <a:effectLst/>
                          <a:latin typeface="Roboto" panose="02000000000000000000" pitchFamily="2" charset="0"/>
                          <a:ea typeface="Roboto" panose="02000000000000000000" pitchFamily="2" charset="0"/>
                        </a:rPr>
                        <a:t>TRUE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l" fontAlgn="b"/>
                      <a:r>
                        <a:rPr lang="en-GB" sz="1100" u="none" strike="noStrike" dirty="0">
                          <a:effectLst/>
                          <a:latin typeface="Roboto" panose="02000000000000000000" pitchFamily="2" charset="0"/>
                          <a:ea typeface="Roboto" panose="02000000000000000000" pitchFamily="2" charset="0"/>
                        </a:rPr>
                        <a:t>Geminate /t/ -&gt; /</a:t>
                      </a:r>
                      <a:r>
                        <a:rPr lang="en-GB" sz="1100" u="none" strike="noStrike" dirty="0" err="1">
                          <a:effectLst/>
                          <a:latin typeface="Roboto" panose="02000000000000000000" pitchFamily="2" charset="0"/>
                          <a:ea typeface="Roboto" panose="02000000000000000000" pitchFamily="2" charset="0"/>
                        </a:rPr>
                        <a:t>t:ə</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extLst>
                  <a:ext uri="{0D108BD9-81ED-4DB2-BD59-A6C34878D82A}">
                    <a16:rowId xmlns:a16="http://schemas.microsoft.com/office/drawing/2014/main" val="3679978016"/>
                  </a:ext>
                </a:extLst>
              </a:tr>
              <a:tr h="107016">
                <a:tc>
                  <a:txBody>
                    <a:bodyPr/>
                    <a:lstStyle/>
                    <a:p>
                      <a:pPr algn="l" fontAlgn="b"/>
                      <a:r>
                        <a:rPr lang="en-GB" sz="1100" b="1" u="none" strike="noStrike" dirty="0">
                          <a:effectLst/>
                          <a:latin typeface="Roboto" panose="02000000000000000000" pitchFamily="2" charset="0"/>
                          <a:ea typeface="Roboto" panose="02000000000000000000" pitchFamily="2" charset="0"/>
                        </a:rPr>
                        <a:t>Everybody tend </a:t>
                      </a:r>
                      <a:r>
                        <a:rPr lang="en-GB" sz="1100" u="none" strike="noStrike" dirty="0">
                          <a:effectLst/>
                          <a:latin typeface="Roboto" panose="02000000000000000000" pitchFamily="2" charset="0"/>
                          <a:ea typeface="Roboto" panose="02000000000000000000" pitchFamily="2" charset="0"/>
                        </a:rPr>
                        <a:t>to blink about 20 times a minute.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Everybody + plural</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4139251301"/>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only animal born with horns is the </a:t>
                      </a:r>
                      <a:r>
                        <a:rPr lang="en-GB" sz="1100" b="1" u="none" strike="noStrike" dirty="0">
                          <a:effectLst/>
                          <a:latin typeface="Roboto" panose="02000000000000000000" pitchFamily="2" charset="0"/>
                          <a:ea typeface="Roboto" panose="02000000000000000000" pitchFamily="2" charset="0"/>
                        </a:rPr>
                        <a:t>giraffe</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l" fontAlgn="b"/>
                      <a:r>
                        <a:rPr lang="en-GB" sz="1100" u="none" strike="noStrike" dirty="0">
                          <a:effectLst/>
                          <a:latin typeface="Roboto" panose="02000000000000000000" pitchFamily="2" charset="0"/>
                          <a:ea typeface="Roboto" panose="02000000000000000000" pitchFamily="2" charset="0"/>
                        </a:rPr>
                        <a:t>/ə/ after final geminates</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extLst>
                  <a:ext uri="{0D108BD9-81ED-4DB2-BD59-A6C34878D82A}">
                    <a16:rowId xmlns:a16="http://schemas.microsoft.com/office/drawing/2014/main" val="4191697141"/>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There are more than </a:t>
                      </a:r>
                      <a:r>
                        <a:rPr lang="en-GB" sz="1100" b="1" u="none" strike="noStrike" dirty="0">
                          <a:effectLst/>
                          <a:latin typeface="Roboto" panose="02000000000000000000" pitchFamily="2" charset="0"/>
                          <a:ea typeface="Roboto" panose="02000000000000000000" pitchFamily="2" charset="0"/>
                        </a:rPr>
                        <a:t>two</a:t>
                      </a:r>
                      <a:r>
                        <a:rPr lang="en-GB" sz="1100" u="none" strike="noStrike" dirty="0">
                          <a:effectLst/>
                          <a:latin typeface="Roboto" panose="02000000000000000000" pitchFamily="2" charset="0"/>
                          <a:ea typeface="Roboto" panose="02000000000000000000" pitchFamily="2" charset="0"/>
                        </a:rPr>
                        <a:t> hundred different breeds of dogs.</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/u/ -&gt; /ju/</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953746016"/>
                  </a:ext>
                </a:extLst>
              </a:tr>
              <a:tr h="115396">
                <a:tc>
                  <a:txBody>
                    <a:bodyPr/>
                    <a:lstStyle/>
                    <a:p>
                      <a:pPr algn="l" fontAlgn="b"/>
                      <a:r>
                        <a:rPr lang="en-GB" sz="1100" u="none" strike="noStrike" dirty="0">
                          <a:effectLst/>
                          <a:latin typeface="Roboto" panose="02000000000000000000" pitchFamily="2" charset="0"/>
                          <a:ea typeface="Roboto" panose="02000000000000000000" pitchFamily="2" charset="0"/>
                        </a:rPr>
                        <a:t>Crocodiles can't stick out </a:t>
                      </a:r>
                      <a:r>
                        <a:rPr lang="en-GB" sz="1100" b="1" u="none" strike="noStrike" dirty="0">
                          <a:effectLst/>
                          <a:latin typeface="Roboto" panose="02000000000000000000" pitchFamily="2" charset="0"/>
                          <a:ea typeface="Roboto" panose="02000000000000000000" pitchFamily="2" charset="0"/>
                        </a:rPr>
                        <a:t>their</a:t>
                      </a:r>
                      <a:r>
                        <a:rPr lang="en-GB" sz="1100" u="none" strike="noStrike" dirty="0">
                          <a:effectLst/>
                          <a:latin typeface="Roboto" panose="02000000000000000000" pitchFamily="2" charset="0"/>
                          <a:ea typeface="Roboto" panose="02000000000000000000" pitchFamily="2" charset="0"/>
                        </a:rPr>
                        <a:t> tongues to prevent them from biting off </a:t>
                      </a:r>
                      <a:r>
                        <a:rPr lang="en-GB" sz="1100" b="1" u="none" strike="noStrike" dirty="0">
                          <a:effectLst/>
                          <a:latin typeface="Roboto" panose="02000000000000000000" pitchFamily="2" charset="0"/>
                          <a:ea typeface="Roboto" panose="02000000000000000000" pitchFamily="2" charset="0"/>
                        </a:rPr>
                        <a:t>their</a:t>
                      </a:r>
                      <a:r>
                        <a:rPr lang="en-GB" sz="1100" u="none" strike="noStrike" dirty="0">
                          <a:effectLst/>
                          <a:latin typeface="Roboto" panose="02000000000000000000" pitchFamily="2" charset="0"/>
                          <a:ea typeface="Roboto" panose="02000000000000000000" pitchFamily="2" charset="0"/>
                        </a:rPr>
                        <a:t> tongue.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/ð/ -&gt; /d/</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1656715861"/>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lowest place on </a:t>
                      </a:r>
                      <a:r>
                        <a:rPr lang="en-GB" sz="1100" b="1" u="none" strike="noStrike" dirty="0">
                          <a:effectLst/>
                          <a:latin typeface="Roboto" panose="02000000000000000000" pitchFamily="2" charset="0"/>
                          <a:ea typeface="Roboto" panose="02000000000000000000" pitchFamily="2" charset="0"/>
                        </a:rPr>
                        <a:t>Earth</a:t>
                      </a:r>
                      <a:r>
                        <a:rPr lang="en-GB" sz="1100" u="none" strike="noStrike" dirty="0">
                          <a:effectLst/>
                          <a:latin typeface="Roboto" panose="02000000000000000000" pitchFamily="2" charset="0"/>
                          <a:ea typeface="Roboto" panose="02000000000000000000" pitchFamily="2" charset="0"/>
                        </a:rPr>
                        <a:t> is Death Valley in North </a:t>
                      </a:r>
                      <a:r>
                        <a:rPr lang="en-GB" sz="1100" b="1" u="none" strike="noStrike" dirty="0">
                          <a:effectLst/>
                          <a:latin typeface="Roboto" panose="02000000000000000000" pitchFamily="2" charset="0"/>
                          <a:ea typeface="Roboto" panose="02000000000000000000" pitchFamily="2" charset="0"/>
                        </a:rPr>
                        <a:t>America</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Rolling /r/</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3428344926"/>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longest </a:t>
                      </a:r>
                      <a:r>
                        <a:rPr lang="en-GB" sz="1100" b="1" u="none" strike="noStrike" dirty="0">
                          <a:effectLst/>
                          <a:latin typeface="Roboto" panose="02000000000000000000" pitchFamily="2" charset="0"/>
                          <a:ea typeface="Roboto" panose="02000000000000000000" pitchFamily="2" charset="0"/>
                        </a:rPr>
                        <a:t>wedding</a:t>
                      </a:r>
                      <a:r>
                        <a:rPr lang="en-GB" sz="1100" u="none" strike="noStrike" dirty="0">
                          <a:effectLst/>
                          <a:latin typeface="Roboto" panose="02000000000000000000" pitchFamily="2" charset="0"/>
                          <a:ea typeface="Roboto" panose="02000000000000000000" pitchFamily="2" charset="0"/>
                        </a:rPr>
                        <a:t> dress was longer than three football fields. </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l" fontAlgn="b"/>
                      <a:r>
                        <a:rPr lang="en-GB" sz="1100" u="none" strike="noStrike" dirty="0">
                          <a:effectLst/>
                          <a:latin typeface="Roboto" panose="02000000000000000000" pitchFamily="2" charset="0"/>
                          <a:ea typeface="Roboto" panose="02000000000000000000" pitchFamily="2" charset="0"/>
                        </a:rPr>
                        <a:t>Geminate /d/ -&gt; /d:/</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extLst>
                  <a:ext uri="{0D108BD9-81ED-4DB2-BD59-A6C34878D82A}">
                    <a16:rowId xmlns:a16="http://schemas.microsoft.com/office/drawing/2014/main" val="3172407085"/>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A cat can jump as much as fifteen times its </a:t>
                      </a:r>
                      <a:r>
                        <a:rPr lang="en-GB" sz="1100" b="1" u="none" strike="noStrike" dirty="0">
                          <a:effectLst/>
                          <a:latin typeface="Roboto" panose="02000000000000000000" pitchFamily="2" charset="0"/>
                          <a:ea typeface="Roboto" panose="02000000000000000000" pitchFamily="2" charset="0"/>
                        </a:rPr>
                        <a:t>height</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tc>
                  <a:txBody>
                    <a:bodyPr/>
                    <a:lstStyle/>
                    <a:p>
                      <a:pPr algn="l" fontAlgn="b"/>
                      <a:r>
                        <a:rPr lang="en-GB" sz="1100" u="none" strike="noStrike" dirty="0">
                          <a:effectLst/>
                          <a:latin typeface="Roboto" panose="02000000000000000000" pitchFamily="2" charset="0"/>
                          <a:ea typeface="Roboto" panose="02000000000000000000" pitchFamily="2" charset="0"/>
                        </a:rPr>
                        <a:t>/h/ drop</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solidFill>
                      <a:schemeClr val="accent5">
                        <a:lumMod val="20000"/>
                        <a:lumOff val="80000"/>
                      </a:schemeClr>
                    </a:solidFill>
                  </a:tcPr>
                </a:tc>
                <a:extLst>
                  <a:ext uri="{0D108BD9-81ED-4DB2-BD59-A6C34878D82A}">
                    <a16:rowId xmlns:a16="http://schemas.microsoft.com/office/drawing/2014/main" val="1688273993"/>
                  </a:ext>
                </a:extLst>
              </a:tr>
              <a:tr h="107016">
                <a:tc>
                  <a:txBody>
                    <a:bodyPr/>
                    <a:lstStyle/>
                    <a:p>
                      <a:pPr algn="l" fontAlgn="b"/>
                      <a:r>
                        <a:rPr lang="en-GB" sz="1100" b="1" u="none" strike="noStrike" dirty="0">
                          <a:effectLst/>
                          <a:latin typeface="Roboto" panose="02000000000000000000" pitchFamily="2" charset="0"/>
                          <a:ea typeface="Roboto" panose="02000000000000000000" pitchFamily="2" charset="0"/>
                        </a:rPr>
                        <a:t>Small</a:t>
                      </a:r>
                      <a:r>
                        <a:rPr lang="en-GB" sz="1100" u="none" strike="noStrike" dirty="0">
                          <a:effectLst/>
                          <a:latin typeface="Roboto" panose="02000000000000000000" pitchFamily="2" charset="0"/>
                          <a:ea typeface="Roboto" panose="02000000000000000000" pitchFamily="2" charset="0"/>
                        </a:rPr>
                        <a:t> crocodilians cannot survive for more than a few days without food.</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/sm/ -&gt; /zm/</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935559476"/>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Jerusalem in </a:t>
                      </a:r>
                      <a:r>
                        <a:rPr lang="en-GB" sz="1100" b="1" u="none" strike="noStrike" dirty="0">
                          <a:effectLst/>
                          <a:latin typeface="Roboto" panose="02000000000000000000" pitchFamily="2" charset="0"/>
                          <a:ea typeface="Roboto" panose="02000000000000000000" pitchFamily="2" charset="0"/>
                        </a:rPr>
                        <a:t>Israel</a:t>
                      </a:r>
                      <a:r>
                        <a:rPr lang="en-GB" sz="1100" u="none" strike="noStrike" dirty="0">
                          <a:effectLst/>
                          <a:latin typeface="Roboto" panose="02000000000000000000" pitchFamily="2" charset="0"/>
                          <a:ea typeface="Roboto" panose="02000000000000000000" pitchFamily="2" charset="0"/>
                        </a:rPr>
                        <a:t> is the oldest city in the world.</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/ɪ/ -&gt; /i:/</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1401154669"/>
                  </a:ext>
                </a:extLst>
              </a:tr>
              <a:tr h="161158">
                <a:tc>
                  <a:txBody>
                    <a:bodyPr/>
                    <a:lstStyle/>
                    <a:p>
                      <a:pPr algn="l" fontAlgn="b"/>
                      <a:r>
                        <a:rPr lang="en-GB" sz="1100" u="none" strike="noStrike" dirty="0">
                          <a:effectLst/>
                          <a:latin typeface="Roboto" panose="02000000000000000000" pitchFamily="2" charset="0"/>
                          <a:ea typeface="Roboto" panose="02000000000000000000" pitchFamily="2" charset="0"/>
                        </a:rPr>
                        <a:t>Sharks </a:t>
                      </a:r>
                      <a:r>
                        <a:rPr lang="en-GB" sz="1100" b="1" u="none" strike="noStrike" dirty="0">
                          <a:effectLst/>
                          <a:latin typeface="Roboto" panose="02000000000000000000" pitchFamily="2" charset="0"/>
                          <a:ea typeface="Roboto" panose="02000000000000000000" pitchFamily="2" charset="0"/>
                        </a:rPr>
                        <a:t>mostly</a:t>
                      </a:r>
                      <a:r>
                        <a:rPr lang="en-GB" sz="1100" u="none" strike="noStrike" dirty="0">
                          <a:effectLst/>
                          <a:latin typeface="Roboto" panose="02000000000000000000" pitchFamily="2" charset="0"/>
                          <a:ea typeface="Roboto" panose="02000000000000000000" pitchFamily="2" charset="0"/>
                        </a:rPr>
                        <a:t> prefer women and attack them ten times more </a:t>
                      </a:r>
                      <a:r>
                        <a:rPr lang="en-GB" sz="1100" b="0" u="none" strike="noStrike" dirty="0">
                          <a:effectLst/>
                          <a:latin typeface="Roboto" panose="02000000000000000000" pitchFamily="2" charset="0"/>
                          <a:ea typeface="Roboto" panose="02000000000000000000" pitchFamily="2" charset="0"/>
                        </a:rPr>
                        <a:t>often</a:t>
                      </a:r>
                      <a:r>
                        <a:rPr lang="en-GB" sz="1100" u="none" strike="noStrike" dirty="0">
                          <a:effectLst/>
                          <a:latin typeface="Roboto" panose="02000000000000000000" pitchFamily="2" charset="0"/>
                          <a:ea typeface="Roboto" panose="02000000000000000000" pitchFamily="2" charset="0"/>
                        </a:rPr>
                        <a:t> than they attack men.</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/oʊ/ -&gt; /ɔ/</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45321517"/>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average human body </a:t>
                      </a:r>
                      <a:r>
                        <a:rPr lang="en-GB" sz="1100" b="1" u="none" strike="noStrike" dirty="0">
                          <a:effectLst/>
                          <a:latin typeface="Roboto" panose="02000000000000000000" pitchFamily="2" charset="0"/>
                          <a:ea typeface="Roboto" panose="02000000000000000000" pitchFamily="2" charset="0"/>
                        </a:rPr>
                        <a:t>contains</a:t>
                      </a:r>
                      <a:r>
                        <a:rPr lang="en-GB" sz="1100" u="none" strike="noStrike" dirty="0">
                          <a:effectLst/>
                          <a:latin typeface="Roboto" panose="02000000000000000000" pitchFamily="2" charset="0"/>
                          <a:ea typeface="Roboto" panose="02000000000000000000" pitchFamily="2" charset="0"/>
                        </a:rPr>
                        <a:t> around twenty pints of blood.</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/ə/ -&gt; /ɔ/ and shifted stress</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415966010"/>
                  </a:ext>
                </a:extLst>
              </a:tr>
              <a:tr h="161158">
                <a:tc>
                  <a:txBody>
                    <a:bodyPr/>
                    <a:lstStyle/>
                    <a:p>
                      <a:pPr algn="l" fontAlgn="b"/>
                      <a:r>
                        <a:rPr lang="en-GB" sz="1100" u="none" strike="noStrike" dirty="0">
                          <a:effectLst/>
                          <a:latin typeface="Roboto" panose="02000000000000000000" pitchFamily="2" charset="0"/>
                          <a:ea typeface="Roboto" panose="02000000000000000000" pitchFamily="2" charset="0"/>
                        </a:rPr>
                        <a:t>About hundred </a:t>
                      </a:r>
                      <a:r>
                        <a:rPr lang="en-GB" sz="1100" b="1" u="none" strike="noStrike" dirty="0">
                          <a:effectLst/>
                          <a:latin typeface="Roboto" panose="02000000000000000000" pitchFamily="2" charset="0"/>
                          <a:ea typeface="Roboto" panose="02000000000000000000" pitchFamily="2" charset="0"/>
                        </a:rPr>
                        <a:t>fifteen</a:t>
                      </a:r>
                      <a:r>
                        <a:rPr lang="en-GB" sz="1100" u="none" strike="noStrike" dirty="0">
                          <a:effectLst/>
                          <a:latin typeface="Roboto" panose="02000000000000000000" pitchFamily="2" charset="0"/>
                          <a:ea typeface="Roboto" panose="02000000000000000000" pitchFamily="2" charset="0"/>
                        </a:rPr>
                        <a:t> thousand deaths a year in the US are due to habitual drug use.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/i:/ -&gt; /ɪ/</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3057636517"/>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Every third English student wants to </a:t>
                      </a:r>
                      <a:r>
                        <a:rPr lang="en-GB" sz="1100" b="1" u="none" strike="noStrike" dirty="0">
                          <a:effectLst/>
                          <a:latin typeface="Roboto" panose="02000000000000000000" pitchFamily="2" charset="0"/>
                          <a:ea typeface="Roboto" panose="02000000000000000000" pitchFamily="2" charset="0"/>
                        </a:rPr>
                        <a:t>become teacher</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Determiner: indefinite -&gt; 0</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918333733"/>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About one third of the food </a:t>
                      </a:r>
                      <a:r>
                        <a:rPr lang="en-GB" sz="1100" b="1" u="none" strike="noStrike" dirty="0">
                          <a:effectLst/>
                          <a:latin typeface="Roboto" panose="02000000000000000000" pitchFamily="2" charset="0"/>
                          <a:ea typeface="Roboto" panose="02000000000000000000" pitchFamily="2" charset="0"/>
                        </a:rPr>
                        <a:t>produced</a:t>
                      </a:r>
                      <a:r>
                        <a:rPr lang="en-GB" sz="1100" u="none" strike="noStrike" dirty="0">
                          <a:effectLst/>
                          <a:latin typeface="Roboto" panose="02000000000000000000" pitchFamily="2" charset="0"/>
                          <a:ea typeface="Roboto" panose="02000000000000000000" pitchFamily="2" charset="0"/>
                        </a:rPr>
                        <a:t> worldwide ends up in (the) garbage.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Past tense /</a:t>
                      </a:r>
                      <a:r>
                        <a:rPr lang="en-GB" sz="1100" u="none" strike="noStrike" dirty="0" err="1">
                          <a:effectLst/>
                          <a:latin typeface="Roboto" panose="02000000000000000000" pitchFamily="2" charset="0"/>
                          <a:ea typeface="Roboto" panose="02000000000000000000" pitchFamily="2" charset="0"/>
                        </a:rPr>
                        <a:t>ɪd</a:t>
                      </a:r>
                      <a:r>
                        <a:rPr lang="en-GB" sz="1100" u="none" strike="noStrike" dirty="0">
                          <a:effectLst/>
                          <a:latin typeface="Roboto" panose="02000000000000000000" pitchFamily="2" charset="0"/>
                          <a:ea typeface="Roboto" panose="02000000000000000000" pitchFamily="2" charset="0"/>
                        </a:rPr>
                        <a:t>/ (spelling)</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1475462852"/>
                  </a:ext>
                </a:extLst>
              </a:tr>
              <a:tr h="161158">
                <a:tc>
                  <a:txBody>
                    <a:bodyPr/>
                    <a:lstStyle/>
                    <a:p>
                      <a:pPr algn="l" fontAlgn="b"/>
                      <a:r>
                        <a:rPr lang="en-GB" sz="1100" u="none" strike="noStrike" dirty="0">
                          <a:effectLst/>
                          <a:latin typeface="Roboto" panose="02000000000000000000" pitchFamily="2" charset="0"/>
                          <a:ea typeface="Roboto" panose="02000000000000000000" pitchFamily="2" charset="0"/>
                        </a:rPr>
                        <a:t>The European Parliament meets once a month to </a:t>
                      </a:r>
                      <a:r>
                        <a:rPr lang="en-GB" sz="1100" b="1" u="none" strike="noStrike" dirty="0">
                          <a:effectLst/>
                          <a:latin typeface="Roboto" panose="02000000000000000000" pitchFamily="2" charset="0"/>
                          <a:ea typeface="Roboto" panose="02000000000000000000" pitchFamily="2" charset="0"/>
                        </a:rPr>
                        <a:t>discuss about </a:t>
                      </a:r>
                      <a:r>
                        <a:rPr lang="en-GB" sz="1100" u="none" strike="noStrike" dirty="0">
                          <a:effectLst/>
                          <a:latin typeface="Roboto" panose="02000000000000000000" pitchFamily="2" charset="0"/>
                          <a:ea typeface="Roboto" panose="02000000000000000000" pitchFamily="2" charset="0"/>
                        </a:rPr>
                        <a:t>environmental issues.</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discuss about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3728777065"/>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Carrots were the first vegetable to be grown in space.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dirty="0">
                          <a:effectLst/>
                          <a:latin typeface="Roboto" panose="02000000000000000000" pitchFamily="2" charset="0"/>
                          <a:ea typeface="Roboto" panose="02000000000000000000" pitchFamily="2" charset="0"/>
                        </a:rPr>
                        <a:t>FALSE</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AmE_1</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3287532571"/>
                  </a:ext>
                </a:extLst>
              </a:tr>
              <a:tr h="107016">
                <a:tc>
                  <a:txBody>
                    <a:bodyPr/>
                    <a:lstStyle/>
                    <a:p>
                      <a:pPr algn="l" fontAlgn="b"/>
                      <a:r>
                        <a:rPr lang="en-GB" sz="1100" u="none" strike="noStrike">
                          <a:effectLst/>
                          <a:latin typeface="Roboto" panose="02000000000000000000" pitchFamily="2" charset="0"/>
                          <a:ea typeface="Roboto" panose="02000000000000000000" pitchFamily="2" charset="0"/>
                        </a:rPr>
                        <a:t>Falcons are the only birds who can see the color blue.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AmE_2</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998142248"/>
                  </a:ext>
                </a:extLst>
              </a:tr>
              <a:tr h="107016">
                <a:tc>
                  <a:txBody>
                    <a:bodyPr/>
                    <a:lstStyle/>
                    <a:p>
                      <a:pPr algn="l" fontAlgn="b"/>
                      <a:r>
                        <a:rPr lang="en-GB" sz="1100" u="none" strike="noStrike">
                          <a:effectLst/>
                          <a:latin typeface="Roboto" panose="02000000000000000000" pitchFamily="2" charset="0"/>
                          <a:ea typeface="Roboto" panose="02000000000000000000" pitchFamily="2" charset="0"/>
                        </a:rPr>
                        <a:t>There are approximately 20,000 feathers on an eagle.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AmE_3</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120398312"/>
                  </a:ext>
                </a:extLst>
              </a:tr>
              <a:tr h="107016">
                <a:tc>
                  <a:txBody>
                    <a:bodyPr/>
                    <a:lstStyle/>
                    <a:p>
                      <a:pPr algn="l" fontAlgn="b"/>
                      <a:r>
                        <a:rPr lang="en-GB" sz="1100" u="none" strike="noStrike">
                          <a:effectLst/>
                          <a:latin typeface="Roboto" panose="02000000000000000000" pitchFamily="2" charset="0"/>
                          <a:ea typeface="Roboto" panose="02000000000000000000" pitchFamily="2" charset="0"/>
                        </a:rPr>
                        <a:t>About 300 grapes go into one bottle of wine.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AmE_4</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1474409020"/>
                  </a:ext>
                </a:extLst>
              </a:tr>
              <a:tr h="115396">
                <a:tc>
                  <a:txBody>
                    <a:bodyPr/>
                    <a:lstStyle/>
                    <a:p>
                      <a:pPr algn="l" fontAlgn="b"/>
                      <a:r>
                        <a:rPr lang="en-GB" sz="1100" u="none" strike="noStrike" dirty="0">
                          <a:effectLst/>
                          <a:latin typeface="Roboto" panose="02000000000000000000" pitchFamily="2" charset="0"/>
                          <a:ea typeface="Roboto" panose="02000000000000000000" pitchFamily="2" charset="0"/>
                        </a:rPr>
                        <a:t>Crocodiles can't stick out their </a:t>
                      </a:r>
                      <a:r>
                        <a:rPr lang="en-GB" sz="1100" b="1" u="none" strike="noStrike" dirty="0">
                          <a:effectLst/>
                          <a:latin typeface="Roboto" panose="02000000000000000000" pitchFamily="2" charset="0"/>
                          <a:ea typeface="Roboto" panose="02000000000000000000" pitchFamily="2" charset="0"/>
                        </a:rPr>
                        <a:t>tongues</a:t>
                      </a:r>
                      <a:r>
                        <a:rPr lang="en-GB" sz="1100" u="none" strike="noStrike" dirty="0">
                          <a:effectLst/>
                          <a:latin typeface="Roboto" panose="02000000000000000000" pitchFamily="2" charset="0"/>
                          <a:ea typeface="Roboto" panose="02000000000000000000" pitchFamily="2" charset="0"/>
                        </a:rPr>
                        <a:t> to prevent them from </a:t>
                      </a:r>
                      <a:r>
                        <a:rPr lang="en-GB" sz="1100" b="1" u="none" strike="noStrike" dirty="0">
                          <a:effectLst/>
                          <a:latin typeface="Roboto" panose="02000000000000000000" pitchFamily="2" charset="0"/>
                          <a:ea typeface="Roboto" panose="02000000000000000000" pitchFamily="2" charset="0"/>
                        </a:rPr>
                        <a:t>biting</a:t>
                      </a:r>
                      <a:r>
                        <a:rPr lang="en-GB" sz="1100" u="none" strike="noStrike" dirty="0">
                          <a:effectLst/>
                          <a:latin typeface="Roboto" panose="02000000000000000000" pitchFamily="2" charset="0"/>
                          <a:ea typeface="Roboto" panose="02000000000000000000" pitchFamily="2" charset="0"/>
                        </a:rPr>
                        <a:t> off their </a:t>
                      </a:r>
                      <a:r>
                        <a:rPr lang="en-GB" sz="1100" b="1" u="none" strike="noStrike" dirty="0">
                          <a:effectLst/>
                          <a:latin typeface="Roboto" panose="02000000000000000000" pitchFamily="2" charset="0"/>
                          <a:ea typeface="Roboto" panose="02000000000000000000" pitchFamily="2" charset="0"/>
                        </a:rPr>
                        <a:t>tongue</a:t>
                      </a:r>
                      <a:r>
                        <a:rPr lang="en-GB" sz="1100" u="none" strike="noStrike" dirty="0">
                          <a:effectLst/>
                          <a:latin typeface="Roboto" panose="02000000000000000000" pitchFamily="2" charset="0"/>
                          <a:ea typeface="Roboto" panose="02000000000000000000" pitchFamily="2" charset="0"/>
                        </a:rPr>
                        <a:t>.</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TRUE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CzE: /ŋ/ -&gt; /</a:t>
                      </a:r>
                      <a:r>
                        <a:rPr lang="en-GB" sz="1100" u="none" strike="noStrike" dirty="0" err="1">
                          <a:effectLst/>
                          <a:latin typeface="Roboto" panose="02000000000000000000" pitchFamily="2" charset="0"/>
                          <a:ea typeface="Roboto" panose="02000000000000000000" pitchFamily="2" charset="0"/>
                        </a:rPr>
                        <a:t>ŋk</a:t>
                      </a:r>
                      <a:r>
                        <a:rPr lang="en-GB" sz="1100" u="none" strike="noStrike" dirty="0">
                          <a:effectLst/>
                          <a:latin typeface="Roboto" panose="02000000000000000000" pitchFamily="2" charset="0"/>
                          <a:ea typeface="Roboto" panose="02000000000000000000" pitchFamily="2" charset="0"/>
                        </a:rPr>
                        <a:t>/ </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58811917"/>
                  </a:ext>
                </a:extLst>
              </a:tr>
              <a:tr h="107016">
                <a:tc>
                  <a:txBody>
                    <a:bodyPr/>
                    <a:lstStyle/>
                    <a:p>
                      <a:pPr algn="l" fontAlgn="b"/>
                      <a:r>
                        <a:rPr lang="en-GB" sz="1100" u="none" strike="noStrike" dirty="0">
                          <a:effectLst/>
                          <a:latin typeface="Roboto" panose="02000000000000000000" pitchFamily="2" charset="0"/>
                          <a:ea typeface="Roboto" panose="02000000000000000000" pitchFamily="2" charset="0"/>
                        </a:rPr>
                        <a:t>The lowest place on Earth is Death </a:t>
                      </a:r>
                      <a:r>
                        <a:rPr lang="en-GB" sz="1100" b="1" u="none" strike="noStrike" dirty="0">
                          <a:effectLst/>
                          <a:latin typeface="Roboto" panose="02000000000000000000" pitchFamily="2" charset="0"/>
                          <a:ea typeface="Roboto" panose="02000000000000000000" pitchFamily="2" charset="0"/>
                        </a:rPr>
                        <a:t>Valley</a:t>
                      </a:r>
                      <a:r>
                        <a:rPr lang="en-GB" sz="1100" u="none" strike="noStrike" dirty="0">
                          <a:effectLst/>
                          <a:latin typeface="Roboto" panose="02000000000000000000" pitchFamily="2" charset="0"/>
                          <a:ea typeface="Roboto" panose="02000000000000000000" pitchFamily="2" charset="0"/>
                        </a:rPr>
                        <a:t> in North America.</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a:effectLst/>
                          <a:latin typeface="Roboto" panose="02000000000000000000" pitchFamily="2" charset="0"/>
                          <a:ea typeface="Roboto" panose="02000000000000000000" pitchFamily="2" charset="0"/>
                        </a:rPr>
                        <a:t>CzE: /v/ -&gt; /w/</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217644395"/>
                  </a:ext>
                </a:extLst>
              </a:tr>
              <a:tr h="107016">
                <a:tc>
                  <a:txBody>
                    <a:bodyPr/>
                    <a:lstStyle/>
                    <a:p>
                      <a:pPr algn="l" fontAlgn="b"/>
                      <a:r>
                        <a:rPr lang="en-GB" sz="1100" b="1" u="none" strike="noStrike" dirty="0">
                          <a:effectLst/>
                          <a:latin typeface="Roboto" panose="02000000000000000000" pitchFamily="2" charset="0"/>
                          <a:ea typeface="Roboto" panose="02000000000000000000" pitchFamily="2" charset="0"/>
                        </a:rPr>
                        <a:t>Jerusalem</a:t>
                      </a:r>
                      <a:r>
                        <a:rPr lang="en-GB" sz="1100" u="none" strike="noStrike" dirty="0">
                          <a:effectLst/>
                          <a:latin typeface="Roboto" panose="02000000000000000000" pitchFamily="2" charset="0"/>
                          <a:ea typeface="Roboto" panose="02000000000000000000" pitchFamily="2" charset="0"/>
                        </a:rPr>
                        <a:t> in Israel is the oldest city in the world.</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ctr" fontAlgn="b"/>
                      <a:r>
                        <a:rPr lang="en-GB" sz="1100" u="none" strike="noStrike">
                          <a:effectLst/>
                          <a:latin typeface="Roboto" panose="02000000000000000000" pitchFamily="2" charset="0"/>
                          <a:ea typeface="Roboto" panose="02000000000000000000" pitchFamily="2" charset="0"/>
                        </a:rPr>
                        <a:t>FALSE</a:t>
                      </a:r>
                      <a:endParaRPr lang="en-GB" sz="1100" b="0" i="0" u="none" strike="noStrike">
                        <a:solidFill>
                          <a:srgbClr val="000000"/>
                        </a:solidFill>
                        <a:effectLst/>
                        <a:latin typeface="Roboto" panose="02000000000000000000" pitchFamily="2" charset="0"/>
                        <a:ea typeface="Roboto" panose="02000000000000000000" pitchFamily="2" charset="0"/>
                      </a:endParaRPr>
                    </a:p>
                  </a:txBody>
                  <a:tcPr marL="36000" marR="36000" marT="1151" marB="0" anchor="b"/>
                </a:tc>
                <a:tc>
                  <a:txBody>
                    <a:bodyPr/>
                    <a:lstStyle/>
                    <a:p>
                      <a:pPr algn="l" fontAlgn="b"/>
                      <a:r>
                        <a:rPr lang="en-GB" sz="1100" u="none" strike="noStrike" dirty="0">
                          <a:effectLst/>
                          <a:latin typeface="Roboto" panose="02000000000000000000" pitchFamily="2" charset="0"/>
                          <a:ea typeface="Roboto" panose="02000000000000000000" pitchFamily="2" charset="0"/>
                        </a:rPr>
                        <a:t>CzE: /ə/ -&gt; /ɛ/ (spelling)</a:t>
                      </a:r>
                      <a:endParaRPr lang="en-GB" sz="1100" b="0" i="0" u="none" strike="noStrike" dirty="0">
                        <a:solidFill>
                          <a:srgbClr val="000000"/>
                        </a:solidFill>
                        <a:effectLst/>
                        <a:latin typeface="Roboto" panose="02000000000000000000" pitchFamily="2" charset="0"/>
                        <a:ea typeface="Roboto" panose="02000000000000000000" pitchFamily="2" charset="0"/>
                      </a:endParaRPr>
                    </a:p>
                  </a:txBody>
                  <a:tcPr marL="36000" marR="36000" marT="1151" marB="0" anchor="b"/>
                </a:tc>
                <a:extLst>
                  <a:ext uri="{0D108BD9-81ED-4DB2-BD59-A6C34878D82A}">
                    <a16:rowId xmlns:a16="http://schemas.microsoft.com/office/drawing/2014/main" val="3145760704"/>
                  </a:ext>
                </a:extLst>
              </a:tr>
            </a:tbl>
          </a:graphicData>
        </a:graphic>
      </p:graphicFrame>
    </p:spTree>
    <p:extLst>
      <p:ext uri="{BB962C8B-B14F-4D97-AF65-F5344CB8AC3E}">
        <p14:creationId xmlns:p14="http://schemas.microsoft.com/office/powerpoint/2010/main" val="17070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text, parallel, solar cell&#10;&#10;Description automatically generated">
            <a:extLst>
              <a:ext uri="{FF2B5EF4-FFF2-40B4-BE49-F238E27FC236}">
                <a16:creationId xmlns:a16="http://schemas.microsoft.com/office/drawing/2014/main" id="{CBB73246-1609-AA7C-9D53-960F15285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632" y="0"/>
            <a:ext cx="8001000" cy="6858000"/>
          </a:xfrm>
          <a:prstGeom prst="rect">
            <a:avLst/>
          </a:prstGeom>
        </p:spPr>
      </p:pic>
      <p:sp>
        <p:nvSpPr>
          <p:cNvPr id="2" name="TextBox 1">
            <a:extLst>
              <a:ext uri="{FF2B5EF4-FFF2-40B4-BE49-F238E27FC236}">
                <a16:creationId xmlns:a16="http://schemas.microsoft.com/office/drawing/2014/main" id="{D4117732-AA00-2088-C674-3F41457D495C}"/>
              </a:ext>
            </a:extLst>
          </p:cNvPr>
          <p:cNvSpPr txBox="1"/>
          <p:nvPr/>
        </p:nvSpPr>
        <p:spPr>
          <a:xfrm>
            <a:off x="8481060" y="3002280"/>
            <a:ext cx="891540" cy="261610"/>
          </a:xfrm>
          <a:prstGeom prst="rect">
            <a:avLst/>
          </a:prstGeom>
          <a:noFill/>
        </p:spPr>
        <p:txBody>
          <a:bodyPr wrap="square" rtlCol="0">
            <a:spAutoFit/>
          </a:bodyPr>
          <a:lstStyle/>
          <a:p>
            <a:r>
              <a:rPr lang="en-US" sz="1100" dirty="0"/>
              <a:t>highest</a:t>
            </a:r>
          </a:p>
        </p:txBody>
      </p:sp>
      <p:sp>
        <p:nvSpPr>
          <p:cNvPr id="3" name="TextBox 2">
            <a:extLst>
              <a:ext uri="{FF2B5EF4-FFF2-40B4-BE49-F238E27FC236}">
                <a16:creationId xmlns:a16="http://schemas.microsoft.com/office/drawing/2014/main" id="{F1B74E72-8BAC-69D4-A53C-8F1942E19CBE}"/>
              </a:ext>
            </a:extLst>
          </p:cNvPr>
          <p:cNvSpPr txBox="1"/>
          <p:nvPr/>
        </p:nvSpPr>
        <p:spPr>
          <a:xfrm>
            <a:off x="8481060" y="3909060"/>
            <a:ext cx="891540" cy="261610"/>
          </a:xfrm>
          <a:prstGeom prst="rect">
            <a:avLst/>
          </a:prstGeom>
          <a:noFill/>
        </p:spPr>
        <p:txBody>
          <a:bodyPr wrap="square" rtlCol="0">
            <a:spAutoFit/>
          </a:bodyPr>
          <a:lstStyle/>
          <a:p>
            <a:r>
              <a:rPr lang="en-US" sz="1100" dirty="0"/>
              <a:t>lowest</a:t>
            </a:r>
          </a:p>
        </p:txBody>
      </p:sp>
      <p:sp>
        <p:nvSpPr>
          <p:cNvPr id="4" name="Textfeld 3"/>
          <p:cNvSpPr txBox="1"/>
          <p:nvPr/>
        </p:nvSpPr>
        <p:spPr>
          <a:xfrm>
            <a:off x="6276393" y="4827037"/>
            <a:ext cx="3004458" cy="338554"/>
          </a:xfrm>
          <a:prstGeom prst="rect">
            <a:avLst/>
          </a:prstGeom>
          <a:noFill/>
        </p:spPr>
        <p:txBody>
          <a:bodyPr wrap="square" rtlCol="0">
            <a:spAutoFit/>
          </a:bodyPr>
          <a:lstStyle/>
          <a:p>
            <a:r>
              <a:rPr lang="en-GB" sz="1600" dirty="0">
                <a:latin typeface="Roboto" panose="020B0604020202020204" charset="0"/>
                <a:ea typeface="Roboto" panose="020B0604020202020204" charset="0"/>
              </a:rPr>
              <a:t>results cluster round the mean</a:t>
            </a:r>
          </a:p>
        </p:txBody>
      </p:sp>
    </p:spTree>
    <p:extLst>
      <p:ext uri="{BB962C8B-B14F-4D97-AF65-F5344CB8AC3E}">
        <p14:creationId xmlns:p14="http://schemas.microsoft.com/office/powerpoint/2010/main" val="48196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12</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381000" y="1570524"/>
            <a:ext cx="7717971" cy="332484"/>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87500"/>
          </a:bodyPr>
          <a:lstStyle/>
          <a:p>
            <a:pPr>
              <a:lnSpc>
                <a:spcPct val="90000"/>
              </a:lnSpc>
              <a:spcBef>
                <a:spcPts val="751"/>
              </a:spcBef>
              <a:tabLst>
                <a:tab pos="0" algn="l"/>
              </a:tabLst>
            </a:pPr>
            <a:r>
              <a:rPr lang="en-US" sz="1700" spc="-1" dirty="0">
                <a:solidFill>
                  <a:srgbClr val="000000"/>
                </a:solidFill>
                <a:latin typeface="Roboto" panose="020B0604020202020204" charset="0"/>
                <a:ea typeface="Roboto" panose="020B0604020202020204" charset="0"/>
              </a:rPr>
              <a:t>Consistent rating of features in trivia statements (based on </a:t>
            </a:r>
            <a:r>
              <a:rPr lang="en-US" sz="1700" spc="-1" dirty="0" err="1">
                <a:solidFill>
                  <a:srgbClr val="000000"/>
                </a:solidFill>
                <a:latin typeface="Roboto" panose="020B0604020202020204" charset="0"/>
                <a:ea typeface="Roboto" panose="020B0604020202020204" charset="0"/>
              </a:rPr>
              <a:t>Boduch-Grabka</a:t>
            </a:r>
            <a:r>
              <a:rPr lang="en-US" sz="1700" spc="-1" dirty="0">
                <a:solidFill>
                  <a:srgbClr val="000000"/>
                </a:solidFill>
                <a:latin typeface="Roboto" panose="020B0604020202020204" charset="0"/>
                <a:ea typeface="Roboto" panose="020B0604020202020204" charset="0"/>
              </a:rPr>
              <a:t> &amp; Lev-Ari 2021)</a:t>
            </a: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13"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3</a:t>
            </a:r>
            <a:r>
              <a:rPr lang="en-GB" sz="2400" b="1" strike="noStrike" spc="-1" dirty="0">
                <a:solidFill>
                  <a:srgbClr val="000000"/>
                </a:solidFill>
                <a:latin typeface="Roboto" panose="02000000000000000000" pitchFamily="2" charset="0"/>
                <a:ea typeface="Roboto" panose="02000000000000000000" pitchFamily="2" charset="0"/>
              </a:rPr>
              <a:t>. Attitudes to individual features of Italian English</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graphicFrame>
        <p:nvGraphicFramePr>
          <p:cNvPr id="7" name="Tabelle 4"/>
          <p:cNvGraphicFramePr/>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rPr>
                        <a:t>attitudes to features</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 name="Picture 3" descr="A picture containing text, diagram, line, parallel&#10;&#10;Description automatically generated">
            <a:extLst>
              <a:ext uri="{FF2B5EF4-FFF2-40B4-BE49-F238E27FC236}">
                <a16:creationId xmlns:a16="http://schemas.microsoft.com/office/drawing/2014/main" id="{77FDF1EC-A00A-67DF-2F4D-21AF774EA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348" y="2079436"/>
            <a:ext cx="2834775" cy="2321366"/>
          </a:xfrm>
          <a:prstGeom prst="rect">
            <a:avLst/>
          </a:prstGeom>
        </p:spPr>
      </p:pic>
      <p:pic>
        <p:nvPicPr>
          <p:cNvPr id="6" name="Picture 5" descr="A picture containing text, diagram, line, parallel&#10;&#10;Description automatically generated">
            <a:extLst>
              <a:ext uri="{FF2B5EF4-FFF2-40B4-BE49-F238E27FC236}">
                <a16:creationId xmlns:a16="http://schemas.microsoft.com/office/drawing/2014/main" id="{3E9A7F0D-B7D0-C89C-AC0D-6D57CBA4D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6" y="2079436"/>
            <a:ext cx="2834776" cy="2321367"/>
          </a:xfrm>
          <a:prstGeom prst="rect">
            <a:avLst/>
          </a:prstGeom>
        </p:spPr>
      </p:pic>
      <p:pic>
        <p:nvPicPr>
          <p:cNvPr id="10" name="Picture 9" descr="A picture containing text, diagram, line, plot&#10;&#10;Description automatically generated">
            <a:extLst>
              <a:ext uri="{FF2B5EF4-FFF2-40B4-BE49-F238E27FC236}">
                <a16:creationId xmlns:a16="http://schemas.microsoft.com/office/drawing/2014/main" id="{363E97EE-DDDA-3BF0-9263-7FBEF32115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76" y="4475787"/>
            <a:ext cx="2839346" cy="2325109"/>
          </a:xfrm>
          <a:prstGeom prst="rect">
            <a:avLst/>
          </a:prstGeom>
        </p:spPr>
      </p:pic>
      <p:pic>
        <p:nvPicPr>
          <p:cNvPr id="12" name="Picture 11" descr="A picture containing text, diagram, line, plot&#10;&#10;Description automatically generated">
            <a:extLst>
              <a:ext uri="{FF2B5EF4-FFF2-40B4-BE49-F238E27FC236}">
                <a16:creationId xmlns:a16="http://schemas.microsoft.com/office/drawing/2014/main" id="{A896031F-DE5E-E820-2A53-20AEB32C8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934" y="2077565"/>
            <a:ext cx="2839345" cy="2325109"/>
          </a:xfrm>
          <a:prstGeom prst="rect">
            <a:avLst/>
          </a:prstGeom>
        </p:spPr>
      </p:pic>
      <p:pic>
        <p:nvPicPr>
          <p:cNvPr id="17" name="Picture 16" descr="A picture containing text, diagram, line, plot&#10;&#10;Description automatically generated">
            <a:extLst>
              <a:ext uri="{FF2B5EF4-FFF2-40B4-BE49-F238E27FC236}">
                <a16:creationId xmlns:a16="http://schemas.microsoft.com/office/drawing/2014/main" id="{758D7406-A560-30D9-6242-A60B5B5CD5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7348" y="4477658"/>
            <a:ext cx="2834775" cy="2321366"/>
          </a:xfrm>
          <a:prstGeom prst="rect">
            <a:avLst/>
          </a:prstGeom>
        </p:spPr>
      </p:pic>
      <p:pic>
        <p:nvPicPr>
          <p:cNvPr id="19" name="Picture 18" descr="A picture containing text, diagram, line, plot&#10;&#10;Description automatically generated">
            <a:extLst>
              <a:ext uri="{FF2B5EF4-FFF2-40B4-BE49-F238E27FC236}">
                <a16:creationId xmlns:a16="http://schemas.microsoft.com/office/drawing/2014/main" id="{DE1AB2D8-E7F7-2D99-D189-10AF0A7C95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9934" y="4475787"/>
            <a:ext cx="2839345" cy="2325109"/>
          </a:xfrm>
          <a:prstGeom prst="rect">
            <a:avLst/>
          </a:prstGeom>
        </p:spPr>
      </p:pic>
      <p:sp>
        <p:nvSpPr>
          <p:cNvPr id="2" name="TextBox 1">
            <a:extLst>
              <a:ext uri="{FF2B5EF4-FFF2-40B4-BE49-F238E27FC236}">
                <a16:creationId xmlns:a16="http://schemas.microsoft.com/office/drawing/2014/main" id="{9CAF0B8C-318D-E549-0B48-ACF5E1048011}"/>
              </a:ext>
            </a:extLst>
          </p:cNvPr>
          <p:cNvSpPr txBox="1"/>
          <p:nvPr/>
        </p:nvSpPr>
        <p:spPr>
          <a:xfrm>
            <a:off x="975851" y="2004452"/>
            <a:ext cx="1101584" cy="261610"/>
          </a:xfrm>
          <a:prstGeom prst="rect">
            <a:avLst/>
          </a:prstGeom>
          <a:noFill/>
        </p:spPr>
        <p:txBody>
          <a:bodyPr wrap="none" rtlCol="0">
            <a:spAutoFit/>
          </a:bodyPr>
          <a:lstStyle/>
          <a:p>
            <a:r>
              <a:rPr lang="en-US" sz="1100" dirty="0"/>
              <a:t>10-point scale!</a:t>
            </a:r>
          </a:p>
        </p:txBody>
      </p:sp>
      <p:sp>
        <p:nvSpPr>
          <p:cNvPr id="3" name="Textfeld 2"/>
          <p:cNvSpPr txBox="1"/>
          <p:nvPr/>
        </p:nvSpPr>
        <p:spPr>
          <a:xfrm>
            <a:off x="4173894" y="1815928"/>
            <a:ext cx="4727510" cy="353943"/>
          </a:xfrm>
          <a:prstGeom prst="rect">
            <a:avLst/>
          </a:prstGeom>
          <a:noFill/>
        </p:spPr>
        <p:txBody>
          <a:bodyPr wrap="square" rtlCol="0">
            <a:spAutoFit/>
          </a:bodyPr>
          <a:lstStyle/>
          <a:p>
            <a:r>
              <a:rPr lang="en-GB" sz="1700" dirty="0" err="1">
                <a:solidFill>
                  <a:srgbClr val="C00000"/>
                </a:solidFill>
                <a:latin typeface="Roboto" panose="020B0604020202020204" charset="0"/>
                <a:ea typeface="Roboto" panose="020B0604020202020204" charset="0"/>
              </a:rPr>
              <a:t>ItE</a:t>
            </a:r>
            <a:r>
              <a:rPr lang="en-GB" sz="1700" dirty="0">
                <a:solidFill>
                  <a:srgbClr val="C00000"/>
                </a:solidFill>
                <a:latin typeface="Roboto" panose="020B0604020202020204" charset="0"/>
                <a:ea typeface="Roboto" panose="020B0604020202020204" charset="0"/>
              </a:rPr>
              <a:t> ranked systematically lower than </a:t>
            </a:r>
            <a:r>
              <a:rPr lang="en-GB" sz="1700" dirty="0" err="1">
                <a:solidFill>
                  <a:srgbClr val="C00000"/>
                </a:solidFill>
                <a:latin typeface="Roboto" panose="020B0604020202020204" charset="0"/>
                <a:ea typeface="Roboto" panose="020B0604020202020204" charset="0"/>
              </a:rPr>
              <a:t>AmE</a:t>
            </a:r>
            <a:endParaRPr lang="en-GB" sz="1700" dirty="0">
              <a:solidFill>
                <a:srgbClr val="C00000"/>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16055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13</a:t>
            </a:fld>
            <a:r>
              <a:rPr lang="de-DE" sz="1200" b="0" strike="noStrike" spc="-1" dirty="0">
                <a:solidFill>
                  <a:srgbClr val="000000"/>
                </a:solidFill>
                <a:latin typeface="Calibri"/>
                <a:ea typeface="DejaVu Sans"/>
              </a:rPr>
              <a:t>/21</a:t>
            </a:r>
            <a:endParaRPr lang="de-DE" sz="1200" b="0" strike="noStrike" spc="-1" dirty="0">
              <a:latin typeface="Calibri"/>
            </a:endParaRPr>
          </a:p>
        </p:txBody>
      </p:sp>
      <p:pic>
        <p:nvPicPr>
          <p:cNvPr id="3" name="Grafik 2"/>
          <p:cNvPicPr>
            <a:picLocks noChangeAspect="1"/>
          </p:cNvPicPr>
          <p:nvPr/>
        </p:nvPicPr>
        <p:blipFill>
          <a:blip r:embed="rId3"/>
          <a:stretch>
            <a:fillRect/>
          </a:stretch>
        </p:blipFill>
        <p:spPr>
          <a:xfrm>
            <a:off x="0" y="7951"/>
            <a:ext cx="1692908" cy="1342897"/>
          </a:xfrm>
          <a:prstGeom prst="rect">
            <a:avLst/>
          </a:prstGeom>
        </p:spPr>
      </p:pic>
      <p:graphicFrame>
        <p:nvGraphicFramePr>
          <p:cNvPr id="13" name="Tabelle 4"/>
          <p:cNvGraphicFramePr/>
          <p:nvPr>
            <p:extLst>
              <p:ext uri="{D42A27DB-BD31-4B8C-83A1-F6EECF244321}">
                <p14:modId xmlns:p14="http://schemas.microsoft.com/office/powerpoint/2010/main" val="1095034273"/>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ea typeface="Verdana"/>
                        </a:rPr>
                        <a:t>learning &amp; attitudes to text</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4</a:t>
            </a:r>
            <a:r>
              <a:rPr lang="en-GB" sz="2400" b="1" strike="noStrike" spc="-1" dirty="0">
                <a:solidFill>
                  <a:srgbClr val="000000"/>
                </a:solidFill>
                <a:latin typeface="Roboto" panose="02000000000000000000" pitchFamily="2" charset="0"/>
                <a:ea typeface="Roboto" panose="02000000000000000000" pitchFamily="2" charset="0"/>
              </a:rPr>
              <a:t>. Learning and attitudes to complete </a:t>
            </a:r>
            <a:r>
              <a:rPr lang="en-GB" sz="2400" b="1" strike="noStrike" spc="-1" dirty="0" err="1">
                <a:solidFill>
                  <a:srgbClr val="000000"/>
                </a:solidFill>
                <a:latin typeface="Roboto" panose="02000000000000000000" pitchFamily="2" charset="0"/>
                <a:ea typeface="Roboto" panose="02000000000000000000" pitchFamily="2" charset="0"/>
              </a:rPr>
              <a:t>ItE</a:t>
            </a:r>
            <a:r>
              <a:rPr lang="en-GB" sz="2400" b="1" strike="noStrike" spc="-1" dirty="0">
                <a:solidFill>
                  <a:srgbClr val="000000"/>
                </a:solidFill>
                <a:latin typeface="Roboto" panose="02000000000000000000" pitchFamily="2" charset="0"/>
                <a:ea typeface="Roboto" panose="02000000000000000000" pitchFamily="2" charset="0"/>
              </a:rPr>
              <a:t> texts</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
        <p:nvSpPr>
          <p:cNvPr id="2" name="Text Placeholder 4">
            <a:extLst>
              <a:ext uri="{FF2B5EF4-FFF2-40B4-BE49-F238E27FC236}">
                <a16:creationId xmlns:a16="http://schemas.microsoft.com/office/drawing/2014/main" id="{FB2282DC-FFF2-DBAE-03AF-ED1E8D562CCE}"/>
              </a:ext>
            </a:extLst>
          </p:cNvPr>
          <p:cNvSpPr txBox="1">
            <a:spLocks/>
          </p:cNvSpPr>
          <p:nvPr/>
        </p:nvSpPr>
        <p:spPr>
          <a:xfrm>
            <a:off x="0" y="2004906"/>
            <a:ext cx="9485312" cy="43487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Roboto" panose="02000000000000000000" pitchFamily="2" charset="0"/>
                <a:ea typeface="Roboto" panose="02000000000000000000" pitchFamily="2" charset="0"/>
              </a:rPr>
              <a:t>Excerpt from “Lemons and Watermelons: Visual Advertising and Conceptual Blending”</a:t>
            </a:r>
            <a:br>
              <a:rPr lang="en-GB" sz="1800" dirty="0">
                <a:latin typeface="Roboto" panose="02000000000000000000" pitchFamily="2" charset="0"/>
                <a:ea typeface="Roboto" panose="02000000000000000000" pitchFamily="2" charset="0"/>
              </a:rPr>
            </a:br>
            <a:r>
              <a:rPr lang="en-GB" sz="1800" dirty="0">
                <a:latin typeface="Roboto" panose="02000000000000000000" pitchFamily="2" charset="0"/>
                <a:ea typeface="Roboto" panose="02000000000000000000" pitchFamily="2" charset="0"/>
              </a:rPr>
              <a:t>(</a:t>
            </a:r>
            <a:r>
              <a:rPr lang="en-GB" sz="1800" dirty="0" err="1">
                <a:latin typeface="Roboto" panose="02000000000000000000" pitchFamily="2" charset="0"/>
                <a:ea typeface="Roboto" panose="02000000000000000000" pitchFamily="2" charset="0"/>
              </a:rPr>
              <a:t>Delibegović</a:t>
            </a:r>
            <a:r>
              <a:rPr lang="en-GB" sz="1800" dirty="0">
                <a:latin typeface="Roboto" panose="02000000000000000000" pitchFamily="2" charset="0"/>
                <a:ea typeface="Roboto" panose="02000000000000000000" pitchFamily="2" charset="0"/>
              </a:rPr>
              <a:t> </a:t>
            </a:r>
            <a:r>
              <a:rPr lang="en-GB" sz="1800" dirty="0" err="1">
                <a:latin typeface="Roboto" panose="02000000000000000000" pitchFamily="2" charset="0"/>
                <a:ea typeface="Roboto" panose="02000000000000000000" pitchFamily="2" charset="0"/>
              </a:rPr>
              <a:t>Džanić</a:t>
            </a:r>
            <a:r>
              <a:rPr lang="en-GB" sz="1800" dirty="0">
                <a:latin typeface="Roboto" panose="02000000000000000000" pitchFamily="2" charset="0"/>
                <a:ea typeface="Roboto" panose="02000000000000000000" pitchFamily="2" charset="0"/>
              </a:rPr>
              <a:t> &amp; </a:t>
            </a:r>
            <a:r>
              <a:rPr lang="en-GB" sz="1800" dirty="0" err="1">
                <a:latin typeface="Roboto" panose="02000000000000000000" pitchFamily="2" charset="0"/>
                <a:ea typeface="Roboto" panose="02000000000000000000" pitchFamily="2" charset="0"/>
              </a:rPr>
              <a:t>Berberović</a:t>
            </a:r>
            <a:r>
              <a:rPr lang="en-GB" sz="1800" dirty="0">
                <a:latin typeface="Roboto" panose="02000000000000000000" pitchFamily="2" charset="0"/>
                <a:ea typeface="Roboto" panose="02000000000000000000" pitchFamily="2" charset="0"/>
              </a:rPr>
              <a:t> 2021: 124)</a:t>
            </a:r>
          </a:p>
          <a:p>
            <a:pPr lvl="1"/>
            <a:r>
              <a:rPr lang="en-GB" sz="1600" dirty="0">
                <a:latin typeface="Roboto" panose="02000000000000000000" pitchFamily="2" charset="0"/>
                <a:ea typeface="Roboto" panose="02000000000000000000" pitchFamily="2" charset="0"/>
              </a:rPr>
              <a:t>2:30 min audio</a:t>
            </a:r>
          </a:p>
          <a:p>
            <a:pPr lvl="1"/>
            <a:r>
              <a:rPr lang="en-GB" sz="1600" dirty="0">
                <a:latin typeface="Roboto" panose="02000000000000000000" pitchFamily="2" charset="0"/>
                <a:ea typeface="Roboto" panose="02000000000000000000" pitchFamily="2" charset="0"/>
              </a:rPr>
              <a:t>Short but complex </a:t>
            </a:r>
          </a:p>
          <a:p>
            <a:r>
              <a:rPr lang="en-GB" sz="1800" dirty="0">
                <a:latin typeface="Roboto" panose="02000000000000000000" pitchFamily="2" charset="0"/>
                <a:ea typeface="Roboto" panose="02000000000000000000" pitchFamily="2" charset="0"/>
                <a:sym typeface="Wingdings" panose="05000000000000000000" pitchFamily="2" charset="2"/>
              </a:rPr>
              <a:t>TTS system with Czech, Italian and American English model</a:t>
            </a:r>
          </a:p>
        </p:txBody>
      </p:sp>
      <p:graphicFrame>
        <p:nvGraphicFramePr>
          <p:cNvPr id="4" name="Diagram 3">
            <a:extLst>
              <a:ext uri="{FF2B5EF4-FFF2-40B4-BE49-F238E27FC236}">
                <a16:creationId xmlns:a16="http://schemas.microsoft.com/office/drawing/2014/main" id="{7D6D7284-2B12-AA6D-747A-B19A84B66312}"/>
              </a:ext>
            </a:extLst>
          </p:cNvPr>
          <p:cNvGraphicFramePr/>
          <p:nvPr>
            <p:extLst>
              <p:ext uri="{D42A27DB-BD31-4B8C-83A1-F6EECF244321}">
                <p14:modId xmlns:p14="http://schemas.microsoft.com/office/powerpoint/2010/main" val="2682308775"/>
              </p:ext>
            </p:extLst>
          </p:nvPr>
        </p:nvGraphicFramePr>
        <p:xfrm>
          <a:off x="527355" y="4557289"/>
          <a:ext cx="8089291" cy="97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2D2804-8FE2-1190-4B2C-F836E3BBBB06}"/>
              </a:ext>
            </a:extLst>
          </p:cNvPr>
          <p:cNvSpPr>
            <a:spLocks noGrp="1"/>
          </p:cNvSpPr>
          <p:nvPr>
            <p:ph type="body" sz="quarter" idx="11"/>
          </p:nvPr>
        </p:nvSpPr>
        <p:spPr>
          <a:xfrm>
            <a:off x="144066" y="1470991"/>
            <a:ext cx="8855869" cy="4874247"/>
          </a:xfrm>
        </p:spPr>
        <p:txBody>
          <a:bodyPr/>
          <a:lstStyle/>
          <a:p>
            <a:pPr marL="0" indent="0">
              <a:buNone/>
            </a:pPr>
            <a:r>
              <a:rPr lang="de-DE" b="1" dirty="0"/>
              <a:t>Modena and </a:t>
            </a:r>
            <a:r>
              <a:rPr lang="de-DE" b="1" dirty="0" err="1"/>
              <a:t>Padova</a:t>
            </a:r>
            <a:r>
              <a:rPr lang="de-DE" b="1" dirty="0"/>
              <a:t> (&amp; Brno) </a:t>
            </a:r>
            <a:r>
              <a:rPr lang="en-US" b="1" dirty="0"/>
              <a:t>Participants</a:t>
            </a:r>
          </a:p>
          <a:p>
            <a:endParaRPr lang="en-US" dirty="0"/>
          </a:p>
          <a:p>
            <a:r>
              <a:rPr lang="en-US" dirty="0"/>
              <a:t>Age: 21-23 (76%) and 24-26 years old (13%)</a:t>
            </a:r>
          </a:p>
          <a:p>
            <a:r>
              <a:rPr lang="en-US" dirty="0"/>
              <a:t>Gender: 70 females, 19 males</a:t>
            </a:r>
          </a:p>
          <a:p>
            <a:r>
              <a:rPr lang="en-US" dirty="0"/>
              <a:t>Field: mostly Humanities (80% of the Czech, 85% of the Italian)</a:t>
            </a:r>
          </a:p>
          <a:p>
            <a:r>
              <a:rPr lang="en-US" dirty="0"/>
              <a:t>Degree: MA + 9 Italian PhDs </a:t>
            </a:r>
          </a:p>
          <a:p>
            <a:r>
              <a:rPr lang="en-US" dirty="0"/>
              <a:t>First year</a:t>
            </a:r>
          </a:p>
          <a:p>
            <a:r>
              <a:rPr lang="en-US" dirty="0"/>
              <a:t>Ø15 years studied English</a:t>
            </a:r>
          </a:p>
          <a:p>
            <a:endParaRPr lang="en-US" dirty="0"/>
          </a:p>
        </p:txBody>
      </p:sp>
      <p:graphicFrame>
        <p:nvGraphicFramePr>
          <p:cNvPr id="7" name="Tabelle 4"/>
          <p:cNvGraphicFramePr/>
          <p:nvPr>
            <p:extLst>
              <p:ext uri="{D42A27DB-BD31-4B8C-83A1-F6EECF244321}">
                <p14:modId xmlns:p14="http://schemas.microsoft.com/office/powerpoint/2010/main" val="1185247712"/>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ea typeface="Verdana"/>
                        </a:rPr>
                        <a:t>learning &amp; attitudes to text</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Foliennummernplatzhalter 13">
            <a:extLst>
              <a:ext uri="{FF2B5EF4-FFF2-40B4-BE49-F238E27FC236}">
                <a16:creationId xmlns:a16="http://schemas.microsoft.com/office/drawing/2014/main" id="{FC56E3E8-5442-F761-7ACE-7F20F818BC49}"/>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14</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5"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4</a:t>
            </a:r>
            <a:r>
              <a:rPr lang="en-GB" sz="2400" b="1" strike="noStrike" spc="-1" dirty="0">
                <a:solidFill>
                  <a:srgbClr val="000000"/>
                </a:solidFill>
                <a:latin typeface="Roboto" panose="02000000000000000000" pitchFamily="2" charset="0"/>
                <a:ea typeface="Roboto" panose="02000000000000000000" pitchFamily="2" charset="0"/>
              </a:rPr>
              <a:t>. Learning and attitudes to complete </a:t>
            </a:r>
            <a:r>
              <a:rPr lang="en-GB" sz="2400" b="1" strike="noStrike" spc="-1" dirty="0" err="1">
                <a:solidFill>
                  <a:srgbClr val="000000"/>
                </a:solidFill>
                <a:latin typeface="Roboto" panose="02000000000000000000" pitchFamily="2" charset="0"/>
                <a:ea typeface="Roboto" panose="02000000000000000000" pitchFamily="2" charset="0"/>
              </a:rPr>
              <a:t>ItE</a:t>
            </a:r>
            <a:r>
              <a:rPr lang="en-GB" sz="2400" b="1" strike="noStrike" spc="-1" dirty="0">
                <a:solidFill>
                  <a:srgbClr val="000000"/>
                </a:solidFill>
                <a:latin typeface="Roboto" panose="02000000000000000000" pitchFamily="2" charset="0"/>
                <a:ea typeface="Roboto" panose="02000000000000000000" pitchFamily="2" charset="0"/>
              </a:rPr>
              <a:t> texts</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520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1B67-AAA7-5EB2-8ACE-D898E88EA25A}"/>
              </a:ext>
            </a:extLst>
          </p:cNvPr>
          <p:cNvSpPr>
            <a:spLocks noGrp="1"/>
          </p:cNvSpPr>
          <p:nvPr>
            <p:ph type="title"/>
          </p:nvPr>
        </p:nvSpPr>
        <p:spPr>
          <a:xfrm>
            <a:off x="1007269" y="812358"/>
            <a:ext cx="7992666" cy="468314"/>
          </a:xfrm>
        </p:spPr>
        <p:txBody>
          <a:bodyPr/>
          <a:lstStyle/>
          <a:p>
            <a:r>
              <a:rPr lang="en-US" b="1" dirty="0">
                <a:latin typeface="Roboto" panose="020B0604020202020204" charset="0"/>
                <a:ea typeface="Roboto" panose="020B0604020202020204" charset="0"/>
              </a:rPr>
              <a:t>Data collection: online from classroom in Modena</a:t>
            </a:r>
          </a:p>
        </p:txBody>
      </p:sp>
      <p:graphicFrame>
        <p:nvGraphicFramePr>
          <p:cNvPr id="8" name="Diagram 7">
            <a:extLst>
              <a:ext uri="{FF2B5EF4-FFF2-40B4-BE49-F238E27FC236}">
                <a16:creationId xmlns:a16="http://schemas.microsoft.com/office/drawing/2014/main" id="{BE17BB69-0F6F-F25E-D979-56AF84139D2D}"/>
              </a:ext>
            </a:extLst>
          </p:cNvPr>
          <p:cNvGraphicFramePr/>
          <p:nvPr>
            <p:extLst>
              <p:ext uri="{D42A27DB-BD31-4B8C-83A1-F6EECF244321}">
                <p14:modId xmlns:p14="http://schemas.microsoft.com/office/powerpoint/2010/main" val="400796495"/>
              </p:ext>
            </p:extLst>
          </p:nvPr>
        </p:nvGraphicFramePr>
        <p:xfrm>
          <a:off x="144066" y="1540828"/>
          <a:ext cx="8855868" cy="138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BEDDA1F7-BD6F-BF39-9ABC-44D5C5E61D2A}"/>
              </a:ext>
            </a:extLst>
          </p:cNvPr>
          <p:cNvPicPr>
            <a:picLocks noChangeAspect="1"/>
          </p:cNvPicPr>
          <p:nvPr/>
        </p:nvPicPr>
        <p:blipFill>
          <a:blip r:embed="rId7"/>
          <a:stretch>
            <a:fillRect/>
          </a:stretch>
        </p:blipFill>
        <p:spPr>
          <a:xfrm>
            <a:off x="708985" y="3068377"/>
            <a:ext cx="7726031" cy="3524800"/>
          </a:xfrm>
          <a:prstGeom prst="rect">
            <a:avLst/>
          </a:prstGeom>
        </p:spPr>
      </p:pic>
      <p:graphicFrame>
        <p:nvGraphicFramePr>
          <p:cNvPr id="5" name="Tabelle 4"/>
          <p:cNvGraphicFramePr/>
          <p:nvPr>
            <p:extLst>
              <p:ext uri="{D42A27DB-BD31-4B8C-83A1-F6EECF244321}">
                <p14:modId xmlns:p14="http://schemas.microsoft.com/office/powerpoint/2010/main" val="3614891141"/>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learning &amp; attitudes to text</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Foliennummernplatzhalter 13">
            <a:extLst>
              <a:ext uri="{FF2B5EF4-FFF2-40B4-BE49-F238E27FC236}">
                <a16:creationId xmlns:a16="http://schemas.microsoft.com/office/drawing/2014/main" id="{855A421A-3AA1-1F40-22D2-088E6331E586}"/>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15</a:t>
            </a:fld>
            <a:r>
              <a:rPr lang="de-DE" sz="1200" b="0" strike="noStrike" spc="-1" dirty="0">
                <a:solidFill>
                  <a:srgbClr val="000000"/>
                </a:solidFill>
                <a:latin typeface="Calibri"/>
                <a:ea typeface="DejaVu Sans"/>
              </a:rPr>
              <a:t>/21</a:t>
            </a:r>
            <a:endParaRPr lang="de-DE" sz="1200" b="0" strike="noStrike" spc="-1" dirty="0">
              <a:latin typeface="Calibri"/>
            </a:endParaRPr>
          </a:p>
        </p:txBody>
      </p:sp>
    </p:spTree>
    <p:extLst>
      <p:ext uri="{BB962C8B-B14F-4D97-AF65-F5344CB8AC3E}">
        <p14:creationId xmlns:p14="http://schemas.microsoft.com/office/powerpoint/2010/main" val="2049501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37AC-0D58-76A4-0256-069A385F1299}"/>
              </a:ext>
            </a:extLst>
          </p:cNvPr>
          <p:cNvSpPr>
            <a:spLocks noGrp="1"/>
          </p:cNvSpPr>
          <p:nvPr>
            <p:ph type="title"/>
          </p:nvPr>
        </p:nvSpPr>
        <p:spPr>
          <a:xfrm>
            <a:off x="1037335" y="974504"/>
            <a:ext cx="7992666" cy="468314"/>
          </a:xfrm>
        </p:spPr>
        <p:txBody>
          <a:bodyPr>
            <a:noAutofit/>
          </a:bodyPr>
          <a:lstStyle/>
          <a:p>
            <a:r>
              <a:rPr lang="de-DE" b="1" dirty="0" err="1">
                <a:latin typeface="Roboto" panose="02000000000000000000" pitchFamily="2" charset="0"/>
                <a:ea typeface="Roboto" panose="02000000000000000000" pitchFamily="2" charset="0"/>
              </a:rPr>
              <a:t>Results</a:t>
            </a:r>
            <a:r>
              <a:rPr lang="de-DE" b="1" dirty="0">
                <a:latin typeface="Roboto" panose="02000000000000000000" pitchFamily="2" charset="0"/>
                <a:ea typeface="Roboto" panose="02000000000000000000" pitchFamily="2" charset="0"/>
              </a:rPr>
              <a:t>: Origin </a:t>
            </a:r>
            <a:r>
              <a:rPr lang="de-DE" b="1" dirty="0" err="1">
                <a:latin typeface="Roboto" panose="02000000000000000000" pitchFamily="2" charset="0"/>
                <a:ea typeface="Roboto" panose="02000000000000000000" pitchFamily="2" charset="0"/>
              </a:rPr>
              <a:t>of</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the</a:t>
            </a:r>
            <a:r>
              <a:rPr lang="de-DE" b="1" dirty="0">
                <a:latin typeface="Roboto" panose="02000000000000000000" pitchFamily="2" charset="0"/>
                <a:ea typeface="Roboto" panose="02000000000000000000" pitchFamily="2" charset="0"/>
              </a:rPr>
              <a:t> PA</a:t>
            </a:r>
            <a:br>
              <a:rPr lang="en-US" b="1" dirty="0">
                <a:latin typeface="Roboto" panose="02000000000000000000" pitchFamily="2" charset="0"/>
                <a:ea typeface="Roboto" panose="02000000000000000000" pitchFamily="2" charset="0"/>
              </a:rPr>
            </a:br>
            <a:endParaRPr lang="en-US" b="1" dirty="0">
              <a:latin typeface="Roboto" panose="02000000000000000000" pitchFamily="2" charset="0"/>
              <a:ea typeface="Roboto" panose="02000000000000000000" pitchFamily="2" charset="0"/>
            </a:endParaRPr>
          </a:p>
        </p:txBody>
      </p:sp>
      <p:pic>
        <p:nvPicPr>
          <p:cNvPr id="7" name="Picture Placeholder 6">
            <a:extLst>
              <a:ext uri="{FF2B5EF4-FFF2-40B4-BE49-F238E27FC236}">
                <a16:creationId xmlns:a16="http://schemas.microsoft.com/office/drawing/2014/main" id="{872AA85A-CD37-2A1B-4F9A-9A7ED04C0F04}"/>
              </a:ext>
            </a:extLst>
          </p:cNvPr>
          <p:cNvPicPr>
            <a:picLocks noGrp="1" noChangeAspect="1"/>
          </p:cNvPicPr>
          <p:nvPr>
            <p:ph type="pic" sz="quarter" idx="10"/>
          </p:nvPr>
        </p:nvPicPr>
        <p:blipFill rotWithShape="1">
          <a:blip r:embed="rId3"/>
          <a:srcRect l="-16" r="261"/>
          <a:stretch/>
        </p:blipFill>
        <p:spPr>
          <a:xfrm>
            <a:off x="174132" y="1587901"/>
            <a:ext cx="4892972" cy="2861214"/>
          </a:xfrm>
        </p:spPr>
      </p:pic>
      <p:pic>
        <p:nvPicPr>
          <p:cNvPr id="11" name="Picture 10">
            <a:extLst>
              <a:ext uri="{FF2B5EF4-FFF2-40B4-BE49-F238E27FC236}">
                <a16:creationId xmlns:a16="http://schemas.microsoft.com/office/drawing/2014/main" id="{C3DDCD04-E9EE-5D1E-7C3F-619E01868B77}"/>
              </a:ext>
            </a:extLst>
          </p:cNvPr>
          <p:cNvPicPr>
            <a:picLocks noChangeAspect="1"/>
          </p:cNvPicPr>
          <p:nvPr/>
        </p:nvPicPr>
        <p:blipFill>
          <a:blip r:embed="rId4"/>
          <a:srcRect/>
          <a:stretch/>
        </p:blipFill>
        <p:spPr>
          <a:xfrm>
            <a:off x="5372394" y="1538288"/>
            <a:ext cx="3657607" cy="4114808"/>
          </a:xfrm>
          <a:prstGeom prst="rect">
            <a:avLst/>
          </a:prstGeom>
        </p:spPr>
      </p:pic>
      <p:sp>
        <p:nvSpPr>
          <p:cNvPr id="4" name="TextBox 3">
            <a:extLst>
              <a:ext uri="{FF2B5EF4-FFF2-40B4-BE49-F238E27FC236}">
                <a16:creationId xmlns:a16="http://schemas.microsoft.com/office/drawing/2014/main" id="{633E673C-9EE5-9F24-FA11-EFF28FDDD361}"/>
              </a:ext>
            </a:extLst>
          </p:cNvPr>
          <p:cNvSpPr txBox="1"/>
          <p:nvPr/>
        </p:nvSpPr>
        <p:spPr>
          <a:xfrm>
            <a:off x="174132" y="4915756"/>
            <a:ext cx="4726481" cy="877163"/>
          </a:xfrm>
          <a:prstGeom prst="rect">
            <a:avLst/>
          </a:prstGeom>
          <a:noFill/>
        </p:spPr>
        <p:txBody>
          <a:bodyPr wrap="square" rtlCol="0">
            <a:spAutoFit/>
          </a:bodyPr>
          <a:lstStyle/>
          <a:p>
            <a:r>
              <a:rPr lang="en-US" sz="1350" dirty="0">
                <a:latin typeface="Roboto" panose="02000000000000000000" pitchFamily="2" charset="0"/>
                <a:ea typeface="Roboto" panose="02000000000000000000" pitchFamily="2" charset="0"/>
              </a:rPr>
              <a:t>Figure: Identification of the speaker’s origin per variety (left) Wrong answers on the speaker’s origin (right).</a:t>
            </a:r>
          </a:p>
          <a:p>
            <a:r>
              <a:rPr lang="en-US" sz="1200" dirty="0">
                <a:latin typeface="Roboto" panose="02000000000000000000" pitchFamily="2" charset="0"/>
                <a:ea typeface="Roboto" panose="02000000000000000000" pitchFamily="2" charset="0"/>
              </a:rPr>
              <a:t>Note: American English evaluated by Czechs (</a:t>
            </a:r>
            <a:r>
              <a:rPr lang="en-US" sz="1200" dirty="0" err="1">
                <a:latin typeface="Roboto" panose="02000000000000000000" pitchFamily="2" charset="0"/>
                <a:ea typeface="Roboto" panose="02000000000000000000" pitchFamily="2" charset="0"/>
              </a:rPr>
              <a:t>AmE_Cz</a:t>
            </a:r>
            <a:r>
              <a:rPr lang="en-US" sz="1200" dirty="0">
                <a:latin typeface="Roboto" panose="02000000000000000000" pitchFamily="2" charset="0"/>
                <a:ea typeface="Roboto" panose="02000000000000000000" pitchFamily="2" charset="0"/>
              </a:rPr>
              <a:t>) and Italians (</a:t>
            </a:r>
            <a:r>
              <a:rPr lang="en-US" sz="1200" dirty="0" err="1">
                <a:latin typeface="Roboto" panose="02000000000000000000" pitchFamily="2" charset="0"/>
                <a:ea typeface="Roboto" panose="02000000000000000000" pitchFamily="2" charset="0"/>
              </a:rPr>
              <a:t>AmE_It</a:t>
            </a:r>
            <a:r>
              <a:rPr lang="en-US" sz="1200" dirty="0">
                <a:latin typeface="Roboto" panose="02000000000000000000" pitchFamily="2" charset="0"/>
                <a:ea typeface="Roboto" panose="02000000000000000000" pitchFamily="2" charset="0"/>
              </a:rPr>
              <a:t>); Czech English (</a:t>
            </a:r>
            <a:r>
              <a:rPr lang="en-US" sz="1200" dirty="0" err="1">
                <a:latin typeface="Roboto" panose="02000000000000000000" pitchFamily="2" charset="0"/>
                <a:ea typeface="Roboto" panose="02000000000000000000" pitchFamily="2" charset="0"/>
              </a:rPr>
              <a:t>CzE</a:t>
            </a:r>
            <a:r>
              <a:rPr lang="en-US" sz="1200" dirty="0">
                <a:latin typeface="Roboto" panose="02000000000000000000" pitchFamily="2" charset="0"/>
                <a:ea typeface="Roboto" panose="02000000000000000000" pitchFamily="2" charset="0"/>
              </a:rPr>
              <a:t>), Italian English (</a:t>
            </a:r>
            <a:r>
              <a:rPr lang="en-US" sz="1200" dirty="0" err="1">
                <a:latin typeface="Roboto" panose="02000000000000000000" pitchFamily="2" charset="0"/>
                <a:ea typeface="Roboto" panose="02000000000000000000" pitchFamily="2" charset="0"/>
              </a:rPr>
              <a:t>ItE</a:t>
            </a:r>
            <a:r>
              <a:rPr lang="en-US" sz="1200" dirty="0">
                <a:latin typeface="Roboto" panose="02000000000000000000" pitchFamily="2" charset="0"/>
                <a:ea typeface="Roboto" panose="02000000000000000000" pitchFamily="2" charset="0"/>
              </a:rPr>
              <a:t>).</a:t>
            </a:r>
          </a:p>
        </p:txBody>
      </p:sp>
      <p:graphicFrame>
        <p:nvGraphicFramePr>
          <p:cNvPr id="3" name="Tabelle 4">
            <a:extLst>
              <a:ext uri="{FF2B5EF4-FFF2-40B4-BE49-F238E27FC236}">
                <a16:creationId xmlns:a16="http://schemas.microsoft.com/office/drawing/2014/main" id="{B14542C6-44DD-CCE2-D642-060532571B55}"/>
              </a:ext>
            </a:extLst>
          </p:cNvPr>
          <p:cNvGraphicFramePr/>
          <p:nvPr>
            <p:extLst>
              <p:ext uri="{D42A27DB-BD31-4B8C-83A1-F6EECF244321}">
                <p14:modId xmlns:p14="http://schemas.microsoft.com/office/powerpoint/2010/main" val="2908353138"/>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learning &amp; attitudes to text</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Foliennummernplatzhalter 13">
            <a:extLst>
              <a:ext uri="{FF2B5EF4-FFF2-40B4-BE49-F238E27FC236}">
                <a16:creationId xmlns:a16="http://schemas.microsoft.com/office/drawing/2014/main" id="{B0815BD5-9FA4-C6FC-D2FB-0FD498262875}"/>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16</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6" name="Textfeld 5"/>
          <p:cNvSpPr txBox="1"/>
          <p:nvPr/>
        </p:nvSpPr>
        <p:spPr>
          <a:xfrm>
            <a:off x="478970" y="5872065"/>
            <a:ext cx="6742923" cy="369332"/>
          </a:xfrm>
          <a:prstGeom prst="rect">
            <a:avLst/>
          </a:prstGeom>
          <a:noFill/>
        </p:spPr>
        <p:txBody>
          <a:bodyPr wrap="square" rtlCol="0">
            <a:spAutoFit/>
          </a:bodyPr>
          <a:lstStyle/>
          <a:p>
            <a:r>
              <a:rPr lang="en-GB" dirty="0"/>
              <a:t>Italians recognise </a:t>
            </a:r>
            <a:r>
              <a:rPr lang="en-GB" dirty="0" err="1"/>
              <a:t>AmE</a:t>
            </a:r>
            <a:r>
              <a:rPr lang="en-GB" dirty="0"/>
              <a:t> better than </a:t>
            </a:r>
            <a:r>
              <a:rPr lang="en-GB" dirty="0" err="1"/>
              <a:t>Cz</a:t>
            </a:r>
            <a:r>
              <a:rPr lang="en-GB" dirty="0"/>
              <a:t>, but </a:t>
            </a:r>
            <a:r>
              <a:rPr lang="en-GB" dirty="0" err="1"/>
              <a:t>ItE</a:t>
            </a:r>
            <a:r>
              <a:rPr lang="en-GB" dirty="0"/>
              <a:t> even better</a:t>
            </a:r>
          </a:p>
        </p:txBody>
      </p:sp>
    </p:spTree>
    <p:extLst>
      <p:ext uri="{BB962C8B-B14F-4D97-AF65-F5344CB8AC3E}">
        <p14:creationId xmlns:p14="http://schemas.microsoft.com/office/powerpoint/2010/main" val="347276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8FD6E6-6201-9450-95AB-8EA06453F92F}"/>
              </a:ext>
            </a:extLst>
          </p:cNvPr>
          <p:cNvSpPr>
            <a:spLocks noGrp="1"/>
          </p:cNvSpPr>
          <p:nvPr>
            <p:ph type="title"/>
          </p:nvPr>
        </p:nvSpPr>
        <p:spPr>
          <a:xfrm>
            <a:off x="1007269" y="804105"/>
            <a:ext cx="7992666" cy="468314"/>
          </a:xfrm>
        </p:spPr>
        <p:txBody>
          <a:bodyPr/>
          <a:lstStyle/>
          <a:p>
            <a:r>
              <a:rPr lang="en-US" b="1" dirty="0">
                <a:latin typeface="Roboto" panose="02000000000000000000" pitchFamily="2" charset="0"/>
                <a:ea typeface="Roboto" panose="02000000000000000000" pitchFamily="2" charset="0"/>
              </a:rPr>
              <a:t>Results: Voice characteristics</a:t>
            </a:r>
          </a:p>
        </p:txBody>
      </p:sp>
      <p:sp>
        <p:nvSpPr>
          <p:cNvPr id="5" name="Text Placeholder 4">
            <a:extLst>
              <a:ext uri="{FF2B5EF4-FFF2-40B4-BE49-F238E27FC236}">
                <a16:creationId xmlns:a16="http://schemas.microsoft.com/office/drawing/2014/main" id="{3BC60D97-B49D-95A9-BCDB-B6808EFD0F95}"/>
              </a:ext>
            </a:extLst>
          </p:cNvPr>
          <p:cNvSpPr>
            <a:spLocks noGrp="1"/>
          </p:cNvSpPr>
          <p:nvPr>
            <p:ph type="body" sz="quarter" idx="11"/>
          </p:nvPr>
        </p:nvSpPr>
        <p:spPr>
          <a:xfrm>
            <a:off x="144066" y="1435014"/>
            <a:ext cx="8855869" cy="3261599"/>
          </a:xfrm>
        </p:spPr>
        <p:txBody>
          <a:bodyPr>
            <a:normAutofit/>
          </a:bodyPr>
          <a:lstStyle/>
          <a:p>
            <a:r>
              <a:rPr lang="en-US" sz="1350" dirty="0"/>
              <a:t>Czechs and Italians have rated the characteristics similarly on average (</a:t>
            </a:r>
            <a:r>
              <a:rPr lang="en-US" sz="1350" i="1" dirty="0"/>
              <a:t>W</a:t>
            </a:r>
            <a:r>
              <a:rPr lang="en-US" sz="1350" dirty="0"/>
              <a:t> = 682, </a:t>
            </a:r>
            <a:r>
              <a:rPr lang="en-US" sz="1350" i="1" dirty="0"/>
              <a:t>p</a:t>
            </a:r>
            <a:r>
              <a:rPr lang="en-US" sz="1350" dirty="0"/>
              <a:t> = .216)</a:t>
            </a:r>
          </a:p>
          <a:p>
            <a:pPr lvl="1"/>
            <a:r>
              <a:rPr lang="en-US" sz="1350" dirty="0"/>
              <a:t>Czech </a:t>
            </a:r>
            <a:r>
              <a:rPr lang="en-US" sz="1350" i="1" dirty="0"/>
              <a:t>M </a:t>
            </a:r>
            <a:r>
              <a:rPr lang="en-US" sz="1350" dirty="0"/>
              <a:t>= 2.81, </a:t>
            </a:r>
            <a:r>
              <a:rPr lang="en-US" sz="1350" i="1" dirty="0"/>
              <a:t>SD</a:t>
            </a:r>
            <a:r>
              <a:rPr lang="en-US" sz="1350" dirty="0"/>
              <a:t> = 0.63</a:t>
            </a:r>
          </a:p>
          <a:p>
            <a:pPr lvl="1"/>
            <a:r>
              <a:rPr lang="en-US" sz="1350" dirty="0"/>
              <a:t>Italian </a:t>
            </a:r>
            <a:r>
              <a:rPr lang="en-US" sz="1350" i="1" dirty="0"/>
              <a:t>M </a:t>
            </a:r>
            <a:r>
              <a:rPr lang="en-US" sz="1350" dirty="0"/>
              <a:t>= 3.07, </a:t>
            </a:r>
            <a:r>
              <a:rPr lang="en-US" sz="1350" i="1" dirty="0"/>
              <a:t>SD </a:t>
            </a:r>
            <a:r>
              <a:rPr lang="en-US" sz="1350" dirty="0"/>
              <a:t>= 0.885</a:t>
            </a:r>
          </a:p>
          <a:p>
            <a:pPr lvl="1">
              <a:buFont typeface="Wingdings" panose="05000000000000000000" pitchFamily="2" charset="2"/>
              <a:buChar char="Ø"/>
            </a:pPr>
            <a:r>
              <a:rPr lang="en-US" sz="1350" dirty="0"/>
              <a:t>Neutral response bias? </a:t>
            </a:r>
          </a:p>
          <a:p>
            <a:pPr>
              <a:buFont typeface="Wingdings" panose="05000000000000000000" pitchFamily="2" charset="2"/>
              <a:buChar char="Ø"/>
            </a:pPr>
            <a:r>
              <a:rPr lang="en-US" sz="1350" dirty="0"/>
              <a:t>Characteristics rated differently: </a:t>
            </a:r>
            <a:r>
              <a:rPr lang="en-US" sz="1350" cap="small" dirty="0">
                <a:solidFill>
                  <a:schemeClr val="accent1"/>
                </a:solidFill>
              </a:rPr>
              <a:t>competence</a:t>
            </a:r>
            <a:r>
              <a:rPr lang="en-US" sz="1350" dirty="0"/>
              <a:t> consistently differs from </a:t>
            </a:r>
            <a:r>
              <a:rPr lang="en-US" sz="1350" cap="small" dirty="0">
                <a:solidFill>
                  <a:schemeClr val="accent2"/>
                </a:solidFill>
              </a:rPr>
              <a:t>warmth</a:t>
            </a:r>
          </a:p>
          <a:p>
            <a:pPr>
              <a:buFont typeface="Wingdings" panose="05000000000000000000" pitchFamily="2" charset="2"/>
              <a:buChar char="Ø"/>
            </a:pPr>
            <a:endParaRPr lang="en-US" sz="1350" dirty="0"/>
          </a:p>
        </p:txBody>
      </p:sp>
      <p:graphicFrame>
        <p:nvGraphicFramePr>
          <p:cNvPr id="9" name="Table 8">
            <a:extLst>
              <a:ext uri="{FF2B5EF4-FFF2-40B4-BE49-F238E27FC236}">
                <a16:creationId xmlns:a16="http://schemas.microsoft.com/office/drawing/2014/main" id="{6A1C590B-804E-8D7D-659B-B84CF4661CBD}"/>
              </a:ext>
            </a:extLst>
          </p:cNvPr>
          <p:cNvGraphicFramePr>
            <a:graphicFrameLocks noGrp="1"/>
          </p:cNvGraphicFramePr>
          <p:nvPr>
            <p:extLst>
              <p:ext uri="{D42A27DB-BD31-4B8C-83A1-F6EECF244321}">
                <p14:modId xmlns:p14="http://schemas.microsoft.com/office/powerpoint/2010/main" val="3316180180"/>
              </p:ext>
            </p:extLst>
          </p:nvPr>
        </p:nvGraphicFramePr>
        <p:xfrm>
          <a:off x="319751" y="2767237"/>
          <a:ext cx="8630285" cy="2766060"/>
        </p:xfrm>
        <a:graphic>
          <a:graphicData uri="http://schemas.openxmlformats.org/drawingml/2006/table">
            <a:tbl>
              <a:tblPr firstRow="1">
                <a:tableStyleId>{5C22544A-7EE6-4342-B048-85BDC9FD1C3A}</a:tableStyleId>
              </a:tblPr>
              <a:tblGrid>
                <a:gridCol w="1772285">
                  <a:extLst>
                    <a:ext uri="{9D8B030D-6E8A-4147-A177-3AD203B41FA5}">
                      <a16:colId xmlns:a16="http://schemas.microsoft.com/office/drawing/2014/main" val="4053671890"/>
                    </a:ext>
                  </a:extLst>
                </a:gridCol>
                <a:gridCol w="1598525">
                  <a:extLst>
                    <a:ext uri="{9D8B030D-6E8A-4147-A177-3AD203B41FA5}">
                      <a16:colId xmlns:a16="http://schemas.microsoft.com/office/drawing/2014/main" val="3182919439"/>
                    </a:ext>
                  </a:extLst>
                </a:gridCol>
                <a:gridCol w="608776">
                  <a:extLst>
                    <a:ext uri="{9D8B030D-6E8A-4147-A177-3AD203B41FA5}">
                      <a16:colId xmlns:a16="http://schemas.microsoft.com/office/drawing/2014/main" val="1446145082"/>
                    </a:ext>
                  </a:extLst>
                </a:gridCol>
                <a:gridCol w="662652">
                  <a:extLst>
                    <a:ext uri="{9D8B030D-6E8A-4147-A177-3AD203B41FA5}">
                      <a16:colId xmlns:a16="http://schemas.microsoft.com/office/drawing/2014/main" val="2605644320"/>
                    </a:ext>
                  </a:extLst>
                </a:gridCol>
                <a:gridCol w="789997">
                  <a:extLst>
                    <a:ext uri="{9D8B030D-6E8A-4147-A177-3AD203B41FA5}">
                      <a16:colId xmlns:a16="http://schemas.microsoft.com/office/drawing/2014/main" val="2557965192"/>
                    </a:ext>
                  </a:extLst>
                </a:gridCol>
                <a:gridCol w="1098110">
                  <a:extLst>
                    <a:ext uri="{9D8B030D-6E8A-4147-A177-3AD203B41FA5}">
                      <a16:colId xmlns:a16="http://schemas.microsoft.com/office/drawing/2014/main" val="2476743548"/>
                    </a:ext>
                  </a:extLst>
                </a:gridCol>
                <a:gridCol w="989441">
                  <a:extLst>
                    <a:ext uri="{9D8B030D-6E8A-4147-A177-3AD203B41FA5}">
                      <a16:colId xmlns:a16="http://schemas.microsoft.com/office/drawing/2014/main" val="4156648086"/>
                    </a:ext>
                  </a:extLst>
                </a:gridCol>
                <a:gridCol w="1110499">
                  <a:extLst>
                    <a:ext uri="{9D8B030D-6E8A-4147-A177-3AD203B41FA5}">
                      <a16:colId xmlns:a16="http://schemas.microsoft.com/office/drawing/2014/main" val="643967678"/>
                    </a:ext>
                  </a:extLst>
                </a:gridCol>
              </a:tblGrid>
              <a:tr h="248353">
                <a:tc>
                  <a:txBody>
                    <a:bodyPr/>
                    <a:lstStyle/>
                    <a:p>
                      <a:pPr algn="l" fontAlgn="b"/>
                      <a:r>
                        <a:rPr lang="en-GB" sz="1200" u="none" strike="noStrike" dirty="0">
                          <a:effectLst/>
                          <a:latin typeface="Roboto" panose="02000000000000000000" pitchFamily="2" charset="0"/>
                          <a:ea typeface="Roboto" panose="02000000000000000000" pitchFamily="2" charset="0"/>
                        </a:rPr>
                        <a:t>Characteristic 1</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u="none" strike="noStrike" dirty="0">
                          <a:effectLst/>
                          <a:latin typeface="Roboto" panose="02000000000000000000" pitchFamily="2" charset="0"/>
                          <a:ea typeface="Roboto" panose="02000000000000000000" pitchFamily="2" charset="0"/>
                        </a:rPr>
                        <a:t>Characteristic 2</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r" fontAlgn="b"/>
                      <a:r>
                        <a:rPr lang="en-GB" sz="1200" u="none" strike="noStrike" dirty="0">
                          <a:effectLst/>
                          <a:latin typeface="Roboto" panose="02000000000000000000" pitchFamily="2" charset="0"/>
                          <a:ea typeface="Roboto" panose="02000000000000000000" pitchFamily="2" charset="0"/>
                        </a:rPr>
                        <a:t>N 1</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r" fontAlgn="b"/>
                      <a:r>
                        <a:rPr lang="en-GB" sz="1200" u="none" strike="noStrike" dirty="0">
                          <a:effectLst/>
                          <a:latin typeface="Roboto" panose="02000000000000000000" pitchFamily="2" charset="0"/>
                          <a:ea typeface="Roboto" panose="02000000000000000000" pitchFamily="2" charset="0"/>
                        </a:rPr>
                        <a:t>N 2</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r" fontAlgn="b"/>
                      <a:r>
                        <a:rPr lang="en-GB" sz="1200" i="1" u="none" strike="noStrike" dirty="0">
                          <a:effectLst/>
                          <a:latin typeface="Roboto" panose="02000000000000000000" pitchFamily="2" charset="0"/>
                          <a:ea typeface="Roboto" panose="02000000000000000000" pitchFamily="2" charset="0"/>
                        </a:rPr>
                        <a:t>W</a:t>
                      </a:r>
                      <a:endParaRPr lang="en-GB" sz="1200" b="0" i="1"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r" fontAlgn="b"/>
                      <a:r>
                        <a:rPr lang="en-GB" sz="1200" i="1" u="none" strike="noStrike" dirty="0">
                          <a:effectLst/>
                          <a:latin typeface="Roboto" panose="02000000000000000000" pitchFamily="2" charset="0"/>
                          <a:ea typeface="Roboto" panose="02000000000000000000" pitchFamily="2" charset="0"/>
                        </a:rPr>
                        <a:t>p</a:t>
                      </a:r>
                      <a:endParaRPr lang="en-GB" sz="1200" b="0" i="1"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r" fontAlgn="b"/>
                      <a:r>
                        <a:rPr lang="en-GB" sz="1200" i="1" u="none" strike="noStrike" dirty="0">
                          <a:effectLst/>
                          <a:latin typeface="Roboto" panose="02000000000000000000" pitchFamily="2" charset="0"/>
                          <a:ea typeface="Roboto" panose="02000000000000000000" pitchFamily="2" charset="0"/>
                        </a:rPr>
                        <a:t>p </a:t>
                      </a:r>
                      <a:r>
                        <a:rPr lang="en-GB" sz="1200" u="none" strike="noStrike" dirty="0">
                          <a:effectLst/>
                          <a:latin typeface="Roboto" panose="02000000000000000000" pitchFamily="2" charset="0"/>
                          <a:ea typeface="Roboto" panose="02000000000000000000" pitchFamily="2" charset="0"/>
                        </a:rPr>
                        <a:t>adjusted</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i="0" u="none" strike="noStrike" dirty="0">
                          <a:solidFill>
                            <a:schemeClr val="bg1"/>
                          </a:solidFill>
                          <a:effectLst/>
                          <a:latin typeface="Roboto" panose="02000000000000000000" pitchFamily="2" charset="0"/>
                          <a:ea typeface="Roboto" panose="02000000000000000000" pitchFamily="2" charset="0"/>
                        </a:rPr>
                        <a:t>Significance</a:t>
                      </a:r>
                    </a:p>
                  </a:txBody>
                  <a:tcPr marL="34290" marR="34290" marT="34290" marB="34290" anchor="ctr"/>
                </a:tc>
                <a:extLst>
                  <a:ext uri="{0D108BD9-81ED-4DB2-BD59-A6C34878D82A}">
                    <a16:rowId xmlns:a16="http://schemas.microsoft.com/office/drawing/2014/main" val="150391804"/>
                  </a:ext>
                </a:extLst>
              </a:tr>
              <a:tr h="168870">
                <a:tc>
                  <a:txBody>
                    <a:bodyPr/>
                    <a:lstStyle/>
                    <a:p>
                      <a:pPr algn="l" fontAlgn="b"/>
                      <a:r>
                        <a:rPr lang="en-GB" sz="1200" u="none" strike="noStrike" dirty="0">
                          <a:effectLst/>
                          <a:latin typeface="Roboto" panose="02000000000000000000" pitchFamily="2" charset="0"/>
                          <a:ea typeface="Roboto" panose="02000000000000000000" pitchFamily="2" charset="0"/>
                        </a:rPr>
                        <a:t>competence</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u="none" strike="noStrike" dirty="0">
                          <a:effectLst/>
                          <a:latin typeface="Roboto" panose="02000000000000000000" pitchFamily="2" charset="0"/>
                          <a:ea typeface="Roboto" panose="02000000000000000000" pitchFamily="2" charset="0"/>
                        </a:rPr>
                        <a:t>credibility</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0">
                          <a:solidFill>
                            <a:srgbClr val="000000"/>
                          </a:solidFill>
                          <a:effectLst/>
                          <a:latin typeface="Roboto" panose="02000000000000000000" pitchFamily="2" charset="0"/>
                          <a:ea typeface="Roboto" panose="02000000000000000000" pitchFamily="2" charset="0"/>
                          <a:cs typeface="Calibri" panose="020F0502020204030204" pitchFamily="34" charset="0"/>
                        </a:rPr>
                        <a:t>3894.5</a:t>
                      </a:r>
                      <a:endParaRPr lang="en-GB" sz="1200" b="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0">
                          <a:solidFill>
                            <a:srgbClr val="000000"/>
                          </a:solidFill>
                          <a:effectLst/>
                          <a:latin typeface="Roboto" panose="02000000000000000000" pitchFamily="2" charset="0"/>
                          <a:ea typeface="Roboto" panose="02000000000000000000" pitchFamily="2" charset="0"/>
                          <a:cs typeface="Calibri" panose="020F0502020204030204" pitchFamily="34" charset="0"/>
                        </a:rPr>
                        <a:t>.843</a:t>
                      </a:r>
                      <a:endParaRPr lang="en-GB" sz="1200" b="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0">
                          <a:solidFill>
                            <a:srgbClr val="000000"/>
                          </a:solidFill>
                          <a:effectLst/>
                          <a:latin typeface="Roboto" panose="02000000000000000000" pitchFamily="2" charset="0"/>
                          <a:ea typeface="Roboto" panose="02000000000000000000" pitchFamily="2" charset="0"/>
                          <a:cs typeface="Calibri" panose="020F0502020204030204" pitchFamily="34" charset="0"/>
                        </a:rPr>
                        <a:t>1</a:t>
                      </a:r>
                      <a:endParaRPr lang="en-GB" sz="1200" b="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b="0" dirty="0">
                          <a:solidFill>
                            <a:srgbClr val="000000"/>
                          </a:solidFill>
                          <a:effectLst/>
                          <a:latin typeface="Roboto" panose="02000000000000000000" pitchFamily="2" charset="0"/>
                          <a:ea typeface="Roboto" panose="02000000000000000000" pitchFamily="2" charset="0"/>
                          <a:cs typeface="Calibri" panose="020F0502020204030204" pitchFamily="34" charset="0"/>
                        </a:rPr>
                        <a:t>ns</a:t>
                      </a:r>
                      <a:endParaRPr lang="en-GB" sz="1200" b="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1626772345"/>
                  </a:ext>
                </a:extLst>
              </a:tr>
              <a:tr h="168870">
                <a:tc>
                  <a:txBody>
                    <a:bodyPr/>
                    <a:lstStyle/>
                    <a:p>
                      <a:pPr algn="l" fontAlgn="b"/>
                      <a:r>
                        <a:rPr lang="en-GB" sz="1200" u="none" strike="noStrike" dirty="0">
                          <a:effectLst/>
                          <a:latin typeface="Roboto" panose="02000000000000000000" pitchFamily="2" charset="0"/>
                          <a:ea typeface="Roboto" panose="02000000000000000000" pitchFamily="2" charset="0"/>
                        </a:rPr>
                        <a:t>competence</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u="none" strike="noStrike" dirty="0">
                          <a:effectLst/>
                          <a:latin typeface="Roboto" panose="02000000000000000000" pitchFamily="2" charset="0"/>
                          <a:ea typeface="Roboto" panose="02000000000000000000" pitchFamily="2" charset="0"/>
                        </a:rPr>
                        <a:t>ease of understanding</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3657.5</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.364</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1</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dirty="0">
                          <a:solidFill>
                            <a:srgbClr val="000000"/>
                          </a:solidFill>
                          <a:effectLst/>
                          <a:latin typeface="Roboto" panose="02000000000000000000" pitchFamily="2" charset="0"/>
                          <a:ea typeface="Roboto" panose="02000000000000000000" pitchFamily="2" charset="0"/>
                          <a:cs typeface="Calibri" panose="020F0502020204030204" pitchFamily="34" charset="0"/>
                        </a:rPr>
                        <a:t>ns</a:t>
                      </a:r>
                      <a:endParaRPr lang="en-GB" sz="120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2182803339"/>
                  </a:ext>
                </a:extLst>
              </a:tr>
              <a:tr h="168870">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competence</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likableness</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5411</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1.34*10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8.04*10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1331999520"/>
                  </a:ext>
                </a:extLst>
              </a:tr>
              <a:tr h="168870">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competence</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warmth</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5760.5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5.64*10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-8</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5.08*10</a:t>
                      </a:r>
                      <a:r>
                        <a:rPr lang="en-US" sz="1200" b="1" baseline="30000">
                          <a:solidFill>
                            <a:srgbClr val="000000"/>
                          </a:solidFill>
                          <a:effectLst/>
                          <a:latin typeface="Roboto" panose="02000000000000000000" pitchFamily="2" charset="0"/>
                          <a:ea typeface="Roboto" panose="02000000000000000000" pitchFamily="2" charset="0"/>
                          <a:cs typeface="Calibri" panose="020F0502020204030204" pitchFamily="34" charset="0"/>
                        </a:rPr>
                        <a:t>-7</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3569722873"/>
                  </a:ext>
                </a:extLst>
              </a:tr>
              <a:tr h="168870">
                <a:tc>
                  <a:txBody>
                    <a:bodyPr/>
                    <a:lstStyle/>
                    <a:p>
                      <a:pPr algn="l" fontAlgn="b"/>
                      <a:r>
                        <a:rPr lang="en-GB" sz="1200" u="none" strike="noStrike" dirty="0">
                          <a:effectLst/>
                          <a:latin typeface="Roboto" panose="02000000000000000000" pitchFamily="2" charset="0"/>
                          <a:ea typeface="Roboto" panose="02000000000000000000" pitchFamily="2" charset="0"/>
                        </a:rPr>
                        <a:t>credibility</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u="none" strike="noStrike" dirty="0">
                          <a:effectLst/>
                          <a:latin typeface="Roboto" panose="02000000000000000000" pitchFamily="2" charset="0"/>
                          <a:ea typeface="Roboto" panose="02000000000000000000" pitchFamily="2" charset="0"/>
                        </a:rPr>
                        <a:t>ease of understanding</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dirty="0">
                          <a:solidFill>
                            <a:srgbClr val="000000"/>
                          </a:solidFill>
                          <a:effectLst/>
                          <a:latin typeface="Roboto" panose="02000000000000000000" pitchFamily="2" charset="0"/>
                          <a:ea typeface="Roboto" panose="02000000000000000000" pitchFamily="2" charset="0"/>
                          <a:cs typeface="Calibri" panose="020F0502020204030204" pitchFamily="34" charset="0"/>
                        </a:rPr>
                        <a:t>3691.5</a:t>
                      </a:r>
                      <a:endParaRPr lang="en-GB" sz="120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.42</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1</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ns</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4046891548"/>
                  </a:ext>
                </a:extLst>
              </a:tr>
              <a:tr h="168870">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credibility</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likableness</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5435.5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1*10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7*10</a:t>
                      </a:r>
                      <a:r>
                        <a:rPr lang="en-US" sz="1200" b="1" baseline="3000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779444089"/>
                  </a:ext>
                </a:extLst>
              </a:tr>
              <a:tr h="168870">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credibility</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warmth</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5780.5</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4.21*10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-08</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4.21*10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-07</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43540349"/>
                  </a:ext>
                </a:extLst>
              </a:tr>
              <a:tr h="248353">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ease of understanding</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likableness</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5422.5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1.37*10</a:t>
                      </a:r>
                      <a:r>
                        <a:rPr lang="en-US" sz="1200" b="1" baseline="3000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8.04*10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-5</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extLst>
                  <a:ext uri="{0D108BD9-81ED-4DB2-BD59-A6C34878D82A}">
                    <a16:rowId xmlns:a16="http://schemas.microsoft.com/office/drawing/2014/main" val="2104440843"/>
                  </a:ext>
                </a:extLst>
              </a:tr>
              <a:tr h="248353">
                <a:tc>
                  <a:txBody>
                    <a:bodyPr/>
                    <a:lstStyle/>
                    <a:p>
                      <a:pPr algn="l" fontAlgn="b"/>
                      <a:r>
                        <a:rPr lang="en-GB" sz="1200" b="1" u="none" strike="noStrike" dirty="0">
                          <a:solidFill>
                            <a:schemeClr val="accent1"/>
                          </a:solidFill>
                          <a:effectLst/>
                          <a:latin typeface="Roboto" panose="02000000000000000000" pitchFamily="2" charset="0"/>
                          <a:ea typeface="Roboto" panose="02000000000000000000" pitchFamily="2" charset="0"/>
                        </a:rPr>
                        <a:t>ease of understanding</a:t>
                      </a:r>
                      <a:endParaRPr lang="en-GB" sz="1200" b="1" i="0" u="none" strike="noStrike" dirty="0">
                        <a:solidFill>
                          <a:schemeClr val="accent1"/>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b="1" u="none" strike="noStrike" dirty="0">
                          <a:solidFill>
                            <a:schemeClr val="accent2"/>
                          </a:solidFill>
                          <a:effectLst/>
                          <a:latin typeface="Roboto" panose="02000000000000000000" pitchFamily="2" charset="0"/>
                          <a:ea typeface="Roboto" panose="02000000000000000000" pitchFamily="2" charset="0"/>
                        </a:rPr>
                        <a:t>warmth</a:t>
                      </a:r>
                      <a:endParaRPr lang="en-GB" sz="1200" b="1" i="0" u="none" strike="noStrike" dirty="0">
                        <a:solidFill>
                          <a:schemeClr val="accent2"/>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a:solidFill>
                            <a:srgbClr val="000000"/>
                          </a:solidFill>
                          <a:effectLst/>
                          <a:latin typeface="Roboto" panose="02000000000000000000" pitchFamily="2" charset="0"/>
                          <a:ea typeface="Roboto" panose="02000000000000000000" pitchFamily="2" charset="0"/>
                          <a:cs typeface="Calibri" panose="020F0502020204030204" pitchFamily="34" charset="0"/>
                        </a:rPr>
                        <a:t>5709.5</a:t>
                      </a:r>
                      <a:endParaRPr lang="en-GB" sz="1200" b="1">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1.77*10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-7</a:t>
                      </a: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 </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r">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1.42*10</a:t>
                      </a:r>
                      <a:r>
                        <a:rPr lang="en-US" sz="1200" b="1" baseline="30000" dirty="0">
                          <a:solidFill>
                            <a:srgbClr val="000000"/>
                          </a:solidFill>
                          <a:effectLst/>
                          <a:latin typeface="Roboto" panose="02000000000000000000" pitchFamily="2" charset="0"/>
                          <a:ea typeface="Roboto" panose="02000000000000000000" pitchFamily="2" charset="0"/>
                          <a:cs typeface="Calibri" panose="020F0502020204030204" pitchFamily="34" charset="0"/>
                        </a:rPr>
                        <a:t>-6</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tc>
                  <a:txBody>
                    <a:bodyPr/>
                    <a:lstStyle/>
                    <a:p>
                      <a:pPr indent="180340" algn="l">
                        <a:lnSpc>
                          <a:spcPts val="1500"/>
                        </a:lnSpc>
                      </a:pPr>
                      <a:r>
                        <a:rPr lang="en-US"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rPr>
                        <a:t>***</a:t>
                      </a:r>
                      <a:endParaRPr lang="en-GB" sz="1200" b="1"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nchor="ctr"/>
                </a:tc>
                <a:extLst>
                  <a:ext uri="{0D108BD9-81ED-4DB2-BD59-A6C34878D82A}">
                    <a16:rowId xmlns:a16="http://schemas.microsoft.com/office/drawing/2014/main" val="3390266693"/>
                  </a:ext>
                </a:extLst>
              </a:tr>
              <a:tr h="168870">
                <a:tc>
                  <a:txBody>
                    <a:bodyPr/>
                    <a:lstStyle/>
                    <a:p>
                      <a:pPr algn="l" fontAlgn="b"/>
                      <a:r>
                        <a:rPr lang="en-GB" sz="1200" u="none" strike="noStrike" dirty="0">
                          <a:effectLst/>
                          <a:latin typeface="Roboto" panose="02000000000000000000" pitchFamily="2" charset="0"/>
                          <a:ea typeface="Roboto" panose="02000000000000000000" pitchFamily="2" charset="0"/>
                        </a:rPr>
                        <a:t>likableness</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algn="l" fontAlgn="b"/>
                      <a:r>
                        <a:rPr lang="en-GB" sz="1200" u="none" strike="noStrike" dirty="0">
                          <a:effectLst/>
                          <a:latin typeface="Roboto" panose="02000000000000000000" pitchFamily="2" charset="0"/>
                          <a:ea typeface="Roboto" panose="02000000000000000000" pitchFamily="2" charset="0"/>
                        </a:rPr>
                        <a:t>warmth</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34290" marR="34290" marT="34290" marB="34290" anchor="ctr"/>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89</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4159.5</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.548</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r">
                        <a:lnSpc>
                          <a:spcPts val="1500"/>
                        </a:lnSpc>
                      </a:pPr>
                      <a:r>
                        <a:rPr lang="en-US" sz="1200">
                          <a:solidFill>
                            <a:srgbClr val="000000"/>
                          </a:solidFill>
                          <a:effectLst/>
                          <a:latin typeface="Roboto" panose="02000000000000000000" pitchFamily="2" charset="0"/>
                          <a:ea typeface="Roboto" panose="02000000000000000000" pitchFamily="2" charset="0"/>
                          <a:cs typeface="Calibri" panose="020F0502020204030204" pitchFamily="34" charset="0"/>
                        </a:rPr>
                        <a:t>1</a:t>
                      </a:r>
                      <a:endParaRPr lang="en-GB" sz="120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tc>
                  <a:txBody>
                    <a:bodyPr/>
                    <a:lstStyle/>
                    <a:p>
                      <a:pPr indent="180340" algn="l">
                        <a:lnSpc>
                          <a:spcPts val="1500"/>
                        </a:lnSpc>
                      </a:pPr>
                      <a:r>
                        <a:rPr lang="en-US" sz="1200" dirty="0">
                          <a:solidFill>
                            <a:srgbClr val="000000"/>
                          </a:solidFill>
                          <a:effectLst/>
                          <a:latin typeface="Roboto" panose="02000000000000000000" pitchFamily="2" charset="0"/>
                          <a:ea typeface="Roboto" panose="02000000000000000000" pitchFamily="2" charset="0"/>
                          <a:cs typeface="Calibri" panose="020F0502020204030204" pitchFamily="34" charset="0"/>
                        </a:rPr>
                        <a:t>ns</a:t>
                      </a:r>
                      <a:endParaRPr lang="en-GB" sz="1200" dirty="0">
                        <a:solidFill>
                          <a:srgbClr val="000000"/>
                        </a:solidFill>
                        <a:effectLst/>
                        <a:latin typeface="Roboto" panose="02000000000000000000" pitchFamily="2" charset="0"/>
                        <a:ea typeface="Roboto" panose="02000000000000000000" pitchFamily="2" charset="0"/>
                        <a:cs typeface="Calibri" panose="020F0502020204030204" pitchFamily="34" charset="0"/>
                      </a:endParaRPr>
                    </a:p>
                  </a:txBody>
                  <a:tcPr marL="34290" marR="34290" marT="34290" marB="34290"/>
                </a:tc>
                <a:extLst>
                  <a:ext uri="{0D108BD9-81ED-4DB2-BD59-A6C34878D82A}">
                    <a16:rowId xmlns:a16="http://schemas.microsoft.com/office/drawing/2014/main" val="1476171557"/>
                  </a:ext>
                </a:extLst>
              </a:tr>
            </a:tbl>
          </a:graphicData>
        </a:graphic>
      </p:graphicFrame>
      <p:sp>
        <p:nvSpPr>
          <p:cNvPr id="11" name="TextBox 10">
            <a:extLst>
              <a:ext uri="{FF2B5EF4-FFF2-40B4-BE49-F238E27FC236}">
                <a16:creationId xmlns:a16="http://schemas.microsoft.com/office/drawing/2014/main" id="{EA3372AA-9E7E-F7EF-BDF1-B68F688DE061}"/>
              </a:ext>
            </a:extLst>
          </p:cNvPr>
          <p:cNvSpPr txBox="1"/>
          <p:nvPr/>
        </p:nvSpPr>
        <p:spPr>
          <a:xfrm>
            <a:off x="319751" y="6126451"/>
            <a:ext cx="8275898" cy="461665"/>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Table: Results of Wilcoxon signed-rank test comparing characteristic ratings.</a:t>
            </a:r>
          </a:p>
          <a:p>
            <a:r>
              <a:rPr lang="en-US" sz="1200" dirty="0">
                <a:latin typeface="Roboto" panose="02000000000000000000" pitchFamily="2" charset="0"/>
                <a:ea typeface="Roboto" panose="02000000000000000000" pitchFamily="2" charset="0"/>
              </a:rPr>
              <a:t>(ns = not significant, *** </a:t>
            </a:r>
            <a:r>
              <a:rPr lang="en-US" sz="1200" i="1" dirty="0">
                <a:latin typeface="Roboto" panose="02000000000000000000" pitchFamily="2" charset="0"/>
                <a:ea typeface="Roboto" panose="02000000000000000000" pitchFamily="2" charset="0"/>
              </a:rPr>
              <a:t>p</a:t>
            </a:r>
            <a:r>
              <a:rPr lang="en-US" sz="1200" dirty="0">
                <a:latin typeface="Roboto" panose="02000000000000000000" pitchFamily="2" charset="0"/>
                <a:ea typeface="Roboto" panose="02000000000000000000" pitchFamily="2" charset="0"/>
              </a:rPr>
              <a:t> &lt; .001)</a:t>
            </a:r>
          </a:p>
        </p:txBody>
      </p:sp>
      <p:graphicFrame>
        <p:nvGraphicFramePr>
          <p:cNvPr id="2" name="Tabelle 4">
            <a:extLst>
              <a:ext uri="{FF2B5EF4-FFF2-40B4-BE49-F238E27FC236}">
                <a16:creationId xmlns:a16="http://schemas.microsoft.com/office/drawing/2014/main" id="{58268030-B982-65E1-4C9B-0937EF4E8DC7}"/>
              </a:ext>
            </a:extLst>
          </p:cNvPr>
          <p:cNvGraphicFramePr/>
          <p:nvPr>
            <p:extLst>
              <p:ext uri="{D42A27DB-BD31-4B8C-83A1-F6EECF244321}">
                <p14:modId xmlns:p14="http://schemas.microsoft.com/office/powerpoint/2010/main" val="2908353138"/>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learning &amp; attitudes to text</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Foliennummernplatzhalter 13">
            <a:extLst>
              <a:ext uri="{FF2B5EF4-FFF2-40B4-BE49-F238E27FC236}">
                <a16:creationId xmlns:a16="http://schemas.microsoft.com/office/drawing/2014/main" id="{0577A153-6C56-58E5-3871-9BBCC51A6005}"/>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17</a:t>
            </a:fld>
            <a:r>
              <a:rPr lang="de-DE" sz="1200" b="0" strike="noStrike" spc="-1" dirty="0">
                <a:solidFill>
                  <a:srgbClr val="000000"/>
                </a:solidFill>
                <a:latin typeface="Calibri"/>
                <a:ea typeface="DejaVu Sans"/>
              </a:rPr>
              <a:t>/21</a:t>
            </a:r>
            <a:endParaRPr lang="de-DE" sz="1200" b="0" strike="noStrike" spc="-1" dirty="0">
              <a:latin typeface="Calibri"/>
            </a:endParaRPr>
          </a:p>
        </p:txBody>
      </p:sp>
    </p:spTree>
    <p:extLst>
      <p:ext uri="{BB962C8B-B14F-4D97-AF65-F5344CB8AC3E}">
        <p14:creationId xmlns:p14="http://schemas.microsoft.com/office/powerpoint/2010/main" val="25502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7F44635-46EF-7D82-10AC-A3E2FC92003F}"/>
              </a:ext>
            </a:extLst>
          </p:cNvPr>
          <p:cNvSpPr>
            <a:spLocks noGrp="1"/>
          </p:cNvSpPr>
          <p:nvPr>
            <p:ph type="title"/>
          </p:nvPr>
        </p:nvSpPr>
        <p:spPr>
          <a:xfrm>
            <a:off x="1007269" y="971550"/>
            <a:ext cx="7992666" cy="351236"/>
          </a:xfrm>
        </p:spPr>
        <p:txBody>
          <a:bodyPr/>
          <a:lstStyle/>
          <a:p>
            <a:r>
              <a:rPr lang="en-US" b="1" dirty="0" err="1">
                <a:latin typeface="Roboto" panose="02000000000000000000" pitchFamily="2" charset="0"/>
                <a:ea typeface="Roboto" panose="02000000000000000000" pitchFamily="2" charset="0"/>
              </a:rPr>
              <a:t>ItE</a:t>
            </a:r>
            <a:r>
              <a:rPr lang="en-US" b="1" dirty="0">
                <a:latin typeface="Roboto" panose="02000000000000000000" pitchFamily="2" charset="0"/>
                <a:ea typeface="Roboto" panose="02000000000000000000" pitchFamily="2" charset="0"/>
              </a:rPr>
              <a:t> agent is rated as competent but cold</a:t>
            </a:r>
          </a:p>
        </p:txBody>
      </p:sp>
      <p:pic>
        <p:nvPicPr>
          <p:cNvPr id="11" name="Picture Placeholder 10" descr="A picture containing text, diagram, line, parallel&#10;&#10;Description automatically generated">
            <a:extLst>
              <a:ext uri="{FF2B5EF4-FFF2-40B4-BE49-F238E27FC236}">
                <a16:creationId xmlns:a16="http://schemas.microsoft.com/office/drawing/2014/main" id="{00EABAD4-AE36-A15C-F36B-DECAB77B0A4D}"/>
              </a:ext>
            </a:extLst>
          </p:cNvPr>
          <p:cNvPicPr>
            <a:picLocks noGrp="1" noChangeAspect="1"/>
          </p:cNvPicPr>
          <p:nvPr>
            <p:ph type="pic" sz="quarter" idx="10"/>
          </p:nvPr>
        </p:nvPicPr>
        <p:blipFill rotWithShape="1">
          <a:blip r:embed="rId2"/>
          <a:srcRect l="-10156" t="-3045" r="-18423" b="-8926"/>
          <a:stretch/>
        </p:blipFill>
        <p:spPr>
          <a:xfrm>
            <a:off x="1668304" y="1385424"/>
            <a:ext cx="5807393" cy="4501027"/>
          </a:xfrm>
          <a:noFill/>
        </p:spPr>
      </p:pic>
      <p:sp>
        <p:nvSpPr>
          <p:cNvPr id="15" name="TextBox 14">
            <a:extLst>
              <a:ext uri="{FF2B5EF4-FFF2-40B4-BE49-F238E27FC236}">
                <a16:creationId xmlns:a16="http://schemas.microsoft.com/office/drawing/2014/main" id="{1B8AE65C-9746-7114-C886-AE209907B4D5}"/>
              </a:ext>
            </a:extLst>
          </p:cNvPr>
          <p:cNvSpPr txBox="1"/>
          <p:nvPr/>
        </p:nvSpPr>
        <p:spPr>
          <a:xfrm>
            <a:off x="0" y="5649007"/>
            <a:ext cx="9209723" cy="300082"/>
          </a:xfrm>
          <a:prstGeom prst="rect">
            <a:avLst/>
          </a:prstGeom>
          <a:noFill/>
        </p:spPr>
        <p:txBody>
          <a:bodyPr wrap="square">
            <a:spAutoFit/>
          </a:bodyPr>
          <a:lstStyle/>
          <a:p>
            <a:r>
              <a:rPr lang="en-US" sz="1350" dirty="0">
                <a:latin typeface="Roboto" panose="02000000000000000000" pitchFamily="2" charset="0"/>
                <a:ea typeface="Roboto" panose="02000000000000000000" pitchFamily="2" charset="0"/>
              </a:rPr>
              <a:t>Figure: PA varieties and their rated voice characteristics. Means with error bars representing standard errors.</a:t>
            </a:r>
          </a:p>
        </p:txBody>
      </p:sp>
      <p:graphicFrame>
        <p:nvGraphicFramePr>
          <p:cNvPr id="2" name="Tabelle 4">
            <a:extLst>
              <a:ext uri="{FF2B5EF4-FFF2-40B4-BE49-F238E27FC236}">
                <a16:creationId xmlns:a16="http://schemas.microsoft.com/office/drawing/2014/main" id="{70DADBCA-78CF-9553-7016-ECF9F0FF0D58}"/>
              </a:ext>
            </a:extLst>
          </p:cNvPr>
          <p:cNvGraphicFramePr/>
          <p:nvPr>
            <p:extLst>
              <p:ext uri="{D42A27DB-BD31-4B8C-83A1-F6EECF244321}">
                <p14:modId xmlns:p14="http://schemas.microsoft.com/office/powerpoint/2010/main" val="2908353138"/>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learning &amp; attitudes to text</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Foliennummernplatzhalter 13">
            <a:extLst>
              <a:ext uri="{FF2B5EF4-FFF2-40B4-BE49-F238E27FC236}">
                <a16:creationId xmlns:a16="http://schemas.microsoft.com/office/drawing/2014/main" id="{E740EF2A-B9EF-7E2B-49CD-018A3C54BA19}"/>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18</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7" name="Textfeld 6"/>
          <p:cNvSpPr txBox="1"/>
          <p:nvPr/>
        </p:nvSpPr>
        <p:spPr>
          <a:xfrm>
            <a:off x="2432183" y="6232408"/>
            <a:ext cx="5169159" cy="353943"/>
          </a:xfrm>
          <a:prstGeom prst="rect">
            <a:avLst/>
          </a:prstGeom>
          <a:noFill/>
        </p:spPr>
        <p:txBody>
          <a:bodyPr wrap="square" rtlCol="0">
            <a:spAutoFit/>
          </a:bodyPr>
          <a:lstStyle/>
          <a:p>
            <a:r>
              <a:rPr lang="en-GB" sz="1700" dirty="0" err="1">
                <a:solidFill>
                  <a:srgbClr val="C00000"/>
                </a:solidFill>
                <a:latin typeface="Roboto" panose="020B0604020202020204" charset="0"/>
                <a:ea typeface="Roboto" panose="020B0604020202020204" charset="0"/>
              </a:rPr>
              <a:t>ItE</a:t>
            </a:r>
            <a:r>
              <a:rPr lang="en-GB" sz="1700" dirty="0">
                <a:solidFill>
                  <a:srgbClr val="C00000"/>
                </a:solidFill>
                <a:latin typeface="Roboto" panose="020B0604020202020204" charset="0"/>
                <a:ea typeface="Roboto" panose="020B0604020202020204" charset="0"/>
              </a:rPr>
              <a:t> ranked systematically lower than </a:t>
            </a:r>
            <a:r>
              <a:rPr lang="en-GB" sz="1700" dirty="0" err="1">
                <a:solidFill>
                  <a:srgbClr val="C00000"/>
                </a:solidFill>
                <a:latin typeface="Roboto" panose="020B0604020202020204" charset="0"/>
                <a:ea typeface="Roboto" panose="020B0604020202020204" charset="0"/>
              </a:rPr>
              <a:t>AmE</a:t>
            </a:r>
            <a:endParaRPr lang="en-GB" sz="1700" dirty="0">
              <a:solidFill>
                <a:srgbClr val="C00000"/>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5321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ABB6-8B5C-A3DC-0C5C-D14038A85EBE}"/>
              </a:ext>
            </a:extLst>
          </p:cNvPr>
          <p:cNvSpPr>
            <a:spLocks noGrp="1"/>
          </p:cNvSpPr>
          <p:nvPr>
            <p:ph type="title"/>
          </p:nvPr>
        </p:nvSpPr>
        <p:spPr>
          <a:xfrm>
            <a:off x="1007269" y="819629"/>
            <a:ext cx="7992666" cy="495300"/>
          </a:xfrm>
        </p:spPr>
        <p:txBody>
          <a:bodyPr>
            <a:normAutofit fontScale="90000"/>
          </a:bodyPr>
          <a:lstStyle/>
          <a:p>
            <a:r>
              <a:rPr lang="en-US" b="1" dirty="0">
                <a:latin typeface="Roboto" panose="02000000000000000000" pitchFamily="2" charset="0"/>
                <a:ea typeface="Roboto" panose="02000000000000000000" pitchFamily="2" charset="0"/>
              </a:rPr>
              <a:t>Results: Voice characteristics</a:t>
            </a:r>
            <a:br>
              <a:rPr lang="en-US" b="1" dirty="0">
                <a:latin typeface="Roboto" panose="02000000000000000000" pitchFamily="2" charset="0"/>
                <a:ea typeface="Roboto" panose="02000000000000000000" pitchFamily="2" charset="0"/>
              </a:rPr>
            </a:br>
            <a:r>
              <a:rPr lang="en-US" b="1" dirty="0">
                <a:latin typeface="Roboto" panose="02000000000000000000" pitchFamily="2" charset="0"/>
                <a:ea typeface="Roboto" panose="02000000000000000000" pitchFamily="2" charset="0"/>
              </a:rPr>
              <a:t>Italians consistently prefer American English</a:t>
            </a:r>
          </a:p>
        </p:txBody>
      </p:sp>
      <p:sp>
        <p:nvSpPr>
          <p:cNvPr id="13" name="TextBox 12">
            <a:extLst>
              <a:ext uri="{FF2B5EF4-FFF2-40B4-BE49-F238E27FC236}">
                <a16:creationId xmlns:a16="http://schemas.microsoft.com/office/drawing/2014/main" id="{3BD0B0B6-8F33-60EC-9CD3-EA331755B044}"/>
              </a:ext>
            </a:extLst>
          </p:cNvPr>
          <p:cNvSpPr txBox="1"/>
          <p:nvPr/>
        </p:nvSpPr>
        <p:spPr>
          <a:xfrm>
            <a:off x="658986" y="5459788"/>
            <a:ext cx="8689232" cy="300082"/>
          </a:xfrm>
          <a:prstGeom prst="rect">
            <a:avLst/>
          </a:prstGeom>
          <a:noFill/>
        </p:spPr>
        <p:txBody>
          <a:bodyPr wrap="square" rtlCol="0">
            <a:spAutoFit/>
          </a:bodyPr>
          <a:lstStyle/>
          <a:p>
            <a:r>
              <a:rPr lang="en-US" sz="1350" dirty="0">
                <a:latin typeface="Roboto" panose="02000000000000000000" pitchFamily="2" charset="0"/>
                <a:ea typeface="Roboto" panose="02000000000000000000" pitchFamily="2" charset="0"/>
              </a:rPr>
              <a:t>Figure: Voice characteristics rated by variety of PA. Means with error bars representing standard errors.</a:t>
            </a:r>
          </a:p>
        </p:txBody>
      </p:sp>
      <p:pic>
        <p:nvPicPr>
          <p:cNvPr id="6" name="Picture Placeholder 5" descr="A picture containing text, diagram, plot, line&#10;&#10;Description automatically generated">
            <a:extLst>
              <a:ext uri="{FF2B5EF4-FFF2-40B4-BE49-F238E27FC236}">
                <a16:creationId xmlns:a16="http://schemas.microsoft.com/office/drawing/2014/main" id="{52FBBBA4-B6B1-8064-49CA-6474CE070D38}"/>
              </a:ext>
            </a:extLst>
          </p:cNvPr>
          <p:cNvPicPr>
            <a:picLocks noGrp="1" noChangeAspect="1"/>
          </p:cNvPicPr>
          <p:nvPr>
            <p:ph type="pic" sz="quarter" idx="10"/>
          </p:nvPr>
        </p:nvPicPr>
        <p:blipFill rotWithShape="1">
          <a:blip r:embed="rId3"/>
          <a:srcRect l="-6762" t="-3038" r="-4040" b="-6929"/>
          <a:stretch/>
        </p:blipFill>
        <p:spPr>
          <a:xfrm>
            <a:off x="1676401" y="1556759"/>
            <a:ext cx="5791199" cy="4180029"/>
          </a:xfrm>
        </p:spPr>
      </p:pic>
      <p:graphicFrame>
        <p:nvGraphicFramePr>
          <p:cNvPr id="3" name="Tabelle 4">
            <a:extLst>
              <a:ext uri="{FF2B5EF4-FFF2-40B4-BE49-F238E27FC236}">
                <a16:creationId xmlns:a16="http://schemas.microsoft.com/office/drawing/2014/main" id="{F62C45FD-91CA-E3E9-5EF7-E1055E46BE0C}"/>
              </a:ext>
            </a:extLst>
          </p:cNvPr>
          <p:cNvGraphicFramePr/>
          <p:nvPr>
            <p:extLst>
              <p:ext uri="{D42A27DB-BD31-4B8C-83A1-F6EECF244321}">
                <p14:modId xmlns:p14="http://schemas.microsoft.com/office/powerpoint/2010/main" val="2908353138"/>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learning &amp; attitudes to text</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Foliennummernplatzhalter 13">
            <a:extLst>
              <a:ext uri="{FF2B5EF4-FFF2-40B4-BE49-F238E27FC236}">
                <a16:creationId xmlns:a16="http://schemas.microsoft.com/office/drawing/2014/main" id="{466B69A6-B9C7-759A-CB92-65566CA6F563}"/>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19</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7" name="Textfeld 6"/>
          <p:cNvSpPr txBox="1"/>
          <p:nvPr/>
        </p:nvSpPr>
        <p:spPr>
          <a:xfrm>
            <a:off x="3016892" y="6020916"/>
            <a:ext cx="4727510" cy="353943"/>
          </a:xfrm>
          <a:prstGeom prst="rect">
            <a:avLst/>
          </a:prstGeom>
          <a:noFill/>
        </p:spPr>
        <p:txBody>
          <a:bodyPr wrap="square" rtlCol="0">
            <a:spAutoFit/>
          </a:bodyPr>
          <a:lstStyle/>
          <a:p>
            <a:r>
              <a:rPr lang="en-GB" sz="1700" dirty="0" err="1">
                <a:solidFill>
                  <a:srgbClr val="C00000"/>
                </a:solidFill>
                <a:latin typeface="Roboto" panose="020B0604020202020204" charset="0"/>
                <a:ea typeface="Roboto" panose="020B0604020202020204" charset="0"/>
              </a:rPr>
              <a:t>ItE</a:t>
            </a:r>
            <a:r>
              <a:rPr lang="en-GB" sz="1700" dirty="0">
                <a:solidFill>
                  <a:srgbClr val="C00000"/>
                </a:solidFill>
                <a:latin typeface="Roboto" panose="020B0604020202020204" charset="0"/>
                <a:ea typeface="Roboto" panose="020B0604020202020204" charset="0"/>
              </a:rPr>
              <a:t> ranked systematically lower than </a:t>
            </a:r>
            <a:r>
              <a:rPr lang="en-GB" sz="1700" dirty="0" err="1">
                <a:solidFill>
                  <a:srgbClr val="C00000"/>
                </a:solidFill>
                <a:latin typeface="Roboto" panose="020B0604020202020204" charset="0"/>
                <a:ea typeface="Roboto" panose="020B0604020202020204" charset="0"/>
              </a:rPr>
              <a:t>AmE</a:t>
            </a:r>
            <a:endParaRPr lang="en-GB" sz="1700" dirty="0">
              <a:solidFill>
                <a:srgbClr val="C00000"/>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222375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2</a:t>
            </a:fld>
            <a:r>
              <a:rPr lang="de-DE" sz="1200" b="0" strike="noStrike" spc="-1" dirty="0">
                <a:solidFill>
                  <a:srgbClr val="000000"/>
                </a:solidFill>
                <a:latin typeface="Calibri"/>
                <a:ea typeface="DejaVu Sans"/>
              </a:rPr>
              <a:t>/21</a:t>
            </a:r>
          </a:p>
        </p:txBody>
      </p:sp>
      <p:sp>
        <p:nvSpPr>
          <p:cNvPr id="278" name="Textplatzhalter 2"/>
          <p:cNvSpPr/>
          <p:nvPr/>
        </p:nvSpPr>
        <p:spPr>
          <a:xfrm>
            <a:off x="500932" y="1570522"/>
            <a:ext cx="8643067" cy="4925693"/>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95000"/>
          </a:bodyPr>
          <a:lstStyle/>
          <a:p>
            <a:pPr>
              <a:lnSpc>
                <a:spcPct val="90000"/>
              </a:lnSpc>
              <a:spcBef>
                <a:spcPts val="751"/>
              </a:spcBef>
              <a:tabLst>
                <a:tab pos="0" algn="l"/>
              </a:tabLst>
            </a:pPr>
            <a:r>
              <a:rPr lang="en-GB" sz="1900" b="1" spc="-1" dirty="0">
                <a:solidFill>
                  <a:srgbClr val="000000"/>
                </a:solidFill>
                <a:latin typeface="Roboto" panose="02000000000000000000" pitchFamily="2" charset="0"/>
                <a:ea typeface="Roboto" panose="02000000000000000000" pitchFamily="2" charset="0"/>
              </a:rPr>
              <a:t>Research Context: </a:t>
            </a:r>
            <a:r>
              <a:rPr lang="en-GB" sz="1900" spc="-1" dirty="0">
                <a:solidFill>
                  <a:srgbClr val="000000"/>
                </a:solidFill>
                <a:latin typeface="Roboto" panose="02000000000000000000" pitchFamily="2" charset="0"/>
                <a:ea typeface="Roboto" panose="02000000000000000000" pitchFamily="2" charset="0"/>
              </a:rPr>
              <a:t>Conversational Pedagogical Agents (CPA) in Hybrid Societies</a:t>
            </a:r>
            <a:r>
              <a:rPr lang="en-GB" sz="1900" b="1" strike="noStrike" spc="-1" dirty="0">
                <a:solidFill>
                  <a:srgbClr val="000000"/>
                </a:solidFill>
                <a:latin typeface="Roboto" panose="02000000000000000000" pitchFamily="2" charset="0"/>
                <a:ea typeface="Roboto" panose="02000000000000000000" pitchFamily="2" charset="0"/>
              </a:rPr>
              <a:t> </a:t>
            </a:r>
            <a:endParaRPr lang="de-DE" sz="19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
        <p:nvSpPr>
          <p:cNvPr id="13" name="Textplatzhalter 2"/>
          <p:cNvSpPr/>
          <p:nvPr/>
        </p:nvSpPr>
        <p:spPr>
          <a:xfrm>
            <a:off x="1773140" y="907920"/>
            <a:ext cx="722614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90000"/>
              </a:lnSpc>
              <a:spcBef>
                <a:spcPts val="751"/>
              </a:spcBef>
              <a:tabLst>
                <a:tab pos="0" algn="l"/>
              </a:tabLst>
            </a:pPr>
            <a:r>
              <a:rPr lang="en-GB" sz="2400" b="1" strike="noStrike" spc="-1" dirty="0">
                <a:solidFill>
                  <a:srgbClr val="000000"/>
                </a:solidFill>
                <a:latin typeface="Roboto" panose="02000000000000000000" pitchFamily="2" charset="0"/>
                <a:ea typeface="Roboto" panose="02000000000000000000" pitchFamily="2" charset="0"/>
              </a:rPr>
              <a:t>1. Introduction: an agent speaking non-standard </a:t>
            </a:r>
            <a:r>
              <a:rPr lang="en-GB" sz="2400" b="1" strike="noStrike" spc="-1" dirty="0" err="1">
                <a:solidFill>
                  <a:srgbClr val="000000"/>
                </a:solidFill>
                <a:latin typeface="Roboto" panose="02000000000000000000" pitchFamily="2" charset="0"/>
                <a:ea typeface="Roboto" panose="02000000000000000000" pitchFamily="2" charset="0"/>
              </a:rPr>
              <a:t>Englishes</a:t>
            </a:r>
            <a:endParaRPr lang="de-DE" sz="24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pic>
        <p:nvPicPr>
          <p:cNvPr id="9" name="Grafik 8">
            <a:extLst>
              <a:ext uri="{FF2B5EF4-FFF2-40B4-BE49-F238E27FC236}">
                <a16:creationId xmlns:a16="http://schemas.microsoft.com/office/drawing/2014/main" id="{B7812423-845F-4E20-32A8-08C57EEAC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32" y="2102924"/>
            <a:ext cx="8213877" cy="3521041"/>
          </a:xfrm>
          <a:prstGeom prst="rect">
            <a:avLst/>
          </a:prstGeom>
        </p:spPr>
      </p:pic>
      <p:graphicFrame>
        <p:nvGraphicFramePr>
          <p:cNvPr id="2" name="Tabelle 4">
            <a:extLst>
              <a:ext uri="{FF2B5EF4-FFF2-40B4-BE49-F238E27FC236}">
                <a16:creationId xmlns:a16="http://schemas.microsoft.com/office/drawing/2014/main" id="{781C1E05-7D03-6200-42C4-B5AF43AFC5D8}"/>
              </a:ext>
            </a:extLst>
          </p:cNvPr>
          <p:cNvGraphicFramePr/>
          <p:nvPr>
            <p:extLst>
              <p:ext uri="{D42A27DB-BD31-4B8C-83A1-F6EECF244321}">
                <p14:modId xmlns:p14="http://schemas.microsoft.com/office/powerpoint/2010/main" val="3179697072"/>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rgbClr val="FFFFFF"/>
                          </a:solidFill>
                          <a:latin typeface="Roboto"/>
                        </a:rPr>
                        <a:t>introduction</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6640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platzhalter 2"/>
          <p:cNvSpPr/>
          <p:nvPr/>
        </p:nvSpPr>
        <p:spPr>
          <a:xfrm>
            <a:off x="404191" y="1617305"/>
            <a:ext cx="8739089" cy="3515803"/>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80000" lnSpcReduction="20000"/>
          </a:bodyPr>
          <a:lstStyle/>
          <a:p>
            <a:pPr marL="457200" indent="-457200">
              <a:lnSpc>
                <a:spcPct val="120000"/>
              </a:lnSpc>
              <a:spcBef>
                <a:spcPts val="751"/>
              </a:spcBef>
              <a:buAutoNum type="arabicPeriod"/>
              <a:tabLst>
                <a:tab pos="0" algn="l"/>
              </a:tabLst>
            </a:pPr>
            <a:r>
              <a:rPr lang="en-GB" sz="1900" spc="-1" dirty="0" err="1">
                <a:solidFill>
                  <a:srgbClr val="000000"/>
                </a:solidFill>
                <a:latin typeface="Roboto" panose="020B0604020202020204" charset="0"/>
                <a:ea typeface="Roboto" panose="020B0604020202020204" charset="0"/>
              </a:rPr>
              <a:t>I</a:t>
            </a:r>
            <a:r>
              <a:rPr lang="en-GB" sz="1900" strike="noStrike" spc="-1" dirty="0" err="1">
                <a:solidFill>
                  <a:srgbClr val="000000"/>
                </a:solidFill>
                <a:latin typeface="Roboto" panose="020B0604020202020204" charset="0"/>
                <a:ea typeface="Roboto" panose="020B0604020202020204" charset="0"/>
              </a:rPr>
              <a:t>tE</a:t>
            </a:r>
            <a:r>
              <a:rPr lang="en-GB" sz="1900" strike="noStrike" spc="-1" dirty="0">
                <a:solidFill>
                  <a:srgbClr val="000000"/>
                </a:solidFill>
                <a:latin typeface="Roboto" panose="020B0604020202020204" charset="0"/>
                <a:ea typeface="Roboto" panose="020B0604020202020204" charset="0"/>
              </a:rPr>
              <a:t> presents special challenges,</a:t>
            </a:r>
            <a:br>
              <a:rPr lang="en-GB" sz="1900" strike="noStrike" spc="-1" dirty="0">
                <a:solidFill>
                  <a:srgbClr val="000000"/>
                </a:solidFill>
                <a:latin typeface="Roboto" panose="020B0604020202020204" charset="0"/>
                <a:ea typeface="Roboto" panose="020B0604020202020204" charset="0"/>
              </a:rPr>
            </a:br>
            <a:r>
              <a:rPr lang="en-GB" sz="1900" spc="-1" dirty="0">
                <a:solidFill>
                  <a:srgbClr val="000000"/>
                </a:solidFill>
                <a:latin typeface="Roboto" panose="020B0604020202020204" charset="0"/>
                <a:ea typeface="Roboto" panose="020B0604020202020204" charset="0"/>
              </a:rPr>
              <a:t>also in vowel spaces (cf. Albrecht, </a:t>
            </a:r>
            <a:r>
              <a:rPr lang="en-GB" sz="1900" spc="-1" dirty="0" err="1">
                <a:solidFill>
                  <a:srgbClr val="000000"/>
                </a:solidFill>
                <a:latin typeface="Roboto" panose="020B0604020202020204" charset="0"/>
                <a:ea typeface="Roboto" panose="020B0604020202020204" charset="0"/>
              </a:rPr>
              <a:t>Schmied</a:t>
            </a:r>
            <a:r>
              <a:rPr lang="en-GB" sz="1900" spc="-1" dirty="0">
                <a:solidFill>
                  <a:srgbClr val="000000"/>
                </a:solidFill>
                <a:latin typeface="Roboto" panose="020B0604020202020204" charset="0"/>
                <a:ea typeface="Roboto" panose="020B0604020202020204" charset="0"/>
              </a:rPr>
              <a:t> &amp; Ivanova  (2023)).</a:t>
            </a:r>
          </a:p>
          <a:p>
            <a:pPr marL="457200" indent="-457200">
              <a:lnSpc>
                <a:spcPct val="120000"/>
              </a:lnSpc>
              <a:spcBef>
                <a:spcPts val="751"/>
              </a:spcBef>
              <a:buAutoNum type="arabicPeriod"/>
              <a:tabLst>
                <a:tab pos="0" algn="l"/>
              </a:tabLst>
            </a:pPr>
            <a:r>
              <a:rPr lang="en-GB" sz="1900" strike="noStrike" spc="-1" dirty="0" err="1">
                <a:solidFill>
                  <a:srgbClr val="000000"/>
                </a:solidFill>
                <a:latin typeface="Roboto" panose="020B0604020202020204" charset="0"/>
                <a:ea typeface="Roboto" panose="020B0604020202020204" charset="0"/>
              </a:rPr>
              <a:t>ItE</a:t>
            </a:r>
            <a:r>
              <a:rPr lang="en-GB" sz="1900" strike="noStrike" spc="-1" dirty="0">
                <a:solidFill>
                  <a:srgbClr val="000000"/>
                </a:solidFill>
                <a:latin typeface="Roboto" panose="020B0604020202020204" charset="0"/>
                <a:ea typeface="Roboto" panose="020B0604020202020204" charset="0"/>
              </a:rPr>
              <a:t> is consistently ranked lower than </a:t>
            </a:r>
            <a:r>
              <a:rPr lang="en-GB" sz="1900" strike="noStrike" spc="-1" dirty="0" err="1">
                <a:solidFill>
                  <a:srgbClr val="000000"/>
                </a:solidFill>
                <a:latin typeface="Roboto" panose="020B0604020202020204" charset="0"/>
                <a:ea typeface="Roboto" panose="020B0604020202020204" charset="0"/>
              </a:rPr>
              <a:t>AmE</a:t>
            </a:r>
            <a:r>
              <a:rPr lang="en-GB" sz="1900" strike="noStrike" spc="-1" dirty="0">
                <a:solidFill>
                  <a:srgbClr val="000000"/>
                </a:solidFill>
                <a:latin typeface="Roboto" panose="020B0604020202020204" charset="0"/>
                <a:ea typeface="Roboto" panose="020B0604020202020204" charset="0"/>
              </a:rPr>
              <a:t> by Italians.</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Their own variety of English is not ranked positively</a:t>
            </a:r>
            <a:r>
              <a:rPr lang="en-GB" sz="1900" spc="-1" dirty="0">
                <a:solidFill>
                  <a:srgbClr val="000000"/>
                </a:solidFill>
                <a:latin typeface="Roboto" panose="020B0604020202020204" charset="0"/>
                <a:ea typeface="Roboto" panose="020B0604020202020204" charset="0"/>
              </a:rPr>
              <a:t> by Italian university students.</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The </a:t>
            </a:r>
            <a:r>
              <a:rPr lang="en-GB" sz="1900" strike="noStrike" spc="-1" dirty="0" err="1">
                <a:solidFill>
                  <a:srgbClr val="000000"/>
                </a:solidFill>
                <a:latin typeface="Roboto" panose="020B0604020202020204" charset="0"/>
                <a:ea typeface="Roboto" panose="020B0604020202020204" charset="0"/>
              </a:rPr>
              <a:t>ItE</a:t>
            </a:r>
            <a:r>
              <a:rPr lang="en-GB" sz="1900" strike="noStrike" spc="-1" dirty="0">
                <a:solidFill>
                  <a:srgbClr val="000000"/>
                </a:solidFill>
                <a:latin typeface="Roboto" panose="020B0604020202020204" charset="0"/>
                <a:ea typeface="Roboto" panose="020B0604020202020204" charset="0"/>
              </a:rPr>
              <a:t> agent is nice, charming but not competent? No – neither – not accepted!</a:t>
            </a:r>
          </a:p>
          <a:p>
            <a:pPr marL="457200" indent="-457200">
              <a:lnSpc>
                <a:spcPct val="120000"/>
              </a:lnSpc>
              <a:spcBef>
                <a:spcPts val="751"/>
              </a:spcBef>
              <a:buAutoNum type="arabicPeriod"/>
              <a:tabLst>
                <a:tab pos="0" algn="l"/>
              </a:tabLst>
            </a:pPr>
            <a:r>
              <a:rPr lang="en-GB" sz="1900" strike="noStrike" spc="-1" dirty="0">
                <a:solidFill>
                  <a:srgbClr val="000000"/>
                </a:solidFill>
                <a:latin typeface="Roboto" panose="020B0604020202020204" charset="0"/>
                <a:ea typeface="Roboto" panose="020B0604020202020204" charset="0"/>
              </a:rPr>
              <a:t>The perception of outsiders towards </a:t>
            </a:r>
            <a:r>
              <a:rPr lang="en-GB" sz="1900" strike="noStrike" spc="-1" dirty="0" err="1">
                <a:solidFill>
                  <a:srgbClr val="000000"/>
                </a:solidFill>
                <a:latin typeface="Roboto" panose="020B0604020202020204" charset="0"/>
                <a:ea typeface="Roboto" panose="020B0604020202020204" charset="0"/>
              </a:rPr>
              <a:t>ItE</a:t>
            </a:r>
            <a:r>
              <a:rPr lang="en-GB" sz="1900" strike="noStrike" spc="-1" dirty="0">
                <a:solidFill>
                  <a:srgbClr val="000000"/>
                </a:solidFill>
                <a:latin typeface="Roboto" panose="020B0604020202020204" charset="0"/>
                <a:ea typeface="Roboto" panose="020B0604020202020204" charset="0"/>
              </a:rPr>
              <a:t> may be much more positive,</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if </a:t>
            </a:r>
            <a:r>
              <a:rPr lang="en-GB" sz="1900" spc="-1" dirty="0">
                <a:solidFill>
                  <a:srgbClr val="000000"/>
                </a:solidFill>
                <a:latin typeface="Roboto" panose="020B0604020202020204" charset="0"/>
                <a:ea typeface="Roboto" panose="020B0604020202020204" charset="0"/>
              </a:rPr>
              <a:t>it is </a:t>
            </a:r>
            <a:r>
              <a:rPr lang="en-GB" sz="1900" strike="noStrike" spc="-1" dirty="0">
                <a:solidFill>
                  <a:srgbClr val="000000"/>
                </a:solidFill>
                <a:latin typeface="Roboto" panose="020B0604020202020204" charset="0"/>
                <a:ea typeface="Roboto" panose="020B0604020202020204" charset="0"/>
              </a:rPr>
              <a:t>associated with </a:t>
            </a:r>
            <a:r>
              <a:rPr lang="en-GB" sz="1900" i="1" strike="noStrike" spc="-1" dirty="0">
                <a:solidFill>
                  <a:srgbClr val="000000"/>
                </a:solidFill>
                <a:latin typeface="Roboto" panose="020B0604020202020204" charset="0"/>
                <a:ea typeface="Roboto" panose="020B0604020202020204" charset="0"/>
              </a:rPr>
              <a:t>dolce vita</a:t>
            </a:r>
            <a:r>
              <a:rPr lang="en-GB" sz="1900" strike="noStrike" spc="-1" dirty="0">
                <a:solidFill>
                  <a:srgbClr val="000000"/>
                </a:solidFill>
                <a:latin typeface="Roboto" panose="020B0604020202020204" charset="0"/>
                <a:ea typeface="Roboto" panose="020B0604020202020204" charset="0"/>
              </a:rPr>
              <a:t>, etc.</a:t>
            </a:r>
          </a:p>
          <a:p>
            <a:pPr marL="457200" indent="-457200">
              <a:lnSpc>
                <a:spcPct val="120000"/>
              </a:lnSpc>
              <a:spcBef>
                <a:spcPts val="751"/>
              </a:spcBef>
              <a:buAutoNum type="arabicPeriod"/>
              <a:tabLst>
                <a:tab pos="0" algn="l"/>
              </a:tabLst>
            </a:pPr>
            <a:r>
              <a:rPr lang="en-GB" sz="1900" strike="noStrike" spc="-1" dirty="0">
                <a:solidFill>
                  <a:srgbClr val="000000"/>
                </a:solidFill>
                <a:latin typeface="Roboto" panose="020B0604020202020204" charset="0"/>
                <a:ea typeface="Roboto" panose="020B0604020202020204" charset="0"/>
              </a:rPr>
              <a:t>Further Research: In automatic/agent speech sample composition, </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distinguish between stereotypical markers and unnoticed features,</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maybe subconscious appreciation of “our English” without stereotypes.</a:t>
            </a:r>
          </a:p>
          <a:p>
            <a:pPr marL="457200" indent="-457200">
              <a:lnSpc>
                <a:spcPct val="120000"/>
              </a:lnSpc>
              <a:spcBef>
                <a:spcPts val="751"/>
              </a:spcBef>
              <a:buAutoNum type="arabicPeriod"/>
              <a:tabLst>
                <a:tab pos="0" algn="l"/>
              </a:tabLst>
            </a:pPr>
            <a:r>
              <a:rPr lang="en-GB" sz="1900" spc="-1" dirty="0">
                <a:solidFill>
                  <a:srgbClr val="000000"/>
                </a:solidFill>
                <a:latin typeface="Roboto" panose="020B0604020202020204" charset="0"/>
                <a:ea typeface="Roboto" panose="020B0604020202020204" charset="0"/>
              </a:rPr>
              <a:t>Through a long tradition, availability of native speakers at Italian universities,</a:t>
            </a:r>
            <a:r>
              <a:rPr lang="en-GB" sz="1900" strike="noStrike" spc="-1" dirty="0">
                <a:solidFill>
                  <a:srgbClr val="000000"/>
                </a:solidFill>
                <a:latin typeface="Roboto" panose="020B0604020202020204" charset="0"/>
                <a:ea typeface="Roboto" panose="020B0604020202020204" charset="0"/>
              </a:rPr>
              <a:t> </a:t>
            </a:r>
            <a:br>
              <a:rPr lang="en-GB" sz="1900" strike="noStrike"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the native-speaker ideal is still firmly rooted in Italian Universities.</a:t>
            </a:r>
            <a:br>
              <a:rPr lang="en-GB" sz="1900" spc="-1" dirty="0">
                <a:solidFill>
                  <a:srgbClr val="000000"/>
                </a:solidFill>
                <a:latin typeface="Roboto" panose="020B0604020202020204" charset="0"/>
                <a:ea typeface="Roboto" panose="020B0604020202020204" charset="0"/>
              </a:rPr>
            </a:br>
            <a:r>
              <a:rPr lang="en-GB" sz="1900" strike="noStrike" spc="-1" dirty="0">
                <a:solidFill>
                  <a:srgbClr val="000000"/>
                </a:solidFill>
                <a:latin typeface="Roboto" panose="020B0604020202020204" charset="0"/>
                <a:ea typeface="Roboto" panose="020B0604020202020204" charset="0"/>
              </a:rPr>
              <a:t> </a:t>
            </a:r>
            <a:endParaRPr lang="de-DE" sz="1900" strike="noStrike" spc="-1" dirty="0">
              <a:latin typeface="Roboto" panose="020B0604020202020204" charset="0"/>
              <a:ea typeface="Roboto" panose="020B0604020202020204" charset="0"/>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13" name="Textplatzhalter 2"/>
          <p:cNvSpPr/>
          <p:nvPr/>
        </p:nvSpPr>
        <p:spPr>
          <a:xfrm>
            <a:off x="1881808" y="907920"/>
            <a:ext cx="7117471"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B0604020202020204" charset="0"/>
                <a:ea typeface="Roboto" panose="020B0604020202020204" charset="0"/>
              </a:rPr>
              <a:t>5</a:t>
            </a:r>
            <a:r>
              <a:rPr lang="en-GB" sz="2400" b="1" strike="noStrike" spc="-1" dirty="0">
                <a:solidFill>
                  <a:srgbClr val="000000"/>
                </a:solidFill>
                <a:latin typeface="Roboto" panose="020B0604020202020204" charset="0"/>
                <a:ea typeface="Roboto" panose="020B0604020202020204" charset="0"/>
              </a:rPr>
              <a:t>. </a:t>
            </a:r>
            <a:r>
              <a:rPr lang="en-GB" sz="2400" b="1" spc="-1" dirty="0">
                <a:solidFill>
                  <a:srgbClr val="000000"/>
                </a:solidFill>
                <a:latin typeface="Roboto" panose="020B0604020202020204" charset="0"/>
                <a:ea typeface="Roboto" panose="020B0604020202020204" charset="0"/>
              </a:rPr>
              <a:t>Conclus</a:t>
            </a:r>
            <a:r>
              <a:rPr lang="en-GB" sz="2400" b="1" strike="noStrike" spc="-1" dirty="0">
                <a:solidFill>
                  <a:srgbClr val="000000"/>
                </a:solidFill>
                <a:latin typeface="Roboto" panose="020B0604020202020204" charset="0"/>
                <a:ea typeface="Roboto" panose="020B0604020202020204" charset="0"/>
              </a:rPr>
              <a:t>ions</a:t>
            </a:r>
            <a:endParaRPr lang="de-DE" sz="2400" b="1" strike="noStrike" spc="-1" dirty="0">
              <a:latin typeface="Roboto" panose="020B0604020202020204" charset="0"/>
              <a:ea typeface="Roboto" panose="020B0604020202020204" charset="0"/>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pic>
        <p:nvPicPr>
          <p:cNvPr id="2" name="Grafik 1"/>
          <p:cNvPicPr>
            <a:picLocks noChangeAspect="1"/>
          </p:cNvPicPr>
          <p:nvPr/>
        </p:nvPicPr>
        <p:blipFill>
          <a:blip r:embed="rId3"/>
          <a:stretch>
            <a:fillRect/>
          </a:stretch>
        </p:blipFill>
        <p:spPr>
          <a:xfrm>
            <a:off x="0" y="0"/>
            <a:ext cx="1773140" cy="1348395"/>
          </a:xfrm>
          <a:prstGeom prst="rect">
            <a:avLst/>
          </a:prstGeom>
        </p:spPr>
      </p:pic>
      <p:graphicFrame>
        <p:nvGraphicFramePr>
          <p:cNvPr id="6" name="Tabelle 4">
            <a:extLst>
              <a:ext uri="{FF2B5EF4-FFF2-40B4-BE49-F238E27FC236}">
                <a16:creationId xmlns:a16="http://schemas.microsoft.com/office/drawing/2014/main" id="{F62C45FD-91CA-E3E9-5EF7-E1055E46BE0C}"/>
              </a:ext>
            </a:extLst>
          </p:cNvPr>
          <p:cNvGraphicFramePr/>
          <p:nvPr>
            <p:extLst>
              <p:ext uri="{D42A27DB-BD31-4B8C-83A1-F6EECF244321}">
                <p14:modId xmlns:p14="http://schemas.microsoft.com/office/powerpoint/2010/main" val="2687879581"/>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learning &amp; attitudes to text</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2"/>
                          </a:solidFill>
                          <a:latin typeface="Roboto"/>
                          <a:ea typeface="Verdana"/>
                        </a:rPr>
                        <a:t>conclusions</a:t>
                      </a:r>
                      <a:endParaRPr lang="de-DE" sz="1200" b="0" strike="noStrike" spc="-1" dirty="0">
                        <a:solidFill>
                          <a:schemeClr val="bg2"/>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Foliennummernplatzhalter 13">
            <a:extLst>
              <a:ext uri="{FF2B5EF4-FFF2-40B4-BE49-F238E27FC236}">
                <a16:creationId xmlns:a16="http://schemas.microsoft.com/office/drawing/2014/main" id="{466B69A6-B9C7-759A-CB92-65566CA6F563}"/>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20</a:t>
            </a:fld>
            <a:r>
              <a:rPr lang="de-DE" sz="1200" b="0" strike="noStrike" spc="-1" dirty="0">
                <a:solidFill>
                  <a:srgbClr val="000000"/>
                </a:solidFill>
                <a:latin typeface="Calibri"/>
                <a:ea typeface="DejaVu Sans"/>
              </a:rPr>
              <a:t>/21</a:t>
            </a:r>
            <a:endParaRPr lang="de-DE" sz="1200" b="0" strike="noStrike" spc="-1" dirty="0">
              <a:latin typeface="Calibri"/>
            </a:endParaRPr>
          </a:p>
        </p:txBody>
      </p:sp>
    </p:spTree>
    <p:extLst>
      <p:ext uri="{BB962C8B-B14F-4D97-AF65-F5344CB8AC3E}">
        <p14:creationId xmlns:p14="http://schemas.microsoft.com/office/powerpoint/2010/main" val="1416382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7C928F-B448-9103-2401-B4929A641039}"/>
              </a:ext>
            </a:extLst>
          </p:cNvPr>
          <p:cNvSpPr>
            <a:spLocks noGrp="1"/>
          </p:cNvSpPr>
          <p:nvPr>
            <p:ph type="title"/>
          </p:nvPr>
        </p:nvSpPr>
        <p:spPr>
          <a:xfrm>
            <a:off x="1835021" y="671802"/>
            <a:ext cx="7164914" cy="477645"/>
          </a:xfrm>
        </p:spPr>
        <p:txBody>
          <a:bodyPr/>
          <a:lstStyle/>
          <a:p>
            <a:r>
              <a:rPr lang="en-US" sz="2400" b="1" dirty="0">
                <a:latin typeface="Roboto" panose="020B0604020202020204" charset="0"/>
                <a:ea typeface="Roboto" panose="020B0604020202020204" charset="0"/>
              </a:rPr>
              <a:t>References</a:t>
            </a:r>
          </a:p>
        </p:txBody>
      </p:sp>
      <p:sp>
        <p:nvSpPr>
          <p:cNvPr id="12" name="TextBox 11">
            <a:extLst>
              <a:ext uri="{FF2B5EF4-FFF2-40B4-BE49-F238E27FC236}">
                <a16:creationId xmlns:a16="http://schemas.microsoft.com/office/drawing/2014/main" id="{87056BB4-75D0-C132-41E9-32CD21A3CACA}"/>
              </a:ext>
            </a:extLst>
          </p:cNvPr>
          <p:cNvSpPr txBox="1"/>
          <p:nvPr/>
        </p:nvSpPr>
        <p:spPr>
          <a:xfrm>
            <a:off x="72033" y="1454468"/>
            <a:ext cx="8999935" cy="5447645"/>
          </a:xfrm>
          <a:prstGeom prst="rect">
            <a:avLst/>
          </a:prstGeom>
          <a:noFill/>
        </p:spPr>
        <p:txBody>
          <a:bodyPr wrap="square">
            <a:spAutoFit/>
          </a:bodyPr>
          <a:lstStyle/>
          <a:p>
            <a:pPr marL="135255" indent="-135255" algn="just"/>
            <a:r>
              <a:rPr lang="de-DE" sz="1200" dirty="0">
                <a:latin typeface="Roboto" panose="02000000000000000000" pitchFamily="2" charset="0"/>
                <a:ea typeface="Roboto" panose="02000000000000000000" pitchFamily="2" charset="0"/>
                <a:cs typeface="Calibri" panose="020F0502020204030204" pitchFamily="34" charset="0"/>
              </a:rPr>
              <a:t>Albrecht, S., Schmied, J., Ivanova, M. (2023). </a:t>
            </a:r>
            <a:r>
              <a:rPr lang="de-DE" sz="1200" dirty="0" err="1">
                <a:latin typeface="Roboto" panose="02000000000000000000" pitchFamily="2" charset="0"/>
                <a:ea typeface="Roboto" panose="02000000000000000000" pitchFamily="2" charset="0"/>
                <a:cs typeface="Calibri" panose="020F0502020204030204" pitchFamily="34" charset="0"/>
              </a:rPr>
              <a:t>Comparing</a:t>
            </a:r>
            <a:r>
              <a:rPr lang="de-DE" sz="1200" dirty="0">
                <a:latin typeface="Roboto" panose="02000000000000000000" pitchFamily="2" charset="0"/>
                <a:ea typeface="Roboto" panose="02000000000000000000" pitchFamily="2" charset="0"/>
                <a:cs typeface="Calibri" panose="020F0502020204030204" pitchFamily="34" charset="0"/>
              </a:rPr>
              <a:t> </a:t>
            </a:r>
            <a:r>
              <a:rPr lang="de-DE" sz="1200" dirty="0" err="1">
                <a:latin typeface="Roboto" panose="02000000000000000000" pitchFamily="2" charset="0"/>
                <a:ea typeface="Roboto" panose="02000000000000000000" pitchFamily="2" charset="0"/>
                <a:cs typeface="Calibri" panose="020F0502020204030204" pitchFamily="34" charset="0"/>
              </a:rPr>
              <a:t>Vowel</a:t>
            </a:r>
            <a:r>
              <a:rPr lang="de-DE" sz="1200" dirty="0">
                <a:latin typeface="Roboto" panose="02000000000000000000" pitchFamily="2" charset="0"/>
                <a:ea typeface="Roboto" panose="02000000000000000000" pitchFamily="2" charset="0"/>
                <a:cs typeface="Calibri" panose="020F0502020204030204" pitchFamily="34" charset="0"/>
              </a:rPr>
              <a:t> Spaces </a:t>
            </a:r>
            <a:r>
              <a:rPr lang="de-DE" sz="1200" dirty="0" err="1">
                <a:latin typeface="Roboto" panose="02000000000000000000" pitchFamily="2" charset="0"/>
                <a:ea typeface="Roboto" panose="02000000000000000000" pitchFamily="2" charset="0"/>
                <a:cs typeface="Calibri" panose="020F0502020204030204" pitchFamily="34" charset="0"/>
              </a:rPr>
              <a:t>across</a:t>
            </a:r>
            <a:r>
              <a:rPr lang="de-DE" sz="1200" dirty="0">
                <a:latin typeface="Roboto" panose="02000000000000000000" pitchFamily="2" charset="0"/>
                <a:ea typeface="Roboto" panose="02000000000000000000" pitchFamily="2" charset="0"/>
                <a:cs typeface="Calibri" panose="020F0502020204030204" pitchFamily="34" charset="0"/>
              </a:rPr>
              <a:t> </a:t>
            </a:r>
            <a:r>
              <a:rPr lang="de-DE" sz="1200" dirty="0" err="1">
                <a:latin typeface="Roboto" panose="02000000000000000000" pitchFamily="2" charset="0"/>
                <a:ea typeface="Roboto" panose="02000000000000000000" pitchFamily="2" charset="0"/>
                <a:cs typeface="Calibri" panose="020F0502020204030204" pitchFamily="34" charset="0"/>
              </a:rPr>
              <a:t>Three</a:t>
            </a:r>
            <a:r>
              <a:rPr lang="de-DE" sz="1200" dirty="0">
                <a:latin typeface="Roboto" panose="02000000000000000000" pitchFamily="2" charset="0"/>
                <a:ea typeface="Roboto" panose="02000000000000000000" pitchFamily="2" charset="0"/>
                <a:cs typeface="Calibri" panose="020F0502020204030204" pitchFamily="34" charset="0"/>
              </a:rPr>
              <a:t> </a:t>
            </a:r>
            <a:r>
              <a:rPr lang="de-DE" sz="1200" dirty="0" err="1">
                <a:latin typeface="Roboto" panose="02000000000000000000" pitchFamily="2" charset="0"/>
                <a:ea typeface="Roboto" panose="02000000000000000000" pitchFamily="2" charset="0"/>
                <a:cs typeface="Calibri" panose="020F0502020204030204" pitchFamily="34" charset="0"/>
              </a:rPr>
              <a:t>Circles</a:t>
            </a:r>
            <a:r>
              <a:rPr lang="de-DE" sz="1200" dirty="0">
                <a:latin typeface="Roboto" panose="02000000000000000000" pitchFamily="2" charset="0"/>
                <a:ea typeface="Roboto" panose="02000000000000000000" pitchFamily="2" charset="0"/>
                <a:cs typeface="Calibri" panose="020F0502020204030204" pitchFamily="34" charset="0"/>
              </a:rPr>
              <a:t>: a quantitative </a:t>
            </a:r>
            <a:r>
              <a:rPr lang="de-DE" sz="1200" dirty="0" err="1">
                <a:latin typeface="Roboto" panose="02000000000000000000" pitchFamily="2" charset="0"/>
                <a:ea typeface="Roboto" panose="02000000000000000000" pitchFamily="2" charset="0"/>
                <a:cs typeface="Calibri" panose="020F0502020204030204" pitchFamily="34" charset="0"/>
              </a:rPr>
              <a:t>corpus-based</a:t>
            </a:r>
            <a:r>
              <a:rPr lang="de-DE" sz="1200" dirty="0">
                <a:latin typeface="Roboto" panose="02000000000000000000" pitchFamily="2" charset="0"/>
                <a:ea typeface="Roboto" panose="02000000000000000000" pitchFamily="2" charset="0"/>
                <a:cs typeface="Calibri" panose="020F0502020204030204" pitchFamily="34" charset="0"/>
              </a:rPr>
              <a:t> Approach. </a:t>
            </a:r>
            <a:r>
              <a:rPr lang="de-DE" sz="1200" i="1" dirty="0">
                <a:latin typeface="Roboto" panose="02000000000000000000" pitchFamily="2" charset="0"/>
                <a:ea typeface="Roboto" panose="02000000000000000000" pitchFamily="2" charset="0"/>
                <a:cs typeface="Calibri" panose="020F0502020204030204" pitchFamily="34" charset="0"/>
              </a:rPr>
              <a:t>IAWE25</a:t>
            </a:r>
            <a:r>
              <a:rPr lang="de-DE" sz="1200" dirty="0">
                <a:latin typeface="Roboto" panose="02000000000000000000" pitchFamily="2" charset="0"/>
                <a:ea typeface="Roboto" panose="02000000000000000000" pitchFamily="2" charset="0"/>
                <a:cs typeface="Calibri" panose="020F0502020204030204" pitchFamily="34" charset="0"/>
              </a:rPr>
              <a:t>. </a:t>
            </a:r>
            <a:r>
              <a:rPr lang="de-DE" sz="1200" dirty="0" err="1">
                <a:latin typeface="Roboto" panose="02000000000000000000" pitchFamily="2" charset="0"/>
                <a:ea typeface="Roboto" panose="02000000000000000000" pitchFamily="2" charset="0"/>
                <a:cs typeface="Calibri" panose="020F0502020204030204" pitchFamily="34" charset="0"/>
              </a:rPr>
              <a:t>Stony</a:t>
            </a:r>
            <a:r>
              <a:rPr lang="de-DE" sz="1200" dirty="0">
                <a:latin typeface="Roboto" panose="02000000000000000000" pitchFamily="2" charset="0"/>
                <a:ea typeface="Roboto" panose="02000000000000000000" pitchFamily="2" charset="0"/>
                <a:cs typeface="Calibri" panose="020F0502020204030204" pitchFamily="34" charset="0"/>
              </a:rPr>
              <a:t> Brook, NY.</a:t>
            </a:r>
          </a:p>
          <a:p>
            <a:pPr marL="135255" indent="-135255" algn="just"/>
            <a:r>
              <a:rPr lang="de-DE" sz="1200" dirty="0">
                <a:latin typeface="Roboto" panose="02000000000000000000" pitchFamily="2" charset="0"/>
                <a:ea typeface="Roboto" panose="02000000000000000000" pitchFamily="2" charset="0"/>
                <a:cs typeface="Calibri" panose="020F0502020204030204" pitchFamily="34" charset="0"/>
              </a:rPr>
              <a:t>Andrist, S., </a:t>
            </a:r>
            <a:r>
              <a:rPr lang="de-DE" sz="1200" dirty="0" err="1">
                <a:latin typeface="Roboto" panose="02000000000000000000" pitchFamily="2" charset="0"/>
                <a:ea typeface="Roboto" panose="02000000000000000000" pitchFamily="2" charset="0"/>
                <a:cs typeface="Calibri" panose="020F0502020204030204" pitchFamily="34" charset="0"/>
              </a:rPr>
              <a:t>Ziadee</a:t>
            </a:r>
            <a:r>
              <a:rPr lang="de-DE" sz="1200" dirty="0">
                <a:latin typeface="Roboto" panose="02000000000000000000" pitchFamily="2" charset="0"/>
                <a:ea typeface="Roboto" panose="02000000000000000000" pitchFamily="2" charset="0"/>
                <a:cs typeface="Calibri" panose="020F0502020204030204" pitchFamily="34" charset="0"/>
              </a:rPr>
              <a:t>, M., </a:t>
            </a:r>
            <a:r>
              <a:rPr lang="de-DE" sz="1200" dirty="0" err="1">
                <a:latin typeface="Roboto" panose="02000000000000000000" pitchFamily="2" charset="0"/>
                <a:ea typeface="Roboto" panose="02000000000000000000" pitchFamily="2" charset="0"/>
                <a:cs typeface="Calibri" panose="020F0502020204030204" pitchFamily="34" charset="0"/>
              </a:rPr>
              <a:t>Boukaram</a:t>
            </a:r>
            <a:r>
              <a:rPr lang="de-DE" sz="1200" dirty="0">
                <a:latin typeface="Roboto" panose="02000000000000000000" pitchFamily="2" charset="0"/>
                <a:ea typeface="Roboto" panose="02000000000000000000" pitchFamily="2" charset="0"/>
                <a:cs typeface="Calibri" panose="020F0502020204030204" pitchFamily="34" charset="0"/>
              </a:rPr>
              <a:t>, H., Mutlu, B., &amp; </a:t>
            </a:r>
            <a:r>
              <a:rPr lang="de-DE" sz="1200" dirty="0" err="1">
                <a:latin typeface="Roboto" panose="02000000000000000000" pitchFamily="2" charset="0"/>
                <a:ea typeface="Roboto" panose="02000000000000000000" pitchFamily="2" charset="0"/>
                <a:cs typeface="Calibri" panose="020F0502020204030204" pitchFamily="34" charset="0"/>
              </a:rPr>
              <a:t>Sakr</a:t>
            </a:r>
            <a:r>
              <a:rPr lang="de-DE" sz="1200" dirty="0">
                <a:latin typeface="Roboto" panose="02000000000000000000" pitchFamily="2" charset="0"/>
                <a:ea typeface="Roboto" panose="02000000000000000000" pitchFamily="2" charset="0"/>
                <a:cs typeface="Calibri" panose="020F0502020204030204" pitchFamily="34" charset="0"/>
              </a:rPr>
              <a:t>, M. (2015). </a:t>
            </a:r>
            <a:r>
              <a:rPr lang="en-GB" sz="1200" dirty="0">
                <a:latin typeface="Roboto" panose="02000000000000000000" pitchFamily="2" charset="0"/>
                <a:ea typeface="Roboto" panose="02000000000000000000" pitchFamily="2" charset="0"/>
                <a:cs typeface="Calibri" panose="020F0502020204030204" pitchFamily="34" charset="0"/>
              </a:rPr>
              <a:t>Effects of culture on the credibility of robot speech: A comparison between English and Arabic. In </a:t>
            </a:r>
            <a:r>
              <a:rPr lang="en-GB" sz="1200" i="1" dirty="0">
                <a:latin typeface="Roboto" panose="02000000000000000000" pitchFamily="2" charset="0"/>
                <a:ea typeface="Roboto" panose="02000000000000000000" pitchFamily="2" charset="0"/>
                <a:cs typeface="Calibri" panose="020F0502020204030204" pitchFamily="34" charset="0"/>
              </a:rPr>
              <a:t>Proceedings of the tenth annual ACM/IEEE international conference on human-robot interaction</a:t>
            </a:r>
            <a:r>
              <a:rPr lang="en-GB" sz="1200" dirty="0">
                <a:latin typeface="Roboto" panose="02000000000000000000" pitchFamily="2" charset="0"/>
                <a:ea typeface="Roboto" panose="02000000000000000000" pitchFamily="2" charset="0"/>
                <a:cs typeface="Calibri" panose="020F0502020204030204" pitchFamily="34" charset="0"/>
              </a:rPr>
              <a:t>. </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Boduch-Grabka</a:t>
            </a:r>
            <a:r>
              <a:rPr lang="en-GB" sz="1200" dirty="0">
                <a:latin typeface="Roboto" panose="02000000000000000000" pitchFamily="2" charset="0"/>
                <a:ea typeface="Roboto" panose="02000000000000000000" pitchFamily="2" charset="0"/>
                <a:cs typeface="Calibri" panose="020F0502020204030204" pitchFamily="34" charset="0"/>
              </a:rPr>
              <a:t>, K., &amp; Lev-Ari, S. (2021). Exposing individuals to foreign accent increases their trust in what </a:t>
            </a:r>
            <a:r>
              <a:rPr lang="en-GB" sz="1200" dirty="0" err="1">
                <a:latin typeface="Roboto" panose="02000000000000000000" pitchFamily="2" charset="0"/>
                <a:ea typeface="Roboto" panose="02000000000000000000" pitchFamily="2" charset="0"/>
                <a:cs typeface="Calibri" panose="020F0502020204030204" pitchFamily="34" charset="0"/>
              </a:rPr>
              <a:t>nonnative</a:t>
            </a:r>
            <a:r>
              <a:rPr lang="en-GB" sz="1200" dirty="0">
                <a:latin typeface="Roboto" panose="02000000000000000000" pitchFamily="2" charset="0"/>
                <a:ea typeface="Roboto" panose="02000000000000000000" pitchFamily="2" charset="0"/>
                <a:cs typeface="Calibri" panose="020F0502020204030204" pitchFamily="34" charset="0"/>
              </a:rPr>
              <a:t> speakers say. </a:t>
            </a:r>
            <a:r>
              <a:rPr lang="en-GB" sz="1200" i="1" dirty="0">
                <a:latin typeface="Roboto" panose="02000000000000000000" pitchFamily="2" charset="0"/>
                <a:ea typeface="Roboto" panose="02000000000000000000" pitchFamily="2" charset="0"/>
                <a:cs typeface="Calibri" panose="020F0502020204030204" pitchFamily="34" charset="0"/>
              </a:rPr>
              <a:t>Cognitive Science</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i="1" dirty="0">
                <a:latin typeface="Roboto" panose="02000000000000000000" pitchFamily="2" charset="0"/>
                <a:ea typeface="Roboto" panose="02000000000000000000" pitchFamily="2" charset="0"/>
                <a:cs typeface="Calibri" panose="020F0502020204030204" pitchFamily="34" charset="0"/>
              </a:rPr>
              <a:t>45</a:t>
            </a:r>
            <a:r>
              <a:rPr lang="en-GB" sz="1200" dirty="0">
                <a:latin typeface="Roboto" panose="02000000000000000000" pitchFamily="2" charset="0"/>
                <a:ea typeface="Roboto" panose="02000000000000000000" pitchFamily="2" charset="0"/>
                <a:cs typeface="Calibri" panose="020F0502020204030204" pitchFamily="34" charset="0"/>
              </a:rPr>
              <a:t>(11), e13064. https://doi.org/10.1111/cogs.13064</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Défossez</a:t>
            </a:r>
            <a:r>
              <a:rPr lang="en-GB" sz="1200" dirty="0">
                <a:latin typeface="Roboto" panose="02000000000000000000" pitchFamily="2" charset="0"/>
                <a:ea typeface="Roboto" panose="02000000000000000000" pitchFamily="2" charset="0"/>
                <a:cs typeface="Calibri" panose="020F0502020204030204" pitchFamily="34" charset="0"/>
              </a:rPr>
              <a:t>, A., </a:t>
            </a:r>
            <a:r>
              <a:rPr lang="en-GB" sz="1200" dirty="0" err="1">
                <a:latin typeface="Roboto" panose="02000000000000000000" pitchFamily="2" charset="0"/>
                <a:ea typeface="Roboto" panose="02000000000000000000" pitchFamily="2" charset="0"/>
                <a:cs typeface="Calibri" panose="020F0502020204030204" pitchFamily="34" charset="0"/>
              </a:rPr>
              <a:t>Synnaeve</a:t>
            </a:r>
            <a:r>
              <a:rPr lang="en-GB" sz="1200" dirty="0">
                <a:latin typeface="Roboto" panose="02000000000000000000" pitchFamily="2" charset="0"/>
                <a:ea typeface="Roboto" panose="02000000000000000000" pitchFamily="2" charset="0"/>
                <a:cs typeface="Calibri" panose="020F0502020204030204" pitchFamily="34" charset="0"/>
              </a:rPr>
              <a:t>, G., &amp; Adi, Y. (2022). </a:t>
            </a:r>
            <a:r>
              <a:rPr lang="en-GB" sz="1200" i="1" dirty="0">
                <a:latin typeface="Roboto" panose="02000000000000000000" pitchFamily="2" charset="0"/>
                <a:ea typeface="Roboto" panose="02000000000000000000" pitchFamily="2" charset="0"/>
                <a:cs typeface="Calibri" panose="020F0502020204030204" pitchFamily="34" charset="0"/>
              </a:rPr>
              <a:t>denoiser</a:t>
            </a:r>
            <a:r>
              <a:rPr lang="en-GB" sz="1200" dirty="0">
                <a:latin typeface="Roboto" panose="02000000000000000000" pitchFamily="2" charset="0"/>
                <a:ea typeface="Roboto" panose="02000000000000000000" pitchFamily="2" charset="0"/>
                <a:cs typeface="Calibri" panose="020F0502020204030204" pitchFamily="34" charset="0"/>
              </a:rPr>
              <a:t> (Version 0.1.4) [Computer software]. </a:t>
            </a:r>
            <a:r>
              <a:rPr lang="en-GB" sz="1200" dirty="0" err="1">
                <a:latin typeface="Roboto" panose="02000000000000000000" pitchFamily="2" charset="0"/>
                <a:ea typeface="Roboto" panose="02000000000000000000" pitchFamily="2" charset="0"/>
                <a:cs typeface="Calibri" panose="020F0502020204030204" pitchFamily="34" charset="0"/>
              </a:rPr>
              <a:t>facebookresearch</a:t>
            </a:r>
            <a:r>
              <a:rPr lang="en-GB" sz="1200" dirty="0">
                <a:latin typeface="Roboto" panose="02000000000000000000" pitchFamily="2" charset="0"/>
                <a:ea typeface="Roboto" panose="02000000000000000000" pitchFamily="2" charset="0"/>
                <a:cs typeface="Calibri" panose="020F0502020204030204" pitchFamily="34" charset="0"/>
              </a:rPr>
              <a:t>. https://github.com/facebookresearch/denoiser</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Delibegović</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dirty="0" err="1">
                <a:latin typeface="Roboto" panose="02000000000000000000" pitchFamily="2" charset="0"/>
                <a:ea typeface="Roboto" panose="02000000000000000000" pitchFamily="2" charset="0"/>
                <a:cs typeface="Calibri" panose="020F0502020204030204" pitchFamily="34" charset="0"/>
              </a:rPr>
              <a:t>Džanić</a:t>
            </a:r>
            <a:r>
              <a:rPr lang="en-GB" sz="1200" dirty="0">
                <a:latin typeface="Roboto" panose="02000000000000000000" pitchFamily="2" charset="0"/>
                <a:ea typeface="Roboto" panose="02000000000000000000" pitchFamily="2" charset="0"/>
                <a:cs typeface="Calibri" panose="020F0502020204030204" pitchFamily="34" charset="0"/>
              </a:rPr>
              <a:t>, N., &amp; </a:t>
            </a:r>
            <a:r>
              <a:rPr lang="en-GB" sz="1200" dirty="0" err="1">
                <a:latin typeface="Roboto" panose="02000000000000000000" pitchFamily="2" charset="0"/>
                <a:ea typeface="Roboto" panose="02000000000000000000" pitchFamily="2" charset="0"/>
                <a:cs typeface="Calibri" panose="020F0502020204030204" pitchFamily="34" charset="0"/>
              </a:rPr>
              <a:t>Berberović</a:t>
            </a:r>
            <a:r>
              <a:rPr lang="en-GB" sz="1200" dirty="0">
                <a:latin typeface="Roboto" panose="02000000000000000000" pitchFamily="2" charset="0"/>
                <a:ea typeface="Roboto" panose="02000000000000000000" pitchFamily="2" charset="0"/>
                <a:cs typeface="Calibri" panose="020F0502020204030204" pitchFamily="34" charset="0"/>
              </a:rPr>
              <a:t>, S. (2021). Lemons and watermelons: Visual advertising and conceptual blending. In L. D’Angelo, A. </a:t>
            </a:r>
            <a:r>
              <a:rPr lang="en-GB" sz="1200" dirty="0" err="1">
                <a:latin typeface="Roboto" panose="02000000000000000000" pitchFamily="2" charset="0"/>
                <a:ea typeface="Roboto" panose="02000000000000000000" pitchFamily="2" charset="0"/>
                <a:cs typeface="Calibri" panose="020F0502020204030204" pitchFamily="34" charset="0"/>
              </a:rPr>
              <a:t>Mauranen</a:t>
            </a:r>
            <a:r>
              <a:rPr lang="en-GB" sz="1200" dirty="0">
                <a:latin typeface="Roboto" panose="02000000000000000000" pitchFamily="2" charset="0"/>
                <a:ea typeface="Roboto" panose="02000000000000000000" pitchFamily="2" charset="0"/>
                <a:cs typeface="Calibri" panose="020F0502020204030204" pitchFamily="34" charset="0"/>
              </a:rPr>
              <a:t>, &amp; S. Maci (Eds.), </a:t>
            </a:r>
            <a:r>
              <a:rPr lang="en-GB" sz="1200" i="1" dirty="0">
                <a:latin typeface="Roboto" panose="02000000000000000000" pitchFamily="2" charset="0"/>
                <a:ea typeface="Roboto" panose="02000000000000000000" pitchFamily="2" charset="0"/>
                <a:cs typeface="Calibri" panose="020F0502020204030204" pitchFamily="34" charset="0"/>
              </a:rPr>
              <a:t>Metadiscourse in digital communication </a:t>
            </a:r>
            <a:r>
              <a:rPr lang="en-GB" sz="1200" dirty="0">
                <a:latin typeface="Roboto" panose="02000000000000000000" pitchFamily="2" charset="0"/>
                <a:ea typeface="Roboto" panose="02000000000000000000" pitchFamily="2" charset="0"/>
                <a:cs typeface="Calibri" panose="020F0502020204030204" pitchFamily="34" charset="0"/>
              </a:rPr>
              <a:t>(pp. 115–132). Springer International Publishing. https://doi.org/10.1007/978-3-030-85814-8_6</a:t>
            </a:r>
          </a:p>
          <a:p>
            <a:pPr marL="135255" indent="-135255" algn="just"/>
            <a:r>
              <a:rPr lang="en-GB" sz="1200" dirty="0">
                <a:latin typeface="Roboto" panose="02000000000000000000" pitchFamily="2" charset="0"/>
                <a:ea typeface="Roboto" panose="02000000000000000000" pitchFamily="2" charset="0"/>
                <a:cs typeface="Calibri" panose="020F0502020204030204" pitchFamily="34" charset="0"/>
              </a:rPr>
              <a:t>Kachru, B. B. (1991). World Englishes: approaches, issues and resources. </a:t>
            </a:r>
            <a:r>
              <a:rPr lang="en-GB" sz="1200" i="1" dirty="0">
                <a:latin typeface="Roboto" panose="02000000000000000000" pitchFamily="2" charset="0"/>
                <a:ea typeface="Roboto" panose="02000000000000000000" pitchFamily="2" charset="0"/>
                <a:cs typeface="Calibri" panose="020F0502020204030204" pitchFamily="34" charset="0"/>
              </a:rPr>
              <a:t>Language Teaching</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i="1" dirty="0">
                <a:latin typeface="Roboto" panose="02000000000000000000" pitchFamily="2" charset="0"/>
                <a:ea typeface="Roboto" panose="02000000000000000000" pitchFamily="2" charset="0"/>
                <a:cs typeface="Calibri" panose="020F0502020204030204" pitchFamily="34" charset="0"/>
              </a:rPr>
              <a:t>25</a:t>
            </a:r>
            <a:r>
              <a:rPr lang="en-GB" sz="1200" dirty="0">
                <a:latin typeface="Roboto" panose="02000000000000000000" pitchFamily="2" charset="0"/>
                <a:ea typeface="Roboto" panose="02000000000000000000" pitchFamily="2" charset="0"/>
                <a:cs typeface="Calibri" panose="020F0502020204030204" pitchFamily="34" charset="0"/>
              </a:rPr>
              <a:t>(2), 1–14.</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Karakaş</a:t>
            </a:r>
            <a:r>
              <a:rPr lang="en-GB" sz="1200" dirty="0">
                <a:latin typeface="Roboto" panose="02000000000000000000" pitchFamily="2" charset="0"/>
                <a:ea typeface="Roboto" panose="02000000000000000000" pitchFamily="2" charset="0"/>
                <a:cs typeface="Calibri" panose="020F0502020204030204" pitchFamily="34" charset="0"/>
              </a:rPr>
              <a:t>, A. (2017). English voices in ‘Text-to-speech tools’: Representation of English users and their varieties from a World Englishes perspective. </a:t>
            </a:r>
            <a:r>
              <a:rPr lang="en-GB" sz="1200" i="1" dirty="0">
                <a:latin typeface="Roboto" panose="02000000000000000000" pitchFamily="2" charset="0"/>
                <a:ea typeface="Roboto" panose="02000000000000000000" pitchFamily="2" charset="0"/>
                <a:cs typeface="Calibri" panose="020F0502020204030204" pitchFamily="34" charset="0"/>
              </a:rPr>
              <a:t>Advances in Language and Literary Studies</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i="1" dirty="0">
                <a:latin typeface="Roboto" panose="02000000000000000000" pitchFamily="2" charset="0"/>
                <a:ea typeface="Roboto" panose="02000000000000000000" pitchFamily="2" charset="0"/>
                <a:cs typeface="Calibri" panose="020F0502020204030204" pitchFamily="34" charset="0"/>
              </a:rPr>
              <a:t>8</a:t>
            </a:r>
            <a:r>
              <a:rPr lang="en-GB" sz="1200" dirty="0">
                <a:latin typeface="Roboto" panose="02000000000000000000" pitchFamily="2" charset="0"/>
                <a:ea typeface="Roboto" panose="02000000000000000000" pitchFamily="2" charset="0"/>
                <a:cs typeface="Calibri" panose="020F0502020204030204" pitchFamily="34" charset="0"/>
              </a:rPr>
              <a:t>(5), 108. </a:t>
            </a:r>
            <a:r>
              <a:rPr lang="en-GB" sz="1200" u="sng" dirty="0">
                <a:solidFill>
                  <a:srgbClr val="0000FF"/>
                </a:solidFill>
                <a:latin typeface="Roboto" panose="02000000000000000000" pitchFamily="2" charset="0"/>
                <a:ea typeface="Roboto" panose="02000000000000000000" pitchFamily="2" charset="0"/>
                <a:cs typeface="Calibri" panose="020F0502020204030204" pitchFamily="34" charset="0"/>
                <a:hlinkClick r:id="rId3"/>
              </a:rPr>
              <a:t>https://doi.org/10.7575/aiac.alls.v.8n.5p.108</a:t>
            </a:r>
            <a:endParaRPr lang="en-GB" sz="1200" dirty="0">
              <a:latin typeface="Roboto" panose="02000000000000000000" pitchFamily="2" charset="0"/>
              <a:ea typeface="Roboto" panose="02000000000000000000" pitchFamily="2" charset="0"/>
              <a:cs typeface="Calibri" panose="020F0502020204030204" pitchFamily="34" charset="0"/>
            </a:endParaRP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Labov</a:t>
            </a:r>
            <a:r>
              <a:rPr lang="en-GB" sz="1200" dirty="0">
                <a:latin typeface="Roboto" panose="02000000000000000000" pitchFamily="2" charset="0"/>
                <a:ea typeface="Roboto" panose="02000000000000000000" pitchFamily="2" charset="0"/>
                <a:cs typeface="Calibri" panose="020F0502020204030204" pitchFamily="34" charset="0"/>
              </a:rPr>
              <a:t>, W. (1994). </a:t>
            </a:r>
            <a:r>
              <a:rPr lang="en-GB" sz="1200" i="1" dirty="0">
                <a:latin typeface="Roboto" panose="02000000000000000000" pitchFamily="2" charset="0"/>
                <a:ea typeface="Roboto" panose="02000000000000000000" pitchFamily="2" charset="0"/>
                <a:cs typeface="Calibri" panose="020F0502020204030204" pitchFamily="34" charset="0"/>
              </a:rPr>
              <a:t>Principles of linguistic change: Internal factors</a:t>
            </a:r>
            <a:r>
              <a:rPr lang="en-GB" sz="1200" dirty="0">
                <a:latin typeface="Roboto" panose="02000000000000000000" pitchFamily="2" charset="0"/>
                <a:ea typeface="Roboto" panose="02000000000000000000" pitchFamily="2" charset="0"/>
                <a:cs typeface="Calibri" panose="020F0502020204030204" pitchFamily="34" charset="0"/>
              </a:rPr>
              <a:t>. Language in society: Vol. 20. Blackwell. </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Pulcini</a:t>
            </a:r>
            <a:r>
              <a:rPr lang="en-GB" sz="1200" dirty="0">
                <a:latin typeface="Roboto" panose="02000000000000000000" pitchFamily="2" charset="0"/>
                <a:ea typeface="Roboto" panose="02000000000000000000" pitchFamily="2" charset="0"/>
                <a:cs typeface="Calibri" panose="020F0502020204030204" pitchFamily="34" charset="0"/>
              </a:rPr>
              <a:t>, V. (1994). The English language in Italy. </a:t>
            </a:r>
            <a:r>
              <a:rPr lang="en-GB" sz="1200" i="1" dirty="0">
                <a:latin typeface="Roboto" panose="02000000000000000000" pitchFamily="2" charset="0"/>
                <a:ea typeface="Roboto" panose="02000000000000000000" pitchFamily="2" charset="0"/>
                <a:cs typeface="Calibri" panose="020F0502020204030204" pitchFamily="34" charset="0"/>
              </a:rPr>
              <a:t>English Today </a:t>
            </a:r>
            <a:r>
              <a:rPr lang="en-GB" sz="1200" dirty="0">
                <a:latin typeface="Roboto" panose="02000000000000000000" pitchFamily="2" charset="0"/>
                <a:ea typeface="Roboto" panose="02000000000000000000" pitchFamily="2" charset="0"/>
                <a:cs typeface="Calibri" panose="020F0502020204030204" pitchFamily="34" charset="0"/>
              </a:rPr>
              <a:t>40,49-52. </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Pulcini</a:t>
            </a:r>
            <a:r>
              <a:rPr lang="en-GB" sz="1200" dirty="0">
                <a:latin typeface="Roboto" panose="02000000000000000000" pitchFamily="2" charset="0"/>
                <a:ea typeface="Roboto" panose="02000000000000000000" pitchFamily="2" charset="0"/>
                <a:cs typeface="Calibri" panose="020F0502020204030204" pitchFamily="34" charset="0"/>
              </a:rPr>
              <a:t>, Virginia (1995) Some new English words in Italian. </a:t>
            </a:r>
            <a:r>
              <a:rPr lang="en-GB" sz="1200" i="1" dirty="0" err="1">
                <a:latin typeface="Roboto" panose="02000000000000000000" pitchFamily="2" charset="0"/>
                <a:ea typeface="Roboto" panose="02000000000000000000" pitchFamily="2" charset="0"/>
                <a:cs typeface="Calibri" panose="020F0502020204030204" pitchFamily="34" charset="0"/>
              </a:rPr>
              <a:t>Textus</a:t>
            </a:r>
            <a:r>
              <a:rPr lang="en-GB" sz="1200" i="1" dirty="0">
                <a:latin typeface="Roboto" panose="02000000000000000000" pitchFamily="2" charset="0"/>
                <a:ea typeface="Roboto" panose="02000000000000000000" pitchFamily="2" charset="0"/>
                <a:cs typeface="Calibri" panose="020F0502020204030204" pitchFamily="34" charset="0"/>
              </a:rPr>
              <a:t>., English Studies in Italy</a:t>
            </a:r>
            <a:r>
              <a:rPr lang="en-GB" sz="1200" dirty="0">
                <a:latin typeface="Roboto" panose="02000000000000000000" pitchFamily="2" charset="0"/>
                <a:ea typeface="Roboto" panose="02000000000000000000" pitchFamily="2" charset="0"/>
                <a:cs typeface="Calibri" panose="020F0502020204030204" pitchFamily="34" charset="0"/>
              </a:rPr>
              <a:t> VIII, 269-282.</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Pulcini</a:t>
            </a:r>
            <a:r>
              <a:rPr lang="en-GB" sz="1200" dirty="0">
                <a:latin typeface="Roboto" panose="02000000000000000000" pitchFamily="2" charset="0"/>
                <a:ea typeface="Roboto" panose="02000000000000000000" pitchFamily="2" charset="0"/>
                <a:cs typeface="Calibri" panose="020F0502020204030204" pitchFamily="34" charset="0"/>
              </a:rPr>
              <a:t>, V. (1997). Attitudes toward the spread of English in Italy. </a:t>
            </a:r>
            <a:r>
              <a:rPr lang="en-GB" sz="1200" i="1" dirty="0">
                <a:latin typeface="Roboto" panose="02000000000000000000" pitchFamily="2" charset="0"/>
                <a:ea typeface="Roboto" panose="02000000000000000000" pitchFamily="2" charset="0"/>
                <a:cs typeface="Calibri" panose="020F0502020204030204" pitchFamily="34" charset="0"/>
              </a:rPr>
              <a:t>World </a:t>
            </a:r>
            <a:r>
              <a:rPr lang="en-GB" sz="1200" i="1" dirty="0" err="1">
                <a:latin typeface="Roboto" panose="02000000000000000000" pitchFamily="2" charset="0"/>
                <a:ea typeface="Roboto" panose="02000000000000000000" pitchFamily="2" charset="0"/>
                <a:cs typeface="Calibri" panose="020F0502020204030204" pitchFamily="34" charset="0"/>
              </a:rPr>
              <a:t>Englishes</a:t>
            </a:r>
            <a:r>
              <a:rPr lang="en-GB" sz="1200" dirty="0">
                <a:latin typeface="Roboto" panose="02000000000000000000" pitchFamily="2" charset="0"/>
                <a:ea typeface="Roboto" panose="02000000000000000000" pitchFamily="2" charset="0"/>
                <a:cs typeface="Calibri" panose="020F0502020204030204" pitchFamily="34" charset="0"/>
              </a:rPr>
              <a:t> 16,1,  77-85.</a:t>
            </a:r>
          </a:p>
          <a:p>
            <a:pPr marL="135255" indent="-135255" algn="just"/>
            <a:r>
              <a:rPr lang="en-GB" sz="1200" dirty="0">
                <a:latin typeface="Roboto" panose="02000000000000000000" pitchFamily="2" charset="0"/>
                <a:ea typeface="Roboto" panose="02000000000000000000" pitchFamily="2" charset="0"/>
                <a:cs typeface="Calibri" panose="020F0502020204030204" pitchFamily="34" charset="0"/>
              </a:rPr>
              <a:t>Rey, G. D., &amp; </a:t>
            </a:r>
            <a:r>
              <a:rPr lang="en-GB" sz="1200" dirty="0" err="1">
                <a:latin typeface="Roboto" panose="02000000000000000000" pitchFamily="2" charset="0"/>
                <a:ea typeface="Roboto" panose="02000000000000000000" pitchFamily="2" charset="0"/>
                <a:cs typeface="Calibri" panose="020F0502020204030204" pitchFamily="34" charset="0"/>
              </a:rPr>
              <a:t>Steib</a:t>
            </a:r>
            <a:r>
              <a:rPr lang="en-GB" sz="1200" dirty="0">
                <a:latin typeface="Roboto" panose="02000000000000000000" pitchFamily="2" charset="0"/>
                <a:ea typeface="Roboto" panose="02000000000000000000" pitchFamily="2" charset="0"/>
                <a:cs typeface="Calibri" panose="020F0502020204030204" pitchFamily="34" charset="0"/>
              </a:rPr>
              <a:t>, N. (2013). The personalization effect in multimedia learning: The influence of dialect. </a:t>
            </a:r>
            <a:r>
              <a:rPr lang="en-GB" sz="1200" i="1" dirty="0">
                <a:latin typeface="Roboto" panose="02000000000000000000" pitchFamily="2" charset="0"/>
                <a:ea typeface="Roboto" panose="02000000000000000000" pitchFamily="2" charset="0"/>
                <a:cs typeface="Calibri" panose="020F0502020204030204" pitchFamily="34" charset="0"/>
              </a:rPr>
              <a:t>Computers in Human </a:t>
            </a:r>
            <a:r>
              <a:rPr lang="en-GB" sz="1200" i="1" dirty="0" err="1">
                <a:latin typeface="Roboto" panose="02000000000000000000" pitchFamily="2" charset="0"/>
                <a:ea typeface="Roboto" panose="02000000000000000000" pitchFamily="2" charset="0"/>
                <a:cs typeface="Calibri" panose="020F0502020204030204" pitchFamily="34" charset="0"/>
              </a:rPr>
              <a:t>Behavior</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i="1" dirty="0">
                <a:latin typeface="Roboto" panose="02000000000000000000" pitchFamily="2" charset="0"/>
                <a:ea typeface="Roboto" panose="02000000000000000000" pitchFamily="2" charset="0"/>
                <a:cs typeface="Calibri" panose="020F0502020204030204" pitchFamily="34" charset="0"/>
              </a:rPr>
              <a:t>29</a:t>
            </a:r>
            <a:r>
              <a:rPr lang="en-GB" sz="1200" dirty="0">
                <a:latin typeface="Roboto" panose="02000000000000000000" pitchFamily="2" charset="0"/>
                <a:ea typeface="Roboto" panose="02000000000000000000" pitchFamily="2" charset="0"/>
                <a:cs typeface="Calibri" panose="020F0502020204030204" pitchFamily="34" charset="0"/>
              </a:rPr>
              <a:t>(5), 2022–2028. https://doi.org/10.1016/j.chb.2013.04.003</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Sandygulova</a:t>
            </a:r>
            <a:r>
              <a:rPr lang="en-GB" sz="1200" dirty="0">
                <a:latin typeface="Roboto" panose="02000000000000000000" pitchFamily="2" charset="0"/>
                <a:ea typeface="Roboto" panose="02000000000000000000" pitchFamily="2" charset="0"/>
                <a:cs typeface="Calibri" panose="020F0502020204030204" pitchFamily="34" charset="0"/>
              </a:rPr>
              <a:t>, A., &amp; O’Hare, G. (2015). Children’s perception of synthesized voice: Robot’s gender, age and accent. In A. </a:t>
            </a:r>
            <a:r>
              <a:rPr lang="en-GB" sz="1200" dirty="0" err="1">
                <a:latin typeface="Roboto" panose="02000000000000000000" pitchFamily="2" charset="0"/>
                <a:ea typeface="Roboto" panose="02000000000000000000" pitchFamily="2" charset="0"/>
                <a:cs typeface="Calibri" panose="020F0502020204030204" pitchFamily="34" charset="0"/>
              </a:rPr>
              <a:t>Tapus</a:t>
            </a:r>
            <a:r>
              <a:rPr lang="en-GB" sz="1200" dirty="0">
                <a:latin typeface="Roboto" panose="02000000000000000000" pitchFamily="2" charset="0"/>
                <a:ea typeface="Roboto" panose="02000000000000000000" pitchFamily="2" charset="0"/>
                <a:cs typeface="Calibri" panose="020F0502020204030204" pitchFamily="34" charset="0"/>
              </a:rPr>
              <a:t>, E. André, J.-C. Martin, F. </a:t>
            </a:r>
            <a:r>
              <a:rPr lang="en-GB" sz="1200" dirty="0" err="1">
                <a:latin typeface="Roboto" panose="02000000000000000000" pitchFamily="2" charset="0"/>
                <a:ea typeface="Roboto" panose="02000000000000000000" pitchFamily="2" charset="0"/>
                <a:cs typeface="Calibri" panose="020F0502020204030204" pitchFamily="34" charset="0"/>
              </a:rPr>
              <a:t>Ferland</a:t>
            </a:r>
            <a:r>
              <a:rPr lang="en-GB" sz="1200" dirty="0">
                <a:latin typeface="Roboto" panose="02000000000000000000" pitchFamily="2" charset="0"/>
                <a:ea typeface="Roboto" panose="02000000000000000000" pitchFamily="2" charset="0"/>
                <a:cs typeface="Calibri" panose="020F0502020204030204" pitchFamily="34" charset="0"/>
              </a:rPr>
              <a:t>, &amp; M. Ammi (Eds.), </a:t>
            </a:r>
            <a:r>
              <a:rPr lang="en-GB" sz="1200" i="1" dirty="0">
                <a:latin typeface="Roboto" panose="02000000000000000000" pitchFamily="2" charset="0"/>
                <a:ea typeface="Roboto" panose="02000000000000000000" pitchFamily="2" charset="0"/>
                <a:cs typeface="Calibri" panose="020F0502020204030204" pitchFamily="34" charset="0"/>
              </a:rPr>
              <a:t>Social Robotics</a:t>
            </a:r>
            <a:r>
              <a:rPr lang="en-GB" sz="1200" dirty="0">
                <a:latin typeface="Roboto" panose="02000000000000000000" pitchFamily="2" charset="0"/>
                <a:ea typeface="Roboto" panose="02000000000000000000" pitchFamily="2" charset="0"/>
                <a:cs typeface="Calibri" panose="020F0502020204030204" pitchFamily="34" charset="0"/>
              </a:rPr>
              <a:t>. 7th International Conference, ICSR 2015. Springer International Publishing.</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Tamagawa</a:t>
            </a:r>
            <a:r>
              <a:rPr lang="en-GB" sz="1200" dirty="0">
                <a:latin typeface="Roboto" panose="02000000000000000000" pitchFamily="2" charset="0"/>
                <a:ea typeface="Roboto" panose="02000000000000000000" pitchFamily="2" charset="0"/>
                <a:cs typeface="Calibri" panose="020F0502020204030204" pitchFamily="34" charset="0"/>
              </a:rPr>
              <a:t>, R., Watson, C. I., </a:t>
            </a:r>
            <a:r>
              <a:rPr lang="en-GB" sz="1200" dirty="0" err="1">
                <a:latin typeface="Roboto" panose="02000000000000000000" pitchFamily="2" charset="0"/>
                <a:ea typeface="Roboto" panose="02000000000000000000" pitchFamily="2" charset="0"/>
                <a:cs typeface="Calibri" panose="020F0502020204030204" pitchFamily="34" charset="0"/>
              </a:rPr>
              <a:t>Kuo</a:t>
            </a:r>
            <a:r>
              <a:rPr lang="en-GB" sz="1200" dirty="0">
                <a:latin typeface="Roboto" panose="02000000000000000000" pitchFamily="2" charset="0"/>
                <a:ea typeface="Roboto" panose="02000000000000000000" pitchFamily="2" charset="0"/>
                <a:cs typeface="Calibri" panose="020F0502020204030204" pitchFamily="34" charset="0"/>
              </a:rPr>
              <a:t>, I. H., MacDonald, B. A., &amp; Broadbent, E. (2011). The effects of synthesized voice accents on user perceptions of robots. </a:t>
            </a:r>
            <a:r>
              <a:rPr lang="en-GB" sz="1200" i="1" dirty="0">
                <a:latin typeface="Roboto" panose="02000000000000000000" pitchFamily="2" charset="0"/>
                <a:ea typeface="Roboto" panose="02000000000000000000" pitchFamily="2" charset="0"/>
                <a:cs typeface="Calibri" panose="020F0502020204030204" pitchFamily="34" charset="0"/>
              </a:rPr>
              <a:t>International Journal of Social Robotics</a:t>
            </a:r>
            <a:r>
              <a:rPr lang="en-GB" sz="1200" dirty="0">
                <a:latin typeface="Roboto" panose="02000000000000000000" pitchFamily="2" charset="0"/>
                <a:ea typeface="Roboto" panose="02000000000000000000" pitchFamily="2" charset="0"/>
                <a:cs typeface="Calibri" panose="020F0502020204030204" pitchFamily="34" charset="0"/>
              </a:rPr>
              <a:t>, </a:t>
            </a:r>
            <a:r>
              <a:rPr lang="en-GB" sz="1200" i="1" dirty="0">
                <a:latin typeface="Roboto" panose="02000000000000000000" pitchFamily="2" charset="0"/>
                <a:ea typeface="Roboto" panose="02000000000000000000" pitchFamily="2" charset="0"/>
                <a:cs typeface="Calibri" panose="020F0502020204030204" pitchFamily="34" charset="0"/>
              </a:rPr>
              <a:t>3</a:t>
            </a:r>
            <a:r>
              <a:rPr lang="en-GB" sz="1200" dirty="0">
                <a:latin typeface="Roboto" panose="02000000000000000000" pitchFamily="2" charset="0"/>
                <a:ea typeface="Roboto" panose="02000000000000000000" pitchFamily="2" charset="0"/>
                <a:cs typeface="Calibri" panose="020F0502020204030204" pitchFamily="34" charset="0"/>
              </a:rPr>
              <a:t>(3), 253–262. </a:t>
            </a:r>
            <a:r>
              <a:rPr lang="en-GB" sz="1200" u="sng" dirty="0">
                <a:solidFill>
                  <a:srgbClr val="0000FF"/>
                </a:solidFill>
                <a:latin typeface="Roboto" panose="02000000000000000000" pitchFamily="2" charset="0"/>
                <a:ea typeface="Roboto" panose="02000000000000000000" pitchFamily="2" charset="0"/>
                <a:cs typeface="Calibri" panose="020F0502020204030204" pitchFamily="34" charset="0"/>
                <a:hlinkClick r:id="rId4"/>
              </a:rPr>
              <a:t>https://doi.org/10.1007/s12369-011-0100-4</a:t>
            </a:r>
            <a:endParaRPr lang="en-GB" sz="1200" dirty="0">
              <a:latin typeface="Roboto" panose="02000000000000000000" pitchFamily="2" charset="0"/>
              <a:ea typeface="Roboto" panose="02000000000000000000" pitchFamily="2" charset="0"/>
              <a:cs typeface="Calibri" panose="020F0502020204030204" pitchFamily="34" charset="0"/>
            </a:endParaRP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Taubert</a:t>
            </a:r>
            <a:r>
              <a:rPr lang="en-GB" sz="1200" dirty="0">
                <a:latin typeface="Roboto" panose="02000000000000000000" pitchFamily="2" charset="0"/>
                <a:ea typeface="Roboto" panose="02000000000000000000" pitchFamily="2" charset="0"/>
                <a:cs typeface="Calibri" panose="020F0502020204030204" pitchFamily="34" charset="0"/>
              </a:rPr>
              <a:t>, S. (2022a). </a:t>
            </a:r>
            <a:r>
              <a:rPr lang="en-GB" sz="1200" i="1" dirty="0" err="1">
                <a:latin typeface="Roboto" panose="02000000000000000000" pitchFamily="2" charset="0"/>
                <a:ea typeface="Roboto" panose="02000000000000000000" pitchFamily="2" charset="0"/>
                <a:cs typeface="Calibri" panose="020F0502020204030204" pitchFamily="34" charset="0"/>
              </a:rPr>
              <a:t>tacotron</a:t>
            </a:r>
            <a:r>
              <a:rPr lang="en-GB" sz="1200" i="1" dirty="0">
                <a:latin typeface="Roboto" panose="02000000000000000000" pitchFamily="2" charset="0"/>
                <a:ea typeface="Roboto" panose="02000000000000000000" pitchFamily="2" charset="0"/>
                <a:cs typeface="Calibri" panose="020F0502020204030204" pitchFamily="34" charset="0"/>
              </a:rPr>
              <a:t>-cli</a:t>
            </a:r>
            <a:r>
              <a:rPr lang="en-GB" sz="1200" dirty="0">
                <a:latin typeface="Roboto" panose="02000000000000000000" pitchFamily="2" charset="0"/>
                <a:ea typeface="Roboto" panose="02000000000000000000" pitchFamily="2" charset="0"/>
                <a:cs typeface="Calibri" panose="020F0502020204030204" pitchFamily="34" charset="0"/>
              </a:rPr>
              <a:t> (Version 0.0.3) [Computer software]. https://github.com/stefantaubert/tacotron</a:t>
            </a:r>
          </a:p>
          <a:p>
            <a:pPr marL="135255" indent="-135255" algn="just"/>
            <a:r>
              <a:rPr lang="en-GB" sz="1200" dirty="0" err="1">
                <a:latin typeface="Roboto" panose="02000000000000000000" pitchFamily="2" charset="0"/>
                <a:ea typeface="Roboto" panose="02000000000000000000" pitchFamily="2" charset="0"/>
                <a:cs typeface="Calibri" panose="020F0502020204030204" pitchFamily="34" charset="0"/>
              </a:rPr>
              <a:t>Taubert</a:t>
            </a:r>
            <a:r>
              <a:rPr lang="en-GB" sz="1200" dirty="0">
                <a:latin typeface="Roboto" panose="02000000000000000000" pitchFamily="2" charset="0"/>
                <a:ea typeface="Roboto" panose="02000000000000000000" pitchFamily="2" charset="0"/>
                <a:cs typeface="Calibri" panose="020F0502020204030204" pitchFamily="34" charset="0"/>
              </a:rPr>
              <a:t>, S. (2022b). </a:t>
            </a:r>
            <a:r>
              <a:rPr lang="en-GB" sz="1200" i="1" dirty="0" err="1">
                <a:latin typeface="Roboto" panose="02000000000000000000" pitchFamily="2" charset="0"/>
                <a:ea typeface="Roboto" panose="02000000000000000000" pitchFamily="2" charset="0"/>
                <a:cs typeface="Calibri" panose="020F0502020204030204" pitchFamily="34" charset="0"/>
              </a:rPr>
              <a:t>waveglow</a:t>
            </a:r>
            <a:r>
              <a:rPr lang="en-GB" sz="1200" i="1" dirty="0">
                <a:latin typeface="Roboto" panose="02000000000000000000" pitchFamily="2" charset="0"/>
                <a:ea typeface="Roboto" panose="02000000000000000000" pitchFamily="2" charset="0"/>
                <a:cs typeface="Calibri" panose="020F0502020204030204" pitchFamily="34" charset="0"/>
              </a:rPr>
              <a:t>-cli</a:t>
            </a:r>
            <a:r>
              <a:rPr lang="en-GB" sz="1200" dirty="0">
                <a:latin typeface="Roboto" panose="02000000000000000000" pitchFamily="2" charset="0"/>
                <a:ea typeface="Roboto" panose="02000000000000000000" pitchFamily="2" charset="0"/>
                <a:cs typeface="Calibri" panose="020F0502020204030204" pitchFamily="34" charset="0"/>
              </a:rPr>
              <a:t> (Version 0.0.1) [Computer software]. https://github.com/stefantaubert/waveglow</a:t>
            </a:r>
          </a:p>
          <a:p>
            <a:pPr marL="135255" indent="-135255" algn="just"/>
            <a:r>
              <a:rPr lang="en-GB" sz="1200" dirty="0">
                <a:latin typeface="Roboto" panose="02000000000000000000" pitchFamily="2" charset="0"/>
                <a:ea typeface="Roboto" panose="02000000000000000000" pitchFamily="2" charset="0"/>
                <a:cs typeface="Calibri" panose="020F0502020204030204" pitchFamily="34" charset="0"/>
              </a:rPr>
              <a:t> </a:t>
            </a:r>
          </a:p>
        </p:txBody>
      </p:sp>
      <p:graphicFrame>
        <p:nvGraphicFramePr>
          <p:cNvPr id="5" name="Tabelle 4">
            <a:extLst>
              <a:ext uri="{FF2B5EF4-FFF2-40B4-BE49-F238E27FC236}">
                <a16:creationId xmlns:a16="http://schemas.microsoft.com/office/drawing/2014/main" id="{F62C45FD-91CA-E3E9-5EF7-E1055E46BE0C}"/>
              </a:ext>
            </a:extLst>
          </p:cNvPr>
          <p:cNvGraphicFramePr/>
          <p:nvPr>
            <p:extLst>
              <p:ext uri="{D42A27DB-BD31-4B8C-83A1-F6EECF244321}">
                <p14:modId xmlns:p14="http://schemas.microsoft.com/office/powerpoint/2010/main" val="2632033434"/>
              </p:ext>
            </p:extLst>
          </p:nvPr>
        </p:nvGraphicFramePr>
        <p:xfrm>
          <a:off x="1835021" y="120600"/>
          <a:ext cx="6408978" cy="457200"/>
        </p:xfrm>
        <a:graphic>
          <a:graphicData uri="http://schemas.openxmlformats.org/drawingml/2006/table">
            <a:tbl>
              <a:tblPr/>
              <a:tblGrid>
                <a:gridCol w="1371464">
                  <a:extLst>
                    <a:ext uri="{9D8B030D-6E8A-4147-A177-3AD203B41FA5}">
                      <a16:colId xmlns:a16="http://schemas.microsoft.com/office/drawing/2014/main" val="20000"/>
                    </a:ext>
                  </a:extLst>
                </a:gridCol>
                <a:gridCol w="1304217">
                  <a:extLst>
                    <a:ext uri="{9D8B030D-6E8A-4147-A177-3AD203B41FA5}">
                      <a16:colId xmlns:a16="http://schemas.microsoft.com/office/drawing/2014/main" val="20001"/>
                    </a:ext>
                  </a:extLst>
                </a:gridCol>
                <a:gridCol w="1346250">
                  <a:extLst>
                    <a:ext uri="{9D8B030D-6E8A-4147-A177-3AD203B41FA5}">
                      <a16:colId xmlns:a16="http://schemas.microsoft.com/office/drawing/2014/main" val="20002"/>
                    </a:ext>
                  </a:extLst>
                </a:gridCol>
                <a:gridCol w="1356570">
                  <a:extLst>
                    <a:ext uri="{9D8B030D-6E8A-4147-A177-3AD203B41FA5}">
                      <a16:colId xmlns:a16="http://schemas.microsoft.com/office/drawing/2014/main" val="20003"/>
                    </a:ext>
                  </a:extLst>
                </a:gridCol>
                <a:gridCol w="1030477">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rPr>
                        <a:t>attitudes to features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learning &amp; attitudes to text</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tx1"/>
                          </a:solidFill>
                          <a:latin typeface="Roboto"/>
                          <a:ea typeface="Verdana"/>
                        </a:rPr>
                        <a:t>conclusions</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Foliennummernplatzhalter 13">
            <a:extLst>
              <a:ext uri="{FF2B5EF4-FFF2-40B4-BE49-F238E27FC236}">
                <a16:creationId xmlns:a16="http://schemas.microsoft.com/office/drawing/2014/main" id="{466B69A6-B9C7-759A-CB92-65566CA6F563}"/>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FABCA7A9-5665-4B8A-9E71-4A7BBDC9D69A}" type="slidenum">
              <a:rPr lang="de-DE" sz="1200" b="0" strike="noStrike" spc="-1" smtClean="0">
                <a:solidFill>
                  <a:srgbClr val="000000"/>
                </a:solidFill>
                <a:latin typeface="Calibri"/>
                <a:ea typeface="DejaVu Sans"/>
              </a:rPr>
              <a:t>21</a:t>
            </a:fld>
            <a:r>
              <a:rPr lang="de-DE" sz="1200" b="0" strike="noStrike" spc="-1" dirty="0">
                <a:solidFill>
                  <a:srgbClr val="000000"/>
                </a:solidFill>
                <a:latin typeface="Calibri"/>
                <a:ea typeface="DejaVu Sans"/>
              </a:rPr>
              <a:t>/21</a:t>
            </a:r>
            <a:endParaRPr lang="de-DE" sz="1200" b="0" strike="noStrike" spc="-1" dirty="0">
              <a:latin typeface="Calibri"/>
            </a:endParaRPr>
          </a:p>
        </p:txBody>
      </p:sp>
    </p:spTree>
    <p:extLst>
      <p:ext uri="{BB962C8B-B14F-4D97-AF65-F5344CB8AC3E}">
        <p14:creationId xmlns:p14="http://schemas.microsoft.com/office/powerpoint/2010/main" val="423180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2"/>
          <p:cNvSpPr/>
          <p:nvPr/>
        </p:nvSpPr>
        <p:spPr>
          <a:xfrm>
            <a:off x="0" y="0"/>
            <a:ext cx="360" cy="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2000" b="1" i="1" strike="noStrike" spc="-1">
                <a:solidFill>
                  <a:srgbClr val="FFFFFF"/>
                </a:solidFill>
                <a:latin typeface="Calibri"/>
                <a:ea typeface="Times New Roman"/>
              </a:rPr>
              <a:t>                                         </a:t>
            </a:r>
            <a:endParaRPr lang="de-DE" sz="2000" b="0" strike="noStrike" spc="-1">
              <a:latin typeface="Calibri"/>
            </a:endParaRPr>
          </a:p>
        </p:txBody>
      </p:sp>
      <p:pic>
        <p:nvPicPr>
          <p:cNvPr id="267" name="Picture 1"/>
          <p:cNvPicPr/>
          <p:nvPr/>
        </p:nvPicPr>
        <p:blipFill>
          <a:blip r:embed="rId3"/>
          <a:stretch/>
        </p:blipFill>
        <p:spPr>
          <a:xfrm>
            <a:off x="0" y="0"/>
            <a:ext cx="0" cy="0"/>
          </a:xfrm>
          <a:prstGeom prst="rect">
            <a:avLst/>
          </a:prstGeom>
          <a:ln w="0">
            <a:noFill/>
          </a:ln>
        </p:spPr>
      </p:pic>
      <p:sp>
        <p:nvSpPr>
          <p:cNvPr id="269" name="Rechteck 4"/>
          <p:cNvSpPr/>
          <p:nvPr/>
        </p:nvSpPr>
        <p:spPr>
          <a:xfrm>
            <a:off x="395640" y="2553994"/>
            <a:ext cx="856836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en-GB" sz="2800" b="1" i="1" dirty="0">
                <a:latin typeface="Roboto"/>
              </a:rPr>
              <a:t>Empirical perception studies on Italian English: </a:t>
            </a:r>
            <a:br>
              <a:rPr lang="en-GB" sz="2800" b="1" i="1" dirty="0">
                <a:latin typeface="Roboto"/>
              </a:rPr>
            </a:br>
            <a:r>
              <a:rPr lang="en-GB" sz="2800" b="1" i="1" dirty="0">
                <a:latin typeface="Roboto"/>
              </a:rPr>
              <a:t>Neglected, charming or </a:t>
            </a:r>
            <a:r>
              <a:rPr lang="en-GB" sz="2800" b="1" i="1" dirty="0">
                <a:solidFill>
                  <a:srgbClr val="C00000"/>
                </a:solidFill>
                <a:latin typeface="Roboto"/>
              </a:rPr>
              <a:t>unaccepted</a:t>
            </a:r>
            <a:r>
              <a:rPr lang="en-GB" sz="2800" b="1" i="1" dirty="0">
                <a:latin typeface="Roboto"/>
              </a:rPr>
              <a:t>?</a:t>
            </a:r>
          </a:p>
          <a:p>
            <a:pPr algn="ctr">
              <a:lnSpc>
                <a:spcPct val="100000"/>
              </a:lnSpc>
            </a:pPr>
            <a:endParaRPr lang="en-GB" sz="2400" b="1" strike="noStrike" spc="-1" dirty="0">
              <a:solidFill>
                <a:srgbClr val="000000"/>
              </a:solidFill>
              <a:latin typeface="Roboto"/>
              <a:ea typeface="DengXian"/>
            </a:endParaRPr>
          </a:p>
        </p:txBody>
      </p:sp>
      <p:sp>
        <p:nvSpPr>
          <p:cNvPr id="12" name="Titel 1"/>
          <p:cNvSpPr txBox="1">
            <a:spLocks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6_IEZ/ZBMAAAAlAAAAZAAAAA0AAAAAAAAAAAAAAAAAAAAAAAAAAAAAAAAAAAAAAAAAAAEAAABQAAAAAAAAAAAA4D8AAAAAAADgPwAAAAAAAOA/AAAAAAAA4D8AAAAAAADgPwAAAAAAAOA/AAAAAAAA4D8AAAAAAADgPwAAAAAAAOA/AAAAAAAA4D8CAAAAjAAAAAAAAAAAAAAAAF9Q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8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9QBf///wEAAAAAAAAAAAAAAAAAAAAAAAAAAAAAAAAAAAAAAAAAAAAAAAJ/f38A////A8zMzADAwP8Af39/AAAAAAAAAAAAAAAAAAAAAAAAAAAAIQAAABgAAAAUAAAAsA4AAKQBAAAoSQAAJAcAAAAAAAAmAAAACAAAAAEAAAAAAAAAMAAAABQAAAAAAAAAAAD//wAAAQAAAP//AAABAA=="/>
              </a:ext>
            </a:extLst>
          </p:cNvSpPr>
          <p:nvPr/>
        </p:nvSpPr>
        <p:spPr>
          <a:xfrm>
            <a:off x="2387600" y="266700"/>
            <a:ext cx="9504680" cy="894080"/>
          </a:xfrm>
        </p:spPr>
        <p:txBody>
          <a:bodyPr vert="horz" wrap="square" lIns="0" tIns="0" rIns="0" bIns="0" numCol="1" spcCol="215900" anchor="t">
            <a:prstTxWarp prst="textNoShape">
              <a:avLst/>
            </a:prstTxWarp>
          </a:bodyPr>
          <a:lstStyle>
            <a:lvl1pPr marL="0" marR="0" indent="0" algn="l" defTabSz="914400">
              <a:lnSpc>
                <a:spcPct val="100000"/>
              </a:lnSpc>
              <a:spcBef>
                <a:spcPts val="0"/>
              </a:spcBef>
              <a:spcAft>
                <a:spcPts val="0"/>
              </a:spcAft>
              <a:buNone/>
              <a:tabLst/>
              <a:defRPr lang="de-de" sz="2800" b="1" i="0" u="none" strike="noStrike" kern="1" cap="none" spc="0" baseline="0">
                <a:solidFill>
                  <a:schemeClr val="bg1"/>
                </a:solidFill>
                <a:effectLst/>
                <a:latin typeface="Roboto" pitchFamily="1" charset="0"/>
                <a:ea typeface="Roboto" pitchFamily="1" charset="0"/>
                <a:cs typeface="Arial" pitchFamily="2" charset="0"/>
              </a:defRPr>
            </a:lvl1pPr>
            <a:lvl2pPr marL="4572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2pPr>
            <a:lvl3pPr marL="9144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3pPr>
            <a:lvl4pPr marL="13716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4pPr>
            <a:lvl5pPr marL="18288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5pPr>
            <a:lvl6pPr marL="4572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6pPr>
            <a:lvl7pPr marL="9144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7pPr>
            <a:lvl8pPr marL="13716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8pPr>
            <a:lvl9pPr marL="1828800" marR="0" indent="0" algn="ctr" defTabSz="914400">
              <a:lnSpc>
                <a:spcPct val="100000"/>
              </a:lnSpc>
              <a:spcBef>
                <a:spcPts val="0"/>
              </a:spcBef>
              <a:spcAft>
                <a:spcPts val="0"/>
              </a:spcAft>
              <a:buNone/>
              <a:tabLst/>
              <a:defRPr lang="de-de" sz="4400" b="0" i="0" u="none" strike="noStrike" kern="1" cap="none" spc="0" baseline="0">
                <a:solidFill>
                  <a:schemeClr val="tx2"/>
                </a:solidFill>
                <a:effectLst/>
                <a:latin typeface="Arial" pitchFamily="2" charset="0"/>
                <a:ea typeface="Arial" pitchFamily="2" charset="0"/>
                <a:cs typeface="Arial" pitchFamily="2"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lang="de-de"/>
            </a:pPr>
            <a:r>
              <a:rPr kumimoji="0" lang="en-GB" b="1" i="0" u="none" strike="noStrike" kern="1" cap="none" spc="0" normalizeH="0" baseline="0" noProof="0" dirty="0">
                <a:ln>
                  <a:noFill/>
                </a:ln>
                <a:solidFill>
                  <a:srgbClr val="FFFFFF"/>
                </a:solidFill>
                <a:effectLst/>
                <a:uLnTx/>
                <a:uFillTx/>
                <a:latin typeface="Roboto" pitchFamily="1" charset="0"/>
                <a:cs typeface="Arial" pitchFamily="2" charset="0"/>
              </a:rPr>
              <a:t>IAWE 25 </a:t>
            </a:r>
          </a:p>
          <a:p>
            <a:pPr marL="0" marR="0" lvl="0" indent="0" algn="l" defTabSz="914400" eaLnBrk="1" fontAlgn="auto" latinLnBrk="0" hangingPunct="1">
              <a:lnSpc>
                <a:spcPct val="100000"/>
              </a:lnSpc>
              <a:spcBef>
                <a:spcPts val="0"/>
              </a:spcBef>
              <a:spcAft>
                <a:spcPts val="0"/>
              </a:spcAft>
              <a:buClrTx/>
              <a:buSzTx/>
              <a:buFontTx/>
              <a:buNone/>
              <a:tabLst/>
              <a:defRPr lang="de-de"/>
            </a:pPr>
            <a:r>
              <a:rPr kumimoji="0" lang="en-GB" b="1" i="0" u="none" strike="noStrike" kern="1" cap="none" spc="0" normalizeH="0" baseline="0" noProof="0" dirty="0">
                <a:ln>
                  <a:noFill/>
                </a:ln>
                <a:solidFill>
                  <a:srgbClr val="FFFFFF"/>
                </a:solidFill>
                <a:effectLst/>
                <a:uLnTx/>
                <a:uFillTx/>
                <a:latin typeface="Roboto" pitchFamily="1" charset="0"/>
                <a:cs typeface="Arial" pitchFamily="2" charset="0"/>
              </a:rPr>
              <a:t>Stony Brook University</a:t>
            </a:r>
          </a:p>
        </p:txBody>
      </p:sp>
      <p:pic>
        <p:nvPicPr>
          <p:cNvPr id="6" name="Grafik 5"/>
          <p:cNvPicPr>
            <a:picLocks noChangeAspect="1"/>
          </p:cNvPicPr>
          <p:nvPr/>
        </p:nvPicPr>
        <p:blipFill>
          <a:blip r:embed="rId4"/>
          <a:stretch>
            <a:fillRect/>
          </a:stretch>
        </p:blipFill>
        <p:spPr>
          <a:xfrm>
            <a:off x="7506031" y="-1"/>
            <a:ext cx="1637969" cy="1520477"/>
          </a:xfrm>
          <a:prstGeom prst="rect">
            <a:avLst/>
          </a:prstGeom>
        </p:spPr>
      </p:pic>
    </p:spTree>
    <p:extLst>
      <p:ext uri="{BB962C8B-B14F-4D97-AF65-F5344CB8AC3E}">
        <p14:creationId xmlns:p14="http://schemas.microsoft.com/office/powerpoint/2010/main" val="387285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3</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500933" y="1423283"/>
            <a:ext cx="8317064" cy="5072933"/>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95000"/>
          </a:bodyPr>
          <a:lstStyle/>
          <a:p>
            <a:pPr>
              <a:lnSpc>
                <a:spcPct val="90000"/>
              </a:lnSpc>
              <a:spcBef>
                <a:spcPts val="751"/>
              </a:spcBef>
              <a:tabLst>
                <a:tab pos="0" algn="l"/>
              </a:tabLst>
            </a:pPr>
            <a:r>
              <a:rPr lang="de-DE" sz="2100" b="1" spc="-1" dirty="0">
                <a:solidFill>
                  <a:srgbClr val="000000"/>
                </a:solidFill>
                <a:latin typeface="Roboto" panose="02000000000000000000" pitchFamily="2" charset="0"/>
                <a:ea typeface="Roboto" panose="02000000000000000000" pitchFamily="2" charset="0"/>
              </a:rPr>
              <a:t>Agent </a:t>
            </a:r>
            <a:r>
              <a:rPr lang="de-DE" sz="2100" b="1" spc="-1" dirty="0" err="1">
                <a:solidFill>
                  <a:srgbClr val="000000"/>
                </a:solidFill>
                <a:latin typeface="Roboto" panose="02000000000000000000" pitchFamily="2" charset="0"/>
                <a:ea typeface="Roboto" panose="02000000000000000000" pitchFamily="2" charset="0"/>
              </a:rPr>
              <a:t>Creation</a:t>
            </a:r>
            <a:r>
              <a:rPr lang="de-DE" sz="2100" b="1" spc="-1" dirty="0">
                <a:solidFill>
                  <a:srgbClr val="000000"/>
                </a:solidFill>
                <a:latin typeface="Roboto" panose="02000000000000000000" pitchFamily="2" charset="0"/>
                <a:ea typeface="Roboto" panose="02000000000000000000" pitchFamily="2" charset="0"/>
              </a:rPr>
              <a:t>: Text-</a:t>
            </a:r>
            <a:r>
              <a:rPr lang="de-DE" sz="2100" b="1" spc="-1" dirty="0" err="1">
                <a:solidFill>
                  <a:srgbClr val="000000"/>
                </a:solidFill>
                <a:latin typeface="Roboto" panose="02000000000000000000" pitchFamily="2" charset="0"/>
                <a:ea typeface="Roboto" panose="02000000000000000000" pitchFamily="2" charset="0"/>
              </a:rPr>
              <a:t>to</a:t>
            </a:r>
            <a:r>
              <a:rPr lang="de-DE" sz="2100" b="1" spc="-1" dirty="0">
                <a:solidFill>
                  <a:srgbClr val="000000"/>
                </a:solidFill>
                <a:latin typeface="Roboto" panose="02000000000000000000" pitchFamily="2" charset="0"/>
                <a:ea typeface="Roboto" panose="02000000000000000000" pitchFamily="2" charset="0"/>
              </a:rPr>
              <a:t>-Speech (TTS)</a:t>
            </a:r>
            <a:endParaRPr lang="de-DE" sz="21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r>
              <a:rPr lang="de-DE" sz="1800" b="1" strike="noStrike" spc="-1" dirty="0">
                <a:latin typeface="Roboto" panose="02000000000000000000" pitchFamily="2" charset="0"/>
                <a:ea typeface="Roboto" panose="02000000000000000000" pitchFamily="2" charset="0"/>
              </a:rPr>
              <a:t>Goal</a:t>
            </a:r>
            <a:r>
              <a:rPr lang="de-DE" sz="1800" b="0" strike="noStrike" spc="-1" dirty="0">
                <a:latin typeface="Roboto" panose="02000000000000000000" pitchFamily="2" charset="0"/>
                <a:ea typeface="Roboto" panose="02000000000000000000" pitchFamily="2" charset="0"/>
              </a:rPr>
              <a:t>: A TTS </a:t>
            </a:r>
            <a:r>
              <a:rPr lang="de-DE" sz="1800" b="0" strike="noStrike" spc="-1" dirty="0" err="1">
                <a:latin typeface="Roboto" panose="02000000000000000000" pitchFamily="2" charset="0"/>
                <a:ea typeface="Roboto" panose="02000000000000000000" pitchFamily="2" charset="0"/>
              </a:rPr>
              <a:t>synthesis</a:t>
            </a:r>
            <a:r>
              <a:rPr lang="de-DE" sz="1800" b="0" strike="noStrike" spc="-1" dirty="0">
                <a:latin typeface="Roboto" panose="02000000000000000000" pitchFamily="2" charset="0"/>
                <a:ea typeface="Roboto" panose="02000000000000000000" pitchFamily="2" charset="0"/>
              </a:rPr>
              <a:t> </a:t>
            </a:r>
            <a:r>
              <a:rPr lang="de-DE" sz="1800" b="0" strike="noStrike" spc="-1" dirty="0" err="1">
                <a:latin typeface="Roboto" panose="02000000000000000000" pitchFamily="2" charset="0"/>
                <a:ea typeface="Roboto" panose="02000000000000000000" pitchFamily="2" charset="0"/>
              </a:rPr>
              <a:t>system</a:t>
            </a:r>
            <a:r>
              <a:rPr lang="de-DE" sz="1800" b="0" strike="noStrike" spc="-1" dirty="0">
                <a:latin typeface="Roboto" panose="02000000000000000000" pitchFamily="2" charset="0"/>
                <a:ea typeface="Roboto" panose="02000000000000000000" pitchFamily="2" charset="0"/>
              </a:rPr>
              <a:t> </a:t>
            </a:r>
            <a:r>
              <a:rPr lang="de-DE" sz="1800" b="0" strike="noStrike" spc="-1" dirty="0" err="1">
                <a:latin typeface="Roboto" panose="02000000000000000000" pitchFamily="2" charset="0"/>
                <a:ea typeface="Roboto" panose="02000000000000000000" pitchFamily="2" charset="0"/>
              </a:rPr>
              <a:t>that</a:t>
            </a:r>
            <a:r>
              <a:rPr lang="de-DE" sz="1800" b="0" strike="noStrike" spc="-1" dirty="0">
                <a:latin typeface="Roboto" panose="02000000000000000000" pitchFamily="2" charset="0"/>
                <a:ea typeface="Roboto" panose="02000000000000000000" pitchFamily="2" charset="0"/>
              </a:rPr>
              <a:t> </a:t>
            </a:r>
            <a:r>
              <a:rPr lang="de-DE" sz="1800" b="0" strike="noStrike" spc="-1" dirty="0" err="1">
                <a:latin typeface="Roboto" panose="02000000000000000000" pitchFamily="2" charset="0"/>
                <a:ea typeface="Roboto" panose="02000000000000000000" pitchFamily="2" charset="0"/>
              </a:rPr>
              <a:t>can</a:t>
            </a:r>
            <a:r>
              <a:rPr lang="de-DE" sz="1800" b="0" strike="noStrike" spc="-1" dirty="0">
                <a:latin typeface="Roboto" panose="02000000000000000000" pitchFamily="2" charset="0"/>
                <a:ea typeface="Roboto" panose="02000000000000000000" pitchFamily="2" charset="0"/>
              </a:rPr>
              <a:t> </a:t>
            </a:r>
            <a:r>
              <a:rPr lang="de-DE" sz="1800" b="0" strike="noStrike" spc="-1" dirty="0" err="1">
                <a:latin typeface="Roboto" panose="02000000000000000000" pitchFamily="2" charset="0"/>
                <a:ea typeface="Roboto" panose="02000000000000000000" pitchFamily="2" charset="0"/>
              </a:rPr>
              <a:t>synthesize</a:t>
            </a:r>
            <a:r>
              <a:rPr lang="de-DE" sz="1800" b="0" strike="noStrike" spc="-1" dirty="0">
                <a:latin typeface="Roboto" panose="02000000000000000000" pitchFamily="2" charset="0"/>
                <a:ea typeface="Roboto" panose="02000000000000000000" pitchFamily="2" charset="0"/>
              </a:rPr>
              <a:t> English </a:t>
            </a:r>
            <a:r>
              <a:rPr lang="de-DE" sz="1800" b="0" strike="noStrike" spc="-1" dirty="0" err="1">
                <a:latin typeface="Roboto" panose="02000000000000000000" pitchFamily="2" charset="0"/>
                <a:ea typeface="Roboto" panose="02000000000000000000" pitchFamily="2" charset="0"/>
              </a:rPr>
              <a:t>text</a:t>
            </a:r>
            <a:r>
              <a:rPr lang="de-DE" sz="1800" b="0" strike="noStrike" spc="-1" dirty="0">
                <a:latin typeface="Roboto" panose="02000000000000000000" pitchFamily="2" charset="0"/>
                <a:ea typeface="Roboto" panose="02000000000000000000" pitchFamily="2" charset="0"/>
              </a:rPr>
              <a:t> in different non-native </a:t>
            </a:r>
            <a:r>
              <a:rPr lang="de-DE" sz="1800" b="0" strike="noStrike" spc="-1" dirty="0" err="1">
                <a:latin typeface="Roboto" panose="02000000000000000000" pitchFamily="2" charset="0"/>
                <a:ea typeface="Roboto" panose="02000000000000000000" pitchFamily="2" charset="0"/>
              </a:rPr>
              <a:t>accents</a:t>
            </a:r>
            <a:r>
              <a:rPr lang="de-DE" sz="1800" b="0" strike="noStrike" spc="-1" dirty="0">
                <a:latin typeface="Roboto" panose="02000000000000000000" pitchFamily="2" charset="0"/>
                <a:ea typeface="Roboto" panose="02000000000000000000" pitchFamily="2" charset="0"/>
              </a:rPr>
              <a:t>.</a:t>
            </a:r>
          </a:p>
          <a:p>
            <a:pPr>
              <a:lnSpc>
                <a:spcPct val="90000"/>
              </a:lnSpc>
              <a:spcBef>
                <a:spcPts val="751"/>
              </a:spcBef>
              <a:tabLst>
                <a:tab pos="0" algn="l"/>
              </a:tabLst>
            </a:pPr>
            <a:endParaRPr lang="de-DE" spc="-1" dirty="0">
              <a:latin typeface="Roboto" panose="02000000000000000000" pitchFamily="2" charset="0"/>
              <a:ea typeface="Roboto" panose="02000000000000000000" pitchFamily="2" charset="0"/>
            </a:endParaRPr>
          </a:p>
          <a:p>
            <a:r>
              <a:rPr lang="de-DE" sz="1800" dirty="0">
                <a:effectLst/>
                <a:latin typeface="Roboto" panose="02000000000000000000" pitchFamily="2" charset="0"/>
                <a:ea typeface="Roboto" panose="02000000000000000000" pitchFamily="2" charset="0"/>
              </a:rPr>
              <a:t>In </a:t>
            </a:r>
            <a:r>
              <a:rPr lang="de-DE" sz="1800" dirty="0" err="1">
                <a:effectLst/>
                <a:latin typeface="Roboto" panose="02000000000000000000" pitchFamily="2" charset="0"/>
                <a:ea typeface="Roboto" panose="02000000000000000000" pitchFamily="2" charset="0"/>
              </a:rPr>
              <a:t>the</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synthesized</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speech</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we</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want</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to</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control</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the</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following</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features</a:t>
            </a:r>
            <a:r>
              <a:rPr lang="de-DE" sz="1800" dirty="0">
                <a:effectLst/>
                <a:latin typeface="Roboto" panose="02000000000000000000" pitchFamily="2" charset="0"/>
                <a:ea typeface="Roboto" panose="02000000000000000000" pitchFamily="2" charset="0"/>
              </a:rPr>
              <a:t>: </a:t>
            </a:r>
            <a:endParaRPr lang="de-DE" dirty="0">
              <a:solidFill>
                <a:srgbClr val="DD5E05"/>
              </a:solidFill>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de-DE" dirty="0" err="1">
                <a:effectLst/>
                <a:latin typeface="Roboto" panose="02000000000000000000" pitchFamily="2" charset="0"/>
                <a:ea typeface="Roboto" panose="02000000000000000000" pitchFamily="2" charset="0"/>
              </a:rPr>
              <a:t>morphosyntactic</a:t>
            </a:r>
            <a:r>
              <a:rPr lang="de-DE" dirty="0">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cues</a:t>
            </a:r>
            <a:r>
              <a:rPr lang="de-DE" dirty="0">
                <a:effectLst/>
                <a:latin typeface="Roboto" panose="02000000000000000000" pitchFamily="2" charset="0"/>
                <a:ea typeface="Roboto" panose="02000000000000000000" pitchFamily="2" charset="0"/>
              </a:rPr>
              <a:t> e.g. </a:t>
            </a:r>
            <a:r>
              <a:rPr lang="de-DE" dirty="0" err="1">
                <a:effectLst/>
                <a:latin typeface="Roboto" panose="02000000000000000000" pitchFamily="2" charset="0"/>
                <a:ea typeface="Roboto" panose="02000000000000000000" pitchFamily="2" charset="0"/>
              </a:rPr>
              <a:t>syntax</a:t>
            </a:r>
            <a:r>
              <a:rPr lang="de-DE" dirty="0">
                <a:effectLst/>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grammar</a:t>
            </a:r>
            <a:endParaRPr lang="de-DE" dirty="0">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de-DE" dirty="0" err="1">
                <a:effectLst/>
                <a:latin typeface="Roboto" panose="02000000000000000000" pitchFamily="2" charset="0"/>
                <a:ea typeface="Roboto" panose="02000000000000000000" pitchFamily="2" charset="0"/>
              </a:rPr>
              <a:t>phonetic</a:t>
            </a:r>
            <a:r>
              <a:rPr lang="de-DE" dirty="0">
                <a:effectLst/>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cues</a:t>
            </a:r>
            <a:r>
              <a:rPr lang="de-DE" dirty="0">
                <a:effectLst/>
                <a:latin typeface="Roboto" panose="02000000000000000000" pitchFamily="2" charset="0"/>
                <a:ea typeface="Roboto" panose="02000000000000000000" pitchFamily="2" charset="0"/>
              </a:rPr>
              <a:t> e.g. </a:t>
            </a:r>
            <a:r>
              <a:rPr lang="de-DE" dirty="0" err="1">
                <a:effectLst/>
                <a:latin typeface="Roboto" panose="02000000000000000000" pitchFamily="2" charset="0"/>
                <a:ea typeface="Roboto" panose="02000000000000000000" pitchFamily="2" charset="0"/>
              </a:rPr>
              <a:t>pronunciation</a:t>
            </a:r>
            <a:r>
              <a:rPr lang="de-DE" dirty="0">
                <a:effectLst/>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of</a:t>
            </a:r>
            <a:r>
              <a:rPr lang="de-DE" dirty="0">
                <a:effectLst/>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phonemes</a:t>
            </a:r>
            <a:endParaRPr lang="de-DE" dirty="0">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de-DE" dirty="0" err="1">
                <a:effectLst/>
                <a:latin typeface="Roboto" panose="02000000000000000000" pitchFamily="2" charset="0"/>
                <a:ea typeface="Roboto" panose="02000000000000000000" pitchFamily="2" charset="0"/>
              </a:rPr>
              <a:t>prosodic</a:t>
            </a:r>
            <a:r>
              <a:rPr lang="de-DE" dirty="0">
                <a:effectLst/>
                <a:latin typeface="Roboto" panose="02000000000000000000" pitchFamily="2" charset="0"/>
                <a:ea typeface="Roboto" panose="02000000000000000000" pitchFamily="2" charset="0"/>
              </a:rPr>
              <a:t> </a:t>
            </a:r>
            <a:r>
              <a:rPr lang="de-DE" dirty="0" err="1">
                <a:effectLst/>
                <a:latin typeface="Roboto" panose="02000000000000000000" pitchFamily="2" charset="0"/>
                <a:ea typeface="Roboto" panose="02000000000000000000" pitchFamily="2" charset="0"/>
              </a:rPr>
              <a:t>cues</a:t>
            </a:r>
            <a:r>
              <a:rPr lang="de-DE" dirty="0">
                <a:effectLst/>
                <a:latin typeface="Roboto" panose="02000000000000000000" pitchFamily="2" charset="0"/>
                <a:ea typeface="Roboto" panose="02000000000000000000" pitchFamily="2" charset="0"/>
              </a:rPr>
              <a:t> e.g. stress, </a:t>
            </a:r>
            <a:r>
              <a:rPr lang="de-DE" dirty="0" err="1">
                <a:effectLst/>
                <a:latin typeface="Roboto" panose="02000000000000000000" pitchFamily="2" charset="0"/>
                <a:ea typeface="Roboto" panose="02000000000000000000" pitchFamily="2" charset="0"/>
              </a:rPr>
              <a:t>intonation</a:t>
            </a:r>
            <a:r>
              <a:rPr lang="de-DE" dirty="0">
                <a:effectLst/>
                <a:latin typeface="Roboto" panose="02000000000000000000" pitchFamily="2" charset="0"/>
                <a:ea typeface="Roboto" panose="02000000000000000000" pitchFamily="2" charset="0"/>
              </a:rPr>
              <a:t> </a:t>
            </a:r>
          </a:p>
          <a:p>
            <a:r>
              <a:rPr lang="de-DE" sz="1800" dirty="0" err="1">
                <a:effectLst/>
                <a:latin typeface="Roboto" panose="02000000000000000000" pitchFamily="2" charset="0"/>
                <a:ea typeface="Roboto" panose="02000000000000000000" pitchFamily="2" charset="0"/>
              </a:rPr>
              <a:t>Our</a:t>
            </a:r>
            <a:r>
              <a:rPr lang="de-DE" sz="1800" dirty="0">
                <a:effectLst/>
                <a:latin typeface="Roboto" panose="02000000000000000000" pitchFamily="2" charset="0"/>
                <a:ea typeface="Roboto" panose="02000000000000000000" pitchFamily="2" charset="0"/>
              </a:rPr>
              <a:t> TTS </a:t>
            </a:r>
            <a:r>
              <a:rPr lang="de-DE" sz="1800" dirty="0" err="1">
                <a:effectLst/>
                <a:latin typeface="Roboto" panose="02000000000000000000" pitchFamily="2" charset="0"/>
                <a:ea typeface="Roboto" panose="02000000000000000000" pitchFamily="2" charset="0"/>
              </a:rPr>
              <a:t>system</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is</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based</a:t>
            </a:r>
            <a:r>
              <a:rPr lang="de-DE" sz="1800" dirty="0">
                <a:effectLst/>
                <a:latin typeface="Roboto" panose="02000000000000000000" pitchFamily="2" charset="0"/>
                <a:ea typeface="Roboto" panose="02000000000000000000" pitchFamily="2" charset="0"/>
              </a:rPr>
              <a:t> on </a:t>
            </a:r>
            <a:r>
              <a:rPr lang="de-DE" sz="1800" dirty="0" err="1">
                <a:effectLst/>
                <a:latin typeface="Roboto" panose="02000000000000000000" pitchFamily="2" charset="0"/>
                <a:ea typeface="Roboto" panose="02000000000000000000" pitchFamily="2" charset="0"/>
              </a:rPr>
              <a:t>two</a:t>
            </a:r>
            <a:r>
              <a:rPr lang="de-DE" sz="1800" dirty="0">
                <a:effectLst/>
                <a:latin typeface="Roboto" panose="02000000000000000000" pitchFamily="2" charset="0"/>
                <a:ea typeface="Roboto" panose="02000000000000000000" pitchFamily="2" charset="0"/>
              </a:rPr>
              <a:t> different </a:t>
            </a:r>
            <a:r>
              <a:rPr lang="de-DE" sz="1800" dirty="0" err="1">
                <a:effectLst/>
                <a:latin typeface="Roboto" panose="02000000000000000000" pitchFamily="2" charset="0"/>
                <a:ea typeface="Roboto" panose="02000000000000000000" pitchFamily="2" charset="0"/>
              </a:rPr>
              <a:t>models</a:t>
            </a:r>
            <a:r>
              <a:rPr lang="de-DE" sz="1800" dirty="0">
                <a:effectLst/>
                <a:latin typeface="Roboto" panose="02000000000000000000" pitchFamily="2" charset="0"/>
                <a:ea typeface="Roboto" panose="02000000000000000000" pitchFamily="2" charset="0"/>
              </a:rPr>
              <a:t> and </a:t>
            </a:r>
            <a:r>
              <a:rPr lang="de-DE" sz="1800" dirty="0" err="1">
                <a:effectLst/>
                <a:latin typeface="Roboto" panose="02000000000000000000" pitchFamily="2" charset="0"/>
                <a:ea typeface="Roboto" panose="02000000000000000000" pitchFamily="2" charset="0"/>
              </a:rPr>
              <a:t>uses</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transfer</a:t>
            </a:r>
            <a:r>
              <a:rPr lang="de-DE" sz="1800" dirty="0">
                <a:effectLst/>
                <a:latin typeface="Roboto" panose="02000000000000000000" pitchFamily="2" charset="0"/>
                <a:ea typeface="Roboto" panose="02000000000000000000" pitchFamily="2" charset="0"/>
              </a:rPr>
              <a:t> </a:t>
            </a:r>
            <a:r>
              <a:rPr lang="de-DE" sz="1800" dirty="0" err="1">
                <a:effectLst/>
                <a:latin typeface="Roboto" panose="02000000000000000000" pitchFamily="2" charset="0"/>
                <a:ea typeface="Roboto" panose="02000000000000000000" pitchFamily="2" charset="0"/>
              </a:rPr>
              <a:t>learning</a:t>
            </a:r>
            <a:r>
              <a:rPr lang="de-DE" sz="1800" dirty="0">
                <a:effectLst/>
                <a:latin typeface="Roboto" panose="02000000000000000000" pitchFamily="2" charset="0"/>
                <a:ea typeface="Roboto" panose="02000000000000000000" pitchFamily="2" charset="0"/>
              </a:rPr>
              <a:t>. </a:t>
            </a:r>
            <a:endParaRPr lang="de-DE" dirty="0">
              <a:effectLst/>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
        <p:nvSpPr>
          <p:cNvPr id="13" name="Textplatzhalter 2"/>
          <p:cNvSpPr/>
          <p:nvPr/>
        </p:nvSpPr>
        <p:spPr>
          <a:xfrm>
            <a:off x="1773140" y="907920"/>
            <a:ext cx="722614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90000"/>
              </a:lnSpc>
              <a:spcBef>
                <a:spcPts val="751"/>
              </a:spcBef>
              <a:tabLst>
                <a:tab pos="0" algn="l"/>
              </a:tabLst>
            </a:pPr>
            <a:r>
              <a:rPr lang="en-GB" sz="2400" b="1" strike="noStrike" spc="-1" dirty="0">
                <a:solidFill>
                  <a:srgbClr val="000000"/>
                </a:solidFill>
                <a:latin typeface="Roboto" panose="02000000000000000000" pitchFamily="2" charset="0"/>
                <a:ea typeface="Roboto" panose="02000000000000000000" pitchFamily="2" charset="0"/>
              </a:rPr>
              <a:t>1. Introduction: an agent speaking non-standard </a:t>
            </a:r>
            <a:r>
              <a:rPr lang="en-GB" sz="2400" b="1" strike="noStrike" spc="-1" dirty="0" err="1">
                <a:solidFill>
                  <a:srgbClr val="000000"/>
                </a:solidFill>
                <a:latin typeface="Roboto" panose="02000000000000000000" pitchFamily="2" charset="0"/>
                <a:ea typeface="Roboto" panose="02000000000000000000" pitchFamily="2" charset="0"/>
              </a:rPr>
              <a:t>Englishes</a:t>
            </a:r>
            <a:endParaRPr lang="de-DE" sz="24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pic>
        <p:nvPicPr>
          <p:cNvPr id="5" name="Grafik 4">
            <a:extLst>
              <a:ext uri="{FF2B5EF4-FFF2-40B4-BE49-F238E27FC236}">
                <a16:creationId xmlns:a16="http://schemas.microsoft.com/office/drawing/2014/main" id="{71222BEA-4C09-ED90-5F0D-19EC268319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33" y="4280569"/>
            <a:ext cx="7772400" cy="2106479"/>
          </a:xfrm>
          <a:prstGeom prst="rect">
            <a:avLst/>
          </a:prstGeom>
        </p:spPr>
      </p:pic>
      <p:sp>
        <p:nvSpPr>
          <p:cNvPr id="6" name="Textfeld 5">
            <a:extLst>
              <a:ext uri="{FF2B5EF4-FFF2-40B4-BE49-F238E27FC236}">
                <a16:creationId xmlns:a16="http://schemas.microsoft.com/office/drawing/2014/main" id="{CF559317-D2BB-C62B-3EA5-A36A07AE196D}"/>
              </a:ext>
            </a:extLst>
          </p:cNvPr>
          <p:cNvSpPr txBox="1"/>
          <p:nvPr/>
        </p:nvSpPr>
        <p:spPr>
          <a:xfrm>
            <a:off x="951175" y="6394038"/>
            <a:ext cx="2893741" cy="307777"/>
          </a:xfrm>
          <a:prstGeom prst="rect">
            <a:avLst/>
          </a:prstGeom>
          <a:noFill/>
        </p:spPr>
        <p:txBody>
          <a:bodyPr wrap="none" rtlCol="0">
            <a:spAutoFit/>
          </a:bodyPr>
          <a:lstStyle/>
          <a:p>
            <a:r>
              <a:rPr lang="de-DE" sz="1400" dirty="0" err="1">
                <a:effectLst/>
                <a:latin typeface="Roboto" panose="02000000000000000000" pitchFamily="2" charset="0"/>
              </a:rPr>
              <a:t>Example</a:t>
            </a:r>
            <a:r>
              <a:rPr lang="de-DE" sz="1400" dirty="0">
                <a:effectLst/>
                <a:latin typeface="Roboto" panose="02000000000000000000" pitchFamily="2" charset="0"/>
              </a:rPr>
              <a:t> </a:t>
            </a:r>
            <a:r>
              <a:rPr lang="de-DE" sz="1400" dirty="0" err="1">
                <a:effectLst/>
                <a:latin typeface="Roboto" panose="02000000000000000000" pitchFamily="2" charset="0"/>
              </a:rPr>
              <a:t>output</a:t>
            </a:r>
            <a:r>
              <a:rPr lang="de-DE" sz="1400" dirty="0">
                <a:effectLst/>
                <a:latin typeface="Roboto" panose="02000000000000000000" pitchFamily="2" charset="0"/>
              </a:rPr>
              <a:t> </a:t>
            </a:r>
            <a:r>
              <a:rPr lang="de-DE" sz="1400" dirty="0" err="1">
                <a:effectLst/>
                <a:latin typeface="Roboto" panose="02000000000000000000" pitchFamily="2" charset="0"/>
              </a:rPr>
              <a:t>mel-spectrogram</a:t>
            </a:r>
            <a:r>
              <a:rPr lang="de-DE" sz="1400" dirty="0">
                <a:effectLst/>
                <a:latin typeface="Roboto" panose="02000000000000000000" pitchFamily="2" charset="0"/>
              </a:rPr>
              <a:t> </a:t>
            </a:r>
            <a:endParaRPr lang="de-DE" sz="1400" dirty="0">
              <a:effectLst/>
            </a:endParaRPr>
          </a:p>
        </p:txBody>
      </p:sp>
      <p:sp>
        <p:nvSpPr>
          <p:cNvPr id="7" name="Textfeld 6">
            <a:extLst>
              <a:ext uri="{FF2B5EF4-FFF2-40B4-BE49-F238E27FC236}">
                <a16:creationId xmlns:a16="http://schemas.microsoft.com/office/drawing/2014/main" id="{D9C64E35-272F-E7CE-0087-D31317FD933E}"/>
              </a:ext>
            </a:extLst>
          </p:cNvPr>
          <p:cNvSpPr txBox="1"/>
          <p:nvPr/>
        </p:nvSpPr>
        <p:spPr>
          <a:xfrm>
            <a:off x="5299085" y="6394039"/>
            <a:ext cx="3518912" cy="307777"/>
          </a:xfrm>
          <a:prstGeom prst="rect">
            <a:avLst/>
          </a:prstGeom>
          <a:noFill/>
        </p:spPr>
        <p:txBody>
          <a:bodyPr wrap="none" rtlCol="0">
            <a:spAutoFit/>
          </a:bodyPr>
          <a:lstStyle/>
          <a:p>
            <a:r>
              <a:rPr lang="de-DE" sz="1400" dirty="0" err="1">
                <a:effectLst/>
                <a:latin typeface="Roboto" panose="02000000000000000000" pitchFamily="2" charset="0"/>
              </a:rPr>
              <a:t>Difference</a:t>
            </a:r>
            <a:r>
              <a:rPr lang="de-DE" sz="1400" dirty="0">
                <a:effectLst/>
                <a:latin typeface="Roboto" panose="02000000000000000000" pitchFamily="2" charset="0"/>
              </a:rPr>
              <a:t> original and </a:t>
            </a:r>
            <a:r>
              <a:rPr lang="de-DE" sz="1400" dirty="0" err="1">
                <a:effectLst/>
                <a:latin typeface="Roboto" panose="02000000000000000000" pitchFamily="2" charset="0"/>
              </a:rPr>
              <a:t>synthesized</a:t>
            </a:r>
            <a:r>
              <a:rPr lang="de-DE" sz="1400" dirty="0">
                <a:effectLst/>
                <a:latin typeface="Roboto" panose="02000000000000000000" pitchFamily="2" charset="0"/>
              </a:rPr>
              <a:t> </a:t>
            </a:r>
            <a:r>
              <a:rPr lang="de-DE" sz="1400" dirty="0" err="1">
                <a:effectLst/>
                <a:latin typeface="Roboto" panose="02000000000000000000" pitchFamily="2" charset="0"/>
              </a:rPr>
              <a:t>audio</a:t>
            </a:r>
            <a:r>
              <a:rPr lang="de-DE" sz="1400" dirty="0">
                <a:effectLst/>
                <a:latin typeface="Roboto" panose="02000000000000000000" pitchFamily="2" charset="0"/>
              </a:rPr>
              <a:t> </a:t>
            </a:r>
            <a:endParaRPr lang="de-DE" sz="1400" dirty="0">
              <a:effectLst/>
            </a:endParaRPr>
          </a:p>
        </p:txBody>
      </p:sp>
      <p:graphicFrame>
        <p:nvGraphicFramePr>
          <p:cNvPr id="2" name="Tabelle 4">
            <a:extLst>
              <a:ext uri="{FF2B5EF4-FFF2-40B4-BE49-F238E27FC236}">
                <a16:creationId xmlns:a16="http://schemas.microsoft.com/office/drawing/2014/main" id="{5D516C4E-55EE-EEE6-82F8-7C27F2DCC85B}"/>
              </a:ext>
            </a:extLst>
          </p:cNvPr>
          <p:cNvGraphicFramePr/>
          <p:nvPr>
            <p:extLst>
              <p:ext uri="{D42A27DB-BD31-4B8C-83A1-F6EECF244321}">
                <p14:modId xmlns:p14="http://schemas.microsoft.com/office/powerpoint/2010/main" val="3179697072"/>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rgbClr val="FFFFFF"/>
                          </a:solidFill>
                          <a:latin typeface="Roboto"/>
                        </a:rPr>
                        <a:t>introduction</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8252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EBA4BFA-AC1C-2DBC-D7D0-9F09A3677283}"/>
              </a:ext>
            </a:extLst>
          </p:cNvPr>
          <p:cNvSpPr>
            <a:spLocks noGrp="1"/>
          </p:cNvSpPr>
          <p:nvPr>
            <p:ph type="body" sz="quarter" idx="11"/>
          </p:nvPr>
        </p:nvSpPr>
        <p:spPr>
          <a:xfrm>
            <a:off x="144066" y="1399592"/>
            <a:ext cx="8855869" cy="4945646"/>
          </a:xfrm>
        </p:spPr>
        <p:txBody>
          <a:bodyPr>
            <a:normAutofit/>
          </a:bodyPr>
          <a:lstStyle/>
          <a:p>
            <a:pPr marL="0" lvl="0" indent="0">
              <a:buNone/>
            </a:pPr>
            <a:r>
              <a:rPr lang="en-US" sz="2000" b="1" dirty="0">
                <a:solidFill>
                  <a:prstClr val="black"/>
                </a:solidFill>
              </a:rPr>
              <a:t>Aim: Designing a credible pedagogical agent speaking non-native varieties </a:t>
            </a:r>
          </a:p>
          <a:p>
            <a:pPr marL="0" indent="0">
              <a:buNone/>
            </a:pPr>
            <a:endParaRPr lang="en-US" dirty="0"/>
          </a:p>
          <a:p>
            <a:pPr marL="0" indent="0">
              <a:buNone/>
            </a:pPr>
            <a:r>
              <a:rPr lang="en-US" dirty="0"/>
              <a:t>Issue: 24% significant impact of PAs + 18% improved learning outcomes </a:t>
            </a:r>
            <a:r>
              <a:rPr lang="en-US" sz="1200" dirty="0"/>
              <a:t>(Martha &amp; Santoso 2019)</a:t>
            </a:r>
          </a:p>
          <a:p>
            <a:r>
              <a:rPr lang="en-US" dirty="0"/>
              <a:t>Mirror variety without stereotypes (</a:t>
            </a:r>
            <a:r>
              <a:rPr lang="en-GB" dirty="0" err="1"/>
              <a:t>Labov</a:t>
            </a:r>
            <a:r>
              <a:rPr lang="en-GB" dirty="0"/>
              <a:t> 1994: 78</a:t>
            </a:r>
            <a:r>
              <a:rPr lang="en-US" dirty="0"/>
              <a:t>)?</a:t>
            </a:r>
          </a:p>
          <a:p>
            <a:r>
              <a:rPr lang="en-US" dirty="0">
                <a:latin typeface="Roboto" panose="02000000000000000000" pitchFamily="2" charset="0"/>
                <a:ea typeface="Roboto" panose="02000000000000000000" pitchFamily="2" charset="0"/>
              </a:rPr>
              <a:t>Non-native PA to improve learning outcomes?</a:t>
            </a:r>
          </a:p>
          <a:p>
            <a:r>
              <a:rPr lang="en-US" dirty="0"/>
              <a:t>Attributed characteristics? </a:t>
            </a:r>
          </a:p>
          <a:p>
            <a:pPr lvl="1"/>
            <a:r>
              <a:rPr lang="en-US" cap="small" dirty="0"/>
              <a:t>Warmth</a:t>
            </a:r>
            <a:r>
              <a:rPr lang="en-US" dirty="0"/>
              <a:t>, likeableness</a:t>
            </a:r>
          </a:p>
          <a:p>
            <a:pPr lvl="1"/>
            <a:r>
              <a:rPr lang="en-US" cap="small" dirty="0"/>
              <a:t>Competence</a:t>
            </a:r>
            <a:r>
              <a:rPr lang="en-US" dirty="0"/>
              <a:t>, credibility, ease of understanding</a:t>
            </a:r>
          </a:p>
          <a:p>
            <a:endParaRPr lang="en-US" dirty="0">
              <a:latin typeface="Roboto" panose="02000000000000000000" pitchFamily="2" charset="0"/>
              <a:ea typeface="Roboto" panose="02000000000000000000" pitchFamily="2" charset="0"/>
            </a:endParaRPr>
          </a:p>
          <a:p>
            <a:endParaRPr lang="en-US" dirty="0"/>
          </a:p>
        </p:txBody>
      </p:sp>
      <p:sp>
        <p:nvSpPr>
          <p:cNvPr id="2" name="TextBox 1">
            <a:extLst>
              <a:ext uri="{FF2B5EF4-FFF2-40B4-BE49-F238E27FC236}">
                <a16:creationId xmlns:a16="http://schemas.microsoft.com/office/drawing/2014/main" id="{32F0E7A4-3AC1-CCE5-51C9-388F1EBAA4BF}"/>
              </a:ext>
            </a:extLst>
          </p:cNvPr>
          <p:cNvSpPr txBox="1"/>
          <p:nvPr/>
        </p:nvSpPr>
        <p:spPr>
          <a:xfrm>
            <a:off x="6029724" y="6152695"/>
            <a:ext cx="657552" cy="253916"/>
          </a:xfrm>
          <a:prstGeom prst="rect">
            <a:avLst/>
          </a:prstGeom>
          <a:noFill/>
        </p:spPr>
        <p:txBody>
          <a:bodyPr wrap="none" rtlCol="0">
            <a:spAutoFit/>
          </a:bodyPr>
          <a:lstStyle/>
          <a:p>
            <a:r>
              <a:rPr lang="en-US" sz="1050" dirty="0">
                <a:latin typeface="Roboto" panose="02000000000000000000" pitchFamily="2" charset="0"/>
                <a:ea typeface="Roboto" panose="02000000000000000000" pitchFamily="2" charset="0"/>
              </a:rPr>
              <a:t>DALL-E</a:t>
            </a:r>
          </a:p>
        </p:txBody>
      </p:sp>
      <p:sp>
        <p:nvSpPr>
          <p:cNvPr id="9" name="AutoShape 6" descr="Synthwave sports car">
            <a:extLst>
              <a:ext uri="{FF2B5EF4-FFF2-40B4-BE49-F238E27FC236}">
                <a16:creationId xmlns:a16="http://schemas.microsoft.com/office/drawing/2014/main" id="{4331DA33-0116-248C-8654-71D73573EDB8}"/>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1" name="Picture 10" descr="A stained glass window with a robot&#10;&#10;Description automatically generated with low confidence">
            <a:extLst>
              <a:ext uri="{FF2B5EF4-FFF2-40B4-BE49-F238E27FC236}">
                <a16:creationId xmlns:a16="http://schemas.microsoft.com/office/drawing/2014/main" id="{36AAC3A3-DDA8-57AC-EFFA-1E8581D92C10}"/>
              </a:ext>
            </a:extLst>
          </p:cNvPr>
          <p:cNvPicPr>
            <a:picLocks noChangeAspect="1"/>
          </p:cNvPicPr>
          <p:nvPr/>
        </p:nvPicPr>
        <p:blipFill>
          <a:blip r:embed="rId3"/>
          <a:stretch>
            <a:fillRect/>
          </a:stretch>
        </p:blipFill>
        <p:spPr>
          <a:xfrm>
            <a:off x="4665501" y="4220557"/>
            <a:ext cx="1936737" cy="1936737"/>
          </a:xfrm>
          <a:prstGeom prst="rect">
            <a:avLst/>
          </a:prstGeom>
        </p:spPr>
      </p:pic>
      <p:pic>
        <p:nvPicPr>
          <p:cNvPr id="13" name="Picture 12" descr="A cartoon of a robot holding a cup&#10;&#10;Description automatically generated with medium confidence">
            <a:extLst>
              <a:ext uri="{FF2B5EF4-FFF2-40B4-BE49-F238E27FC236}">
                <a16:creationId xmlns:a16="http://schemas.microsoft.com/office/drawing/2014/main" id="{FE91EBA1-3837-FEF6-6C49-CD22422BC710}"/>
              </a:ext>
            </a:extLst>
          </p:cNvPr>
          <p:cNvPicPr>
            <a:picLocks noChangeAspect="1"/>
          </p:cNvPicPr>
          <p:nvPr/>
        </p:nvPicPr>
        <p:blipFill>
          <a:blip r:embed="rId4"/>
          <a:stretch>
            <a:fillRect/>
          </a:stretch>
        </p:blipFill>
        <p:spPr>
          <a:xfrm>
            <a:off x="2606067" y="4220557"/>
            <a:ext cx="1936737" cy="1936737"/>
          </a:xfrm>
          <a:prstGeom prst="rect">
            <a:avLst/>
          </a:prstGeom>
        </p:spPr>
      </p:pic>
      <p:graphicFrame>
        <p:nvGraphicFramePr>
          <p:cNvPr id="8" name="Tabelle 4">
            <a:extLst>
              <a:ext uri="{FF2B5EF4-FFF2-40B4-BE49-F238E27FC236}">
                <a16:creationId xmlns:a16="http://schemas.microsoft.com/office/drawing/2014/main" id="{2872C2B7-27DE-B0C2-5BD2-79E0BF108F7F}"/>
              </a:ext>
            </a:extLst>
          </p:cNvPr>
          <p:cNvGraphicFramePr/>
          <p:nvPr>
            <p:extLst>
              <p:ext uri="{D42A27DB-BD31-4B8C-83A1-F6EECF244321}">
                <p14:modId xmlns:p14="http://schemas.microsoft.com/office/powerpoint/2010/main" val="1279854282"/>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rgbClr val="FFFFFF"/>
                          </a:solidFill>
                          <a:latin typeface="Roboto"/>
                        </a:rPr>
                        <a:t>introduction</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Foliennummernplatzhalter 13">
            <a:extLst>
              <a:ext uri="{FF2B5EF4-FFF2-40B4-BE49-F238E27FC236}">
                <a16:creationId xmlns:a16="http://schemas.microsoft.com/office/drawing/2014/main" id="{B7955EF2-F242-7904-123A-667BD7873E4A}"/>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4</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12" name="Textplatzhalter 2"/>
          <p:cNvSpPr/>
          <p:nvPr/>
        </p:nvSpPr>
        <p:spPr>
          <a:xfrm>
            <a:off x="1773140" y="907920"/>
            <a:ext cx="722614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90000"/>
              </a:lnSpc>
              <a:spcBef>
                <a:spcPts val="751"/>
              </a:spcBef>
              <a:tabLst>
                <a:tab pos="0" algn="l"/>
              </a:tabLst>
            </a:pPr>
            <a:r>
              <a:rPr lang="en-GB" sz="2400" b="1" strike="noStrike" spc="-1" dirty="0">
                <a:solidFill>
                  <a:srgbClr val="000000"/>
                </a:solidFill>
                <a:latin typeface="Roboto" panose="02000000000000000000" pitchFamily="2" charset="0"/>
                <a:ea typeface="Roboto" panose="02000000000000000000" pitchFamily="2" charset="0"/>
              </a:rPr>
              <a:t>1. Introduction: an agent speaking non-standard </a:t>
            </a:r>
            <a:r>
              <a:rPr lang="en-GB" sz="2400" b="1" strike="noStrike" spc="-1" dirty="0" err="1">
                <a:solidFill>
                  <a:srgbClr val="000000"/>
                </a:solidFill>
                <a:latin typeface="Roboto" panose="02000000000000000000" pitchFamily="2" charset="0"/>
                <a:ea typeface="Roboto" panose="02000000000000000000" pitchFamily="2" charset="0"/>
              </a:rPr>
              <a:t>Englishes</a:t>
            </a:r>
            <a:endParaRPr lang="de-DE" sz="24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190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8894BD0-C471-A9D4-A632-1FE9605E0D34}"/>
              </a:ext>
            </a:extLst>
          </p:cNvPr>
          <p:cNvSpPr>
            <a:spLocks noGrp="1"/>
          </p:cNvSpPr>
          <p:nvPr>
            <p:ph type="body" sz="quarter" idx="13"/>
          </p:nvPr>
        </p:nvSpPr>
        <p:spPr>
          <a:xfrm>
            <a:off x="144066" y="1598644"/>
            <a:ext cx="8855869" cy="461931"/>
          </a:xfrm>
        </p:spPr>
        <p:txBody>
          <a:bodyPr>
            <a:normAutofit fontScale="92500" lnSpcReduction="20000"/>
          </a:bodyPr>
          <a:lstStyle/>
          <a:p>
            <a:r>
              <a:rPr lang="en-US" sz="2100" dirty="0"/>
              <a:t>English varieties in Text-to-Speech (TTS) systems for English-medium instruction in education</a:t>
            </a:r>
          </a:p>
          <a:p>
            <a:endParaRPr lang="en-US" sz="1500" dirty="0"/>
          </a:p>
        </p:txBody>
      </p:sp>
      <p:sp>
        <p:nvSpPr>
          <p:cNvPr id="10" name="Text Placeholder 9">
            <a:extLst>
              <a:ext uri="{FF2B5EF4-FFF2-40B4-BE49-F238E27FC236}">
                <a16:creationId xmlns:a16="http://schemas.microsoft.com/office/drawing/2014/main" id="{7CD0795C-DD24-089A-679E-5C4954345130}"/>
              </a:ext>
            </a:extLst>
          </p:cNvPr>
          <p:cNvSpPr>
            <a:spLocks noGrp="1"/>
          </p:cNvSpPr>
          <p:nvPr>
            <p:ph type="body" sz="quarter" idx="11"/>
          </p:nvPr>
        </p:nvSpPr>
        <p:spPr/>
        <p:txBody>
          <a:bodyPr>
            <a:normAutofit/>
          </a:bodyPr>
          <a:lstStyle/>
          <a:p>
            <a:r>
              <a:rPr lang="en-US" sz="1800" dirty="0"/>
              <a:t>TTS in English-medium instruction – efficient, easily adaptable, sustainable</a:t>
            </a:r>
          </a:p>
          <a:p>
            <a:r>
              <a:rPr lang="en-US" sz="1800" dirty="0"/>
              <a:t>No solutions for expanding-circle varieties </a:t>
            </a:r>
            <a:r>
              <a:rPr lang="en-US" sz="1500" dirty="0"/>
              <a:t>(Kachru 1991) </a:t>
            </a:r>
            <a:r>
              <a:rPr lang="en-US" sz="1800" dirty="0"/>
              <a:t>like </a:t>
            </a:r>
            <a:br>
              <a:rPr lang="en-US" sz="1800" dirty="0"/>
            </a:br>
            <a:r>
              <a:rPr lang="en-US" sz="1800" dirty="0"/>
              <a:t>Italian English</a:t>
            </a:r>
          </a:p>
          <a:p>
            <a:r>
              <a:rPr lang="en-GB" sz="1800" dirty="0"/>
              <a:t>Advantages of learning from teachers with a familiar accent</a:t>
            </a:r>
            <a:endParaRPr lang="en-GB" sz="1350" dirty="0">
              <a:cs typeface="Times New Roman" panose="02020603050405020304" pitchFamily="18" charset="0"/>
            </a:endParaRPr>
          </a:p>
          <a:p>
            <a:pPr lvl="1"/>
            <a:r>
              <a:rPr lang="en-GB" sz="1500" dirty="0">
                <a:cs typeface="Times New Roman" panose="02020603050405020304" pitchFamily="18" charset="0"/>
              </a:rPr>
              <a:t>Retention: Austrian German &gt; Standard German </a:t>
            </a:r>
            <a:r>
              <a:rPr lang="en-GB" sz="1200" dirty="0">
                <a:cs typeface="Times New Roman" panose="02020603050405020304" pitchFamily="18" charset="0"/>
              </a:rPr>
              <a:t>(Rey &amp; </a:t>
            </a:r>
            <a:r>
              <a:rPr lang="en-GB" sz="1200" dirty="0" err="1">
                <a:cs typeface="Times New Roman" panose="02020603050405020304" pitchFamily="18" charset="0"/>
              </a:rPr>
              <a:t>Steib</a:t>
            </a:r>
            <a:r>
              <a:rPr lang="en-GB" sz="1200" dirty="0">
                <a:cs typeface="Times New Roman" panose="02020603050405020304" pitchFamily="18" charset="0"/>
              </a:rPr>
              <a:t> 2013)</a:t>
            </a:r>
            <a:endParaRPr lang="en-US" sz="1200" dirty="0">
              <a:cs typeface="Times New Roman" panose="02020603050405020304" pitchFamily="18" charset="0"/>
            </a:endParaRPr>
          </a:p>
          <a:p>
            <a:pPr lvl="1"/>
            <a:r>
              <a:rPr lang="en-US" sz="1500" dirty="0">
                <a:cs typeface="Times New Roman" panose="02020603050405020304" pitchFamily="18" charset="0"/>
              </a:rPr>
              <a:t>Preferred local dialects for robots: Arabic, Irish, New Zealand English </a:t>
            </a:r>
            <a:r>
              <a:rPr lang="en-US" sz="1200" dirty="0">
                <a:cs typeface="Times New Roman" panose="02020603050405020304" pitchFamily="18" charset="0"/>
              </a:rPr>
              <a:t>(Andrist et al. 2015, </a:t>
            </a:r>
            <a:r>
              <a:rPr lang="en-GB" sz="1200" dirty="0" err="1">
                <a:cs typeface="Times New Roman" panose="02020603050405020304" pitchFamily="18" charset="0"/>
              </a:rPr>
              <a:t>Tamagawa</a:t>
            </a:r>
            <a:r>
              <a:rPr lang="en-GB" sz="1200" dirty="0">
                <a:cs typeface="Times New Roman" panose="02020603050405020304" pitchFamily="18" charset="0"/>
              </a:rPr>
              <a:t> et al., 2011, </a:t>
            </a:r>
            <a:r>
              <a:rPr lang="en-GB" sz="1200" dirty="0" err="1">
                <a:cs typeface="Times New Roman" panose="02020603050405020304" pitchFamily="18" charset="0"/>
              </a:rPr>
              <a:t>Sandygulova</a:t>
            </a:r>
            <a:r>
              <a:rPr lang="en-GB" sz="1200" dirty="0">
                <a:cs typeface="Times New Roman" panose="02020603050405020304" pitchFamily="18" charset="0"/>
              </a:rPr>
              <a:t> &amp; O’Hare, 2015</a:t>
            </a:r>
            <a:r>
              <a:rPr lang="en-US" sz="1200" dirty="0">
                <a:cs typeface="Times New Roman" panose="02020603050405020304" pitchFamily="18" charset="0"/>
              </a:rPr>
              <a:t>)</a:t>
            </a:r>
            <a:endParaRPr lang="en-GB" sz="1350" dirty="0">
              <a:cs typeface="Times New Roman" panose="02020603050405020304" pitchFamily="18" charset="0"/>
            </a:endParaRPr>
          </a:p>
          <a:p>
            <a:endParaRPr lang="en-US" sz="1800" dirty="0"/>
          </a:p>
        </p:txBody>
      </p:sp>
      <p:pic>
        <p:nvPicPr>
          <p:cNvPr id="13" name="Picture 12">
            <a:extLst>
              <a:ext uri="{FF2B5EF4-FFF2-40B4-BE49-F238E27FC236}">
                <a16:creationId xmlns:a16="http://schemas.microsoft.com/office/drawing/2014/main" id="{69608871-2EA2-6B37-5DA1-5B9A6EC9F5B2}"/>
              </a:ext>
            </a:extLst>
          </p:cNvPr>
          <p:cNvPicPr>
            <a:picLocks noChangeAspect="1"/>
          </p:cNvPicPr>
          <p:nvPr/>
        </p:nvPicPr>
        <p:blipFill>
          <a:blip r:embed="rId3"/>
          <a:stretch>
            <a:fillRect/>
          </a:stretch>
        </p:blipFill>
        <p:spPr>
          <a:xfrm>
            <a:off x="240078" y="2811125"/>
            <a:ext cx="3886742" cy="2021963"/>
          </a:xfrm>
          <a:prstGeom prst="rect">
            <a:avLst/>
          </a:prstGeom>
        </p:spPr>
      </p:pic>
      <p:sp>
        <p:nvSpPr>
          <p:cNvPr id="14" name="TextBox 13">
            <a:extLst>
              <a:ext uri="{FF2B5EF4-FFF2-40B4-BE49-F238E27FC236}">
                <a16:creationId xmlns:a16="http://schemas.microsoft.com/office/drawing/2014/main" id="{C78E9A5A-00DB-0007-01E4-C56840C2F758}"/>
              </a:ext>
            </a:extLst>
          </p:cNvPr>
          <p:cNvSpPr txBox="1"/>
          <p:nvPr/>
        </p:nvSpPr>
        <p:spPr>
          <a:xfrm>
            <a:off x="329185" y="5027321"/>
            <a:ext cx="3970782" cy="461665"/>
          </a:xfrm>
          <a:prstGeom prst="rect">
            <a:avLst/>
          </a:prstGeom>
          <a:noFill/>
        </p:spPr>
        <p:txBody>
          <a:bodyPr wrap="square" rtlCol="0">
            <a:spAutoFit/>
          </a:bodyPr>
          <a:lstStyle/>
          <a:p>
            <a:r>
              <a:rPr lang="de-DE" sz="1200" dirty="0">
                <a:latin typeface="Roboto" panose="02000000000000000000" pitchFamily="2" charset="0"/>
                <a:ea typeface="Roboto" panose="02000000000000000000" pitchFamily="2" charset="0"/>
              </a:rPr>
              <a:t>50 TTS </a:t>
            </a:r>
            <a:r>
              <a:rPr lang="de-DE" sz="1200" dirty="0" err="1">
                <a:latin typeface="Roboto" panose="02000000000000000000" pitchFamily="2" charset="0"/>
                <a:ea typeface="Roboto" panose="02000000000000000000" pitchFamily="2" charset="0"/>
              </a:rPr>
              <a:t>systems</a:t>
            </a:r>
            <a:r>
              <a:rPr lang="de-DE" sz="1200" dirty="0">
                <a:latin typeface="Roboto" panose="02000000000000000000" pitchFamily="2" charset="0"/>
                <a:ea typeface="Roboto" panose="02000000000000000000" pitchFamily="2" charset="0"/>
              </a:rPr>
              <a:t> with </a:t>
            </a:r>
            <a:r>
              <a:rPr lang="de-DE" sz="1200" dirty="0" err="1">
                <a:latin typeface="Roboto" panose="02000000000000000000" pitchFamily="2" charset="0"/>
                <a:ea typeface="Roboto" panose="02000000000000000000" pitchFamily="2" charset="0"/>
              </a:rPr>
              <a:t>mostly</a:t>
            </a:r>
            <a:r>
              <a:rPr lang="de-DE" sz="1200" dirty="0">
                <a:latin typeface="Roboto" panose="02000000000000000000" pitchFamily="2" charset="0"/>
                <a:ea typeface="Roboto" panose="02000000000000000000" pitchFamily="2" charset="0"/>
              </a:rPr>
              <a:t> </a:t>
            </a:r>
            <a:r>
              <a:rPr lang="de-DE" sz="1200" dirty="0" err="1">
                <a:latin typeface="Roboto" panose="02000000000000000000" pitchFamily="2" charset="0"/>
                <a:ea typeface="Roboto" panose="02000000000000000000" pitchFamily="2" charset="0"/>
              </a:rPr>
              <a:t>inner</a:t>
            </a:r>
            <a:r>
              <a:rPr lang="de-DE" sz="1200" dirty="0">
                <a:latin typeface="Roboto" panose="02000000000000000000" pitchFamily="2" charset="0"/>
                <a:ea typeface="Roboto" panose="02000000000000000000" pitchFamily="2" charset="0"/>
              </a:rPr>
              <a:t> </a:t>
            </a:r>
            <a:r>
              <a:rPr lang="de-DE" sz="1200" dirty="0" err="1">
                <a:latin typeface="Roboto" panose="02000000000000000000" pitchFamily="2" charset="0"/>
                <a:ea typeface="Roboto" panose="02000000000000000000" pitchFamily="2" charset="0"/>
              </a:rPr>
              <a:t>circle</a:t>
            </a:r>
            <a:r>
              <a:rPr lang="de-DE" sz="1200" dirty="0">
                <a:latin typeface="Roboto" panose="02000000000000000000" pitchFamily="2" charset="0"/>
                <a:ea typeface="Roboto" panose="02000000000000000000" pitchFamily="2" charset="0"/>
              </a:rPr>
              <a:t> varieties (</a:t>
            </a:r>
            <a:r>
              <a:rPr lang="de-DE" sz="1200" dirty="0" err="1">
                <a:latin typeface="Roboto" panose="02000000000000000000" pitchFamily="2" charset="0"/>
                <a:ea typeface="Roboto" panose="02000000000000000000" pitchFamily="2" charset="0"/>
              </a:rPr>
              <a:t>Karakaş</a:t>
            </a:r>
            <a:r>
              <a:rPr lang="de-DE" sz="1200" dirty="0">
                <a:latin typeface="Roboto" panose="02000000000000000000" pitchFamily="2" charset="0"/>
                <a:ea typeface="Roboto" panose="02000000000000000000" pitchFamily="2" charset="0"/>
              </a:rPr>
              <a:t> 2017: 113)</a:t>
            </a:r>
            <a:endParaRPr lang="en-US" sz="1200" dirty="0">
              <a:latin typeface="Roboto" panose="02000000000000000000" pitchFamily="2" charset="0"/>
              <a:ea typeface="Roboto" panose="02000000000000000000" pitchFamily="2" charset="0"/>
            </a:endParaRPr>
          </a:p>
        </p:txBody>
      </p:sp>
      <p:graphicFrame>
        <p:nvGraphicFramePr>
          <p:cNvPr id="4" name="Tabelle 4">
            <a:extLst>
              <a:ext uri="{FF2B5EF4-FFF2-40B4-BE49-F238E27FC236}">
                <a16:creationId xmlns:a16="http://schemas.microsoft.com/office/drawing/2014/main" id="{D6F77CA5-DC1F-0C64-3ED0-343DA4E2901C}"/>
              </a:ext>
            </a:extLst>
          </p:cNvPr>
          <p:cNvGraphicFramePr/>
          <p:nvPr>
            <p:extLst>
              <p:ext uri="{D42A27DB-BD31-4B8C-83A1-F6EECF244321}">
                <p14:modId xmlns:p14="http://schemas.microsoft.com/office/powerpoint/2010/main" val="1279854282"/>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rgbClr val="FFFFFF"/>
                          </a:solidFill>
                          <a:latin typeface="Roboto"/>
                        </a:rPr>
                        <a:t>introduction</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attitudes to features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Foliennummernplatzhalter 13">
            <a:extLst>
              <a:ext uri="{FF2B5EF4-FFF2-40B4-BE49-F238E27FC236}">
                <a16:creationId xmlns:a16="http://schemas.microsoft.com/office/drawing/2014/main" id="{E5D91E19-7AD3-B0A1-9FFD-B48485BBBB29}"/>
              </a:ext>
            </a:extLst>
          </p:cNvPr>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5</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8" name="Textplatzhalter 2"/>
          <p:cNvSpPr/>
          <p:nvPr/>
        </p:nvSpPr>
        <p:spPr>
          <a:xfrm>
            <a:off x="1773140" y="907920"/>
            <a:ext cx="722614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90000"/>
              </a:lnSpc>
              <a:spcBef>
                <a:spcPts val="751"/>
              </a:spcBef>
              <a:tabLst>
                <a:tab pos="0" algn="l"/>
              </a:tabLst>
            </a:pPr>
            <a:r>
              <a:rPr lang="en-GB" sz="2400" b="1" strike="noStrike" spc="-1" dirty="0">
                <a:solidFill>
                  <a:srgbClr val="000000"/>
                </a:solidFill>
                <a:latin typeface="Roboto" panose="02000000000000000000" pitchFamily="2" charset="0"/>
                <a:ea typeface="Roboto" panose="02000000000000000000" pitchFamily="2" charset="0"/>
              </a:rPr>
              <a:t>1. Introduction: an agent speaking non-standard </a:t>
            </a:r>
            <a:r>
              <a:rPr lang="en-GB" sz="2400" b="1" strike="noStrike" spc="-1" dirty="0" err="1">
                <a:solidFill>
                  <a:srgbClr val="000000"/>
                </a:solidFill>
                <a:latin typeface="Roboto" panose="02000000000000000000" pitchFamily="2" charset="0"/>
                <a:ea typeface="Roboto" panose="02000000000000000000" pitchFamily="2" charset="0"/>
              </a:rPr>
              <a:t>Englishes</a:t>
            </a:r>
            <a:endParaRPr lang="de-DE" sz="24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250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 name="Tabelle 4"/>
          <p:cNvGraphicFramePr/>
          <p:nvPr>
            <p:extLst>
              <p:ext uri="{D42A27DB-BD31-4B8C-83A1-F6EECF244321}">
                <p14:modId xmlns:p14="http://schemas.microsoft.com/office/powerpoint/2010/main" val="1872886160"/>
              </p:ext>
            </p:extLst>
          </p:nvPr>
        </p:nvGraphicFramePr>
        <p:xfrm>
          <a:off x="1773140" y="120600"/>
          <a:ext cx="6470860" cy="283680"/>
        </p:xfrm>
        <a:graphic>
          <a:graphicData uri="http://schemas.openxmlformats.org/drawingml/2006/table">
            <a:tbl>
              <a:tblPr/>
              <a:tblGrid>
                <a:gridCol w="1384706">
                  <a:extLst>
                    <a:ext uri="{9D8B030D-6E8A-4147-A177-3AD203B41FA5}">
                      <a16:colId xmlns:a16="http://schemas.microsoft.com/office/drawing/2014/main" val="20000"/>
                    </a:ext>
                  </a:extLst>
                </a:gridCol>
                <a:gridCol w="1159107">
                  <a:extLst>
                    <a:ext uri="{9D8B030D-6E8A-4147-A177-3AD203B41FA5}">
                      <a16:colId xmlns:a16="http://schemas.microsoft.com/office/drawing/2014/main" val="20001"/>
                    </a:ext>
                  </a:extLst>
                </a:gridCol>
                <a:gridCol w="1516952">
                  <a:extLst>
                    <a:ext uri="{9D8B030D-6E8A-4147-A177-3AD203B41FA5}">
                      <a16:colId xmlns:a16="http://schemas.microsoft.com/office/drawing/2014/main" val="20002"/>
                    </a:ext>
                  </a:extLst>
                </a:gridCol>
                <a:gridCol w="1369669">
                  <a:extLst>
                    <a:ext uri="{9D8B030D-6E8A-4147-A177-3AD203B41FA5}">
                      <a16:colId xmlns:a16="http://schemas.microsoft.com/office/drawing/2014/main" val="20003"/>
                    </a:ext>
                  </a:extLst>
                </a:gridCol>
                <a:gridCol w="1040426">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chemeClr val="bg1"/>
                          </a:solidFill>
                          <a:latin typeface="Roboto"/>
                        </a:rPr>
                        <a:t> research: </a:t>
                      </a:r>
                      <a:r>
                        <a:rPr lang="en-GB" sz="1200" b="1" strike="noStrike" spc="-1" dirty="0" err="1">
                          <a:solidFill>
                            <a:schemeClr val="bg1"/>
                          </a:solidFill>
                          <a:latin typeface="Roboto"/>
                        </a:rPr>
                        <a:t>ItE</a:t>
                      </a:r>
                      <a:r>
                        <a:rPr lang="en-GB" sz="1200" b="1" strike="noStrike" spc="-1" dirty="0">
                          <a:solidFill>
                            <a:schemeClr val="bg1"/>
                          </a:solidFill>
                          <a:latin typeface="Roboto"/>
                        </a:rPr>
                        <a:t>    </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rPr>
                        <a:t>methodologies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analyses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6</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143069" y="1480272"/>
            <a:ext cx="9000211" cy="3471173"/>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65000" lnSpcReduction="20000"/>
          </a:bodyPr>
          <a:lstStyle/>
          <a:p>
            <a:pPr>
              <a:lnSpc>
                <a:spcPct val="90000"/>
              </a:lnSpc>
              <a:spcBef>
                <a:spcPts val="751"/>
              </a:spcBef>
              <a:tabLst>
                <a:tab pos="0" algn="l"/>
              </a:tabLst>
            </a:pPr>
            <a:r>
              <a:rPr lang="en-GB" sz="3100" b="0" strike="noStrike" spc="-1" dirty="0">
                <a:latin typeface="Roboto"/>
              </a:rPr>
              <a:t>English has no official status in Italy</a:t>
            </a:r>
          </a:p>
          <a:p>
            <a:pPr>
              <a:lnSpc>
                <a:spcPts val="1320"/>
              </a:lnSpc>
              <a:spcBef>
                <a:spcPts val="1200"/>
              </a:spcBef>
              <a:spcAft>
                <a:spcPts val="600"/>
              </a:spcAft>
              <a:tabLst>
                <a:tab pos="0" algn="l"/>
              </a:tabLst>
            </a:pPr>
            <a:r>
              <a:rPr lang="en-GB" sz="3100" spc="-1" dirty="0">
                <a:latin typeface="Roboto"/>
              </a:rPr>
              <a:t>and little research </a:t>
            </a:r>
          </a:p>
          <a:p>
            <a:pPr>
              <a:lnSpc>
                <a:spcPts val="1500"/>
              </a:lnSpc>
              <a:spcBef>
                <a:spcPts val="1200"/>
              </a:spcBef>
              <a:spcAft>
                <a:spcPts val="600"/>
              </a:spcAft>
              <a:tabLst>
                <a:tab pos="0" algn="l"/>
              </a:tabLst>
            </a:pPr>
            <a:r>
              <a:rPr lang="en-GB" sz="2500" spc="-1" dirty="0">
                <a:latin typeface="Roboto"/>
              </a:rPr>
              <a:t>focus on English-Italian contacts/loanwords and attitudes </a:t>
            </a:r>
            <a:br>
              <a:rPr lang="en-GB" sz="2500" spc="-1" dirty="0">
                <a:latin typeface="Roboto"/>
              </a:rPr>
            </a:br>
            <a:r>
              <a:rPr lang="en-GB" sz="2500" spc="-1" dirty="0">
                <a:latin typeface="Roboto"/>
              </a:rPr>
              <a:t>from unification in 1861 through Fascism to European Union influences</a:t>
            </a:r>
          </a:p>
          <a:p>
            <a:pPr marL="342900" indent="-342900">
              <a:lnSpc>
                <a:spcPct val="120000"/>
              </a:lnSpc>
              <a:buFont typeface="Arial" panose="020B0604020202020204" pitchFamily="34" charset="0"/>
              <a:buChar char="•"/>
              <a:tabLst>
                <a:tab pos="0" algn="l"/>
              </a:tabLst>
            </a:pPr>
            <a:r>
              <a:rPr lang="en-GB" sz="2200" spc="-1" dirty="0" err="1">
                <a:latin typeface="Roboto"/>
              </a:rPr>
              <a:t>Pulcini</a:t>
            </a:r>
            <a:r>
              <a:rPr lang="en-GB" sz="2200" spc="-1" dirty="0">
                <a:latin typeface="Roboto"/>
              </a:rPr>
              <a:t> (1994: 50):</a:t>
            </a:r>
            <a:br>
              <a:rPr lang="en-GB" sz="2200" spc="-1" dirty="0">
                <a:latin typeface="Roboto"/>
              </a:rPr>
            </a:br>
            <a:r>
              <a:rPr lang="en-GB" sz="2200" spc="-1" dirty="0">
                <a:latin typeface="Roboto"/>
              </a:rPr>
              <a:t>“the growing phenomenon of ‘</a:t>
            </a:r>
            <a:r>
              <a:rPr lang="en-GB" sz="2200" spc="-1" dirty="0" err="1">
                <a:latin typeface="Roboto"/>
              </a:rPr>
              <a:t>nativization</a:t>
            </a:r>
            <a:r>
              <a:rPr lang="en-GB" sz="2200" spc="-1" dirty="0">
                <a:latin typeface="Roboto"/>
              </a:rPr>
              <a:t>’ of English in Europe”</a:t>
            </a:r>
            <a:br>
              <a:rPr lang="en-GB" sz="2200" spc="-1" dirty="0">
                <a:latin typeface="Roboto"/>
              </a:rPr>
            </a:br>
            <a:r>
              <a:rPr lang="en-GB" sz="2200" spc="-1" dirty="0">
                <a:latin typeface="Roboto"/>
              </a:rPr>
              <a:t>“attitudes range from a mild criticism to a total acceptance of the presence of English in many fields of knowledge and social life” </a:t>
            </a:r>
          </a:p>
          <a:p>
            <a:pPr marL="342900" indent="-342900">
              <a:lnSpc>
                <a:spcPct val="120000"/>
              </a:lnSpc>
              <a:spcBef>
                <a:spcPts val="751"/>
              </a:spcBef>
              <a:buFont typeface="Arial" panose="020B0604020202020204" pitchFamily="34" charset="0"/>
              <a:buChar char="•"/>
              <a:tabLst>
                <a:tab pos="0" algn="l"/>
              </a:tabLst>
            </a:pPr>
            <a:r>
              <a:rPr lang="en-GB" sz="2200" spc="-1" dirty="0" err="1">
                <a:latin typeface="Roboto"/>
              </a:rPr>
              <a:t>Pulcini</a:t>
            </a:r>
            <a:r>
              <a:rPr lang="en-GB" sz="2200" spc="-1" dirty="0">
                <a:latin typeface="Roboto"/>
              </a:rPr>
              <a:t> (1997):</a:t>
            </a:r>
            <a:br>
              <a:rPr lang="en-GB" sz="2200" spc="-1" dirty="0">
                <a:latin typeface="Roboto"/>
              </a:rPr>
            </a:br>
            <a:r>
              <a:rPr lang="en-GB" sz="2200" spc="-1" dirty="0">
                <a:latin typeface="Roboto"/>
              </a:rPr>
              <a:t>“the wide use of dialects has necessitated a much greater emphasis on the teaching of the national language rather than of foreign languages” (82)</a:t>
            </a:r>
            <a:br>
              <a:rPr lang="en-GB" sz="2200" spc="-1" dirty="0">
                <a:latin typeface="Roboto"/>
              </a:rPr>
            </a:br>
            <a:r>
              <a:rPr lang="en-GB" sz="2200" spc="-1" dirty="0">
                <a:latin typeface="Roboto"/>
              </a:rPr>
              <a:t>“recently it has become part of the curriculum for non-specialists who need to acquire proficiency in English for special academic purposes, e.g., in the faculties of Medicine, Engineering, Law, Economics, Mathematics, Political Sciences, and Arts (Italian, History, Philosophy, Communication Sciences)” (82f)</a:t>
            </a:r>
          </a:p>
          <a:p>
            <a:pPr>
              <a:lnSpc>
                <a:spcPct val="90000"/>
              </a:lnSpc>
              <a:spcBef>
                <a:spcPts val="751"/>
              </a:spcBef>
              <a:tabLst>
                <a:tab pos="0" algn="l"/>
              </a:tabLst>
            </a:pPr>
            <a:endParaRPr lang="en-GB" sz="1900" b="0" strike="noStrike" spc="-1" dirty="0">
              <a:latin typeface="Roboto"/>
            </a:endParaRPr>
          </a:p>
          <a:p>
            <a:pPr>
              <a:lnSpc>
                <a:spcPct val="90000"/>
              </a:lnSpc>
              <a:spcBef>
                <a:spcPts val="751"/>
              </a:spcBef>
              <a:tabLst>
                <a:tab pos="0" algn="l"/>
              </a:tabLst>
            </a:pPr>
            <a:endParaRPr lang="de-DE" sz="1900" spc="-1" dirty="0">
              <a:latin typeface="Roboto"/>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13" name="Textplatzhalter 2"/>
          <p:cNvSpPr/>
          <p:nvPr/>
        </p:nvSpPr>
        <p:spPr>
          <a:xfrm>
            <a:off x="1828800" y="907920"/>
            <a:ext cx="717048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90000"/>
              </a:lnSpc>
              <a:spcBef>
                <a:spcPts val="751"/>
              </a:spcBef>
              <a:tabLst>
                <a:tab pos="0" algn="l"/>
              </a:tabLst>
            </a:pPr>
            <a:r>
              <a:rPr lang="en-GB" sz="2400" b="1" spc="-1" dirty="0">
                <a:solidFill>
                  <a:srgbClr val="000000"/>
                </a:solidFill>
                <a:latin typeface="Roboto"/>
                <a:ea typeface="Roboto"/>
              </a:rPr>
              <a:t>2</a:t>
            </a:r>
            <a:r>
              <a:rPr lang="en-GB" sz="2400" b="1" strike="noStrike" spc="-1" dirty="0">
                <a:solidFill>
                  <a:srgbClr val="000000"/>
                </a:solidFill>
                <a:latin typeface="Roboto"/>
                <a:ea typeface="Roboto"/>
              </a:rPr>
              <a:t>. Research on Italian English: neglected Expanding Circle </a:t>
            </a:r>
            <a:endParaRPr lang="de-DE" sz="2400" b="0" strike="noStrike" spc="-1" dirty="0">
              <a:latin typeface="Roboto"/>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2" name="Textfeld 1"/>
          <p:cNvSpPr txBox="1"/>
          <p:nvPr/>
        </p:nvSpPr>
        <p:spPr>
          <a:xfrm>
            <a:off x="143069" y="4957671"/>
            <a:ext cx="8856211" cy="1894878"/>
          </a:xfrm>
          <a:prstGeom prst="rect">
            <a:avLst/>
          </a:prstGeom>
          <a:noFill/>
        </p:spPr>
        <p:txBody>
          <a:bodyPr wrap="square" rtlCol="0">
            <a:spAutoFit/>
          </a:bodyPr>
          <a:lstStyle/>
          <a:p>
            <a:pPr>
              <a:lnSpc>
                <a:spcPct val="90000"/>
              </a:lnSpc>
              <a:spcBef>
                <a:spcPts val="751"/>
              </a:spcBef>
              <a:tabLst>
                <a:tab pos="0" algn="l"/>
              </a:tabLst>
            </a:pPr>
            <a:r>
              <a:rPr lang="en-US" spc="-1" dirty="0">
                <a:latin typeface="Roboto"/>
              </a:rPr>
              <a:t>Italian has a strong regional variation, dialects from N to S, </a:t>
            </a:r>
            <a:br>
              <a:rPr lang="en-US" spc="-1" dirty="0">
                <a:latin typeface="Roboto"/>
              </a:rPr>
            </a:br>
            <a:r>
              <a:rPr lang="en-GB" spc="-1" dirty="0">
                <a:latin typeface="Roboto"/>
              </a:rPr>
              <a:t>pronunciation differences in Italian dialects are well-known to students</a:t>
            </a:r>
          </a:p>
          <a:p>
            <a:pPr>
              <a:lnSpc>
                <a:spcPct val="90000"/>
              </a:lnSpc>
              <a:spcBef>
                <a:spcPts val="751"/>
              </a:spcBef>
              <a:tabLst>
                <a:tab pos="0" algn="l"/>
              </a:tabLst>
            </a:pPr>
            <a:endParaRPr lang="en-GB" sz="1200" spc="-1" dirty="0">
              <a:latin typeface="Roboto"/>
            </a:endParaRPr>
          </a:p>
          <a:p>
            <a:pPr>
              <a:lnSpc>
                <a:spcPts val="1200"/>
              </a:lnSpc>
            </a:pPr>
            <a:r>
              <a:rPr lang="en-GB" sz="1600" spc="-1" dirty="0">
                <a:latin typeface="Roboto" panose="020B0604020202020204" charset="0"/>
                <a:ea typeface="Roboto" panose="020B0604020202020204" charset="0"/>
              </a:rPr>
              <a:t>Italian politicians at European level in interviews speak for or less Italian E</a:t>
            </a:r>
            <a:r>
              <a:rPr lang="en-GB" sz="1200" spc="-1" dirty="0">
                <a:latin typeface="Roboto" panose="020B0604020202020204" charset="0"/>
                <a:ea typeface="Roboto" panose="020B0604020202020204" charset="0"/>
              </a:rPr>
              <a:t>: </a:t>
            </a:r>
          </a:p>
          <a:p>
            <a:pPr>
              <a:lnSpc>
                <a:spcPts val="1200"/>
              </a:lnSpc>
            </a:pPr>
            <a:br>
              <a:rPr lang="en-GB" sz="1200" spc="-1" dirty="0">
                <a:latin typeface="Roboto" panose="020B0604020202020204" charset="0"/>
                <a:ea typeface="Roboto" panose="020B0604020202020204" charset="0"/>
              </a:rPr>
            </a:br>
            <a:r>
              <a:rPr lang="en-GB" sz="1400" spc="-1" dirty="0">
                <a:latin typeface="Roboto" panose="020B0604020202020204" charset="0"/>
                <a:ea typeface="Roboto" panose="020B0604020202020204" charset="0"/>
              </a:rPr>
              <a:t>BBC 2016 </a:t>
            </a:r>
            <a:r>
              <a:rPr lang="it-IT" sz="1400" dirty="0">
                <a:latin typeface="Roboto" panose="020B0604020202020204" charset="0"/>
                <a:ea typeface="Roboto" panose="020B0604020202020204" charset="0"/>
              </a:rPr>
              <a:t>Matteo Renzi prova il suo inglese a Harvard: </a:t>
            </a:r>
            <a:r>
              <a:rPr lang="de-DE" sz="1200" spc="-1" dirty="0">
                <a:latin typeface="Roboto"/>
                <a:hlinkClick r:id="rId3"/>
              </a:rPr>
              <a:t>https://www.youtube.com/watch?v=n2NHWzWxgu4</a:t>
            </a:r>
            <a:endParaRPr lang="de-DE" sz="1200" spc="-1" dirty="0">
              <a:latin typeface="Roboto"/>
            </a:endParaRPr>
          </a:p>
          <a:p>
            <a:pPr>
              <a:lnSpc>
                <a:spcPct val="90000"/>
              </a:lnSpc>
              <a:spcBef>
                <a:spcPts val="751"/>
              </a:spcBef>
              <a:tabLst>
                <a:tab pos="0" algn="l"/>
              </a:tabLst>
            </a:pPr>
            <a:r>
              <a:rPr lang="en-GB" sz="1400" spc="-1" dirty="0" err="1">
                <a:latin typeface="Roboto"/>
              </a:rPr>
              <a:t>Giorgia</a:t>
            </a:r>
            <a:r>
              <a:rPr lang="en-GB" sz="1400" spc="-1" dirty="0">
                <a:latin typeface="Roboto"/>
              </a:rPr>
              <a:t> </a:t>
            </a:r>
            <a:r>
              <a:rPr lang="en-GB" sz="1400" spc="-1" dirty="0" err="1">
                <a:latin typeface="Roboto"/>
              </a:rPr>
              <a:t>Meloni</a:t>
            </a:r>
            <a:r>
              <a:rPr lang="en-GB" sz="1400" spc="-1" dirty="0">
                <a:latin typeface="Roboto"/>
              </a:rPr>
              <a:t> likens Brothers of Italy party to British Tories: </a:t>
            </a:r>
            <a:r>
              <a:rPr lang="de-DE" sz="1200" spc="-1" dirty="0">
                <a:latin typeface="Roboto"/>
                <a:hlinkClick r:id="rId4"/>
              </a:rPr>
              <a:t>https://www.youtube.com/watch?v=da4OO5mLZv0</a:t>
            </a:r>
            <a:endParaRPr lang="de-DE" sz="1200" spc="-1" dirty="0">
              <a:latin typeface="Roboto"/>
            </a:endParaRPr>
          </a:p>
          <a:p>
            <a:endParaRPr lang="en-GB" dirty="0"/>
          </a:p>
        </p:txBody>
      </p:sp>
      <p:pic>
        <p:nvPicPr>
          <p:cNvPr id="9" name="Grafik 8"/>
          <p:cNvPicPr>
            <a:picLocks noChangeAspect="1"/>
          </p:cNvPicPr>
          <p:nvPr/>
        </p:nvPicPr>
        <p:blipFill>
          <a:blip r:embed="rId5"/>
          <a:stretch>
            <a:fillRect/>
          </a:stretch>
        </p:blipFill>
        <p:spPr>
          <a:xfrm>
            <a:off x="0" y="4042"/>
            <a:ext cx="1773140" cy="1343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7</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2830664" y="1480273"/>
            <a:ext cx="6050942" cy="4316228"/>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95000"/>
          </a:bodyPr>
          <a:lstStyle/>
          <a:p>
            <a:r>
              <a:rPr lang="en-GB" sz="2400" b="1" strike="noStrike" spc="-1" dirty="0">
                <a:solidFill>
                  <a:srgbClr val="000000"/>
                </a:solidFill>
                <a:latin typeface="Calibri Light"/>
                <a:ea typeface="Roboto"/>
              </a:rPr>
              <a:t> </a:t>
            </a:r>
            <a:endParaRPr lang="en-GB" b="1" dirty="0"/>
          </a:p>
          <a:p>
            <a:pPr lvl="0"/>
            <a:r>
              <a:rPr lang="en-GB" sz="1700" dirty="0">
                <a:latin typeface="Roboto"/>
              </a:rPr>
              <a:t>Everybody </a:t>
            </a:r>
            <a:r>
              <a:rPr lang="en-GB" sz="1700" u="sng" dirty="0">
                <a:latin typeface="Roboto"/>
              </a:rPr>
              <a:t>love</a:t>
            </a:r>
            <a:r>
              <a:rPr lang="en-GB" sz="1700" dirty="0">
                <a:latin typeface="Roboto"/>
              </a:rPr>
              <a:t> Italy, but not </a:t>
            </a:r>
            <a:r>
              <a:rPr lang="en-GB" sz="1700" dirty="0" err="1">
                <a:latin typeface="Roboto"/>
              </a:rPr>
              <a:t>Brexit</a:t>
            </a:r>
            <a:r>
              <a:rPr lang="en-GB" sz="1700" dirty="0">
                <a:latin typeface="Roboto"/>
              </a:rPr>
              <a:t>.</a:t>
            </a:r>
          </a:p>
          <a:p>
            <a:pPr lvl="0"/>
            <a:r>
              <a:rPr lang="en-GB" sz="1700" dirty="0">
                <a:latin typeface="Roboto"/>
              </a:rPr>
              <a:t>The </a:t>
            </a:r>
            <a:r>
              <a:rPr lang="en-GB" sz="1700" dirty="0" err="1">
                <a:latin typeface="Roboto"/>
              </a:rPr>
              <a:t>Brexit</a:t>
            </a:r>
            <a:r>
              <a:rPr lang="en-GB" sz="1700" dirty="0">
                <a:latin typeface="Roboto"/>
              </a:rPr>
              <a:t> decision was too </a:t>
            </a:r>
            <a:r>
              <a:rPr lang="en-GB" sz="1700" u="sng" dirty="0" err="1">
                <a:latin typeface="Roboto"/>
              </a:rPr>
              <a:t>rush</a:t>
            </a:r>
            <a:r>
              <a:rPr lang="en-GB" u="sng" dirty="0" err="1">
                <a:latin typeface="Roboto" panose="020B0604020202020204" charset="0"/>
                <a:ea typeface="Roboto" panose="020B0604020202020204" charset="0"/>
              </a:rPr>
              <a:t>ɪ</a:t>
            </a:r>
            <a:r>
              <a:rPr lang="en-GB" sz="1700" u="sng" dirty="0" err="1">
                <a:latin typeface="Roboto"/>
              </a:rPr>
              <a:t>d</a:t>
            </a:r>
            <a:r>
              <a:rPr lang="en-GB" sz="1700" dirty="0">
                <a:latin typeface="Roboto"/>
              </a:rPr>
              <a:t>.</a:t>
            </a:r>
          </a:p>
          <a:p>
            <a:pPr lvl="0"/>
            <a:r>
              <a:rPr lang="en-GB" sz="1700" dirty="0">
                <a:latin typeface="Roboto"/>
              </a:rPr>
              <a:t>It should have been done more </a:t>
            </a:r>
            <a:r>
              <a:rPr lang="en-GB" sz="1700" u="sng" dirty="0" err="1">
                <a:latin typeface="Roboto"/>
              </a:rPr>
              <a:t>Zlowly</a:t>
            </a:r>
            <a:r>
              <a:rPr lang="en-GB" sz="1700" dirty="0">
                <a:latin typeface="Roboto"/>
              </a:rPr>
              <a:t>.</a:t>
            </a:r>
          </a:p>
          <a:p>
            <a:pPr lvl="0"/>
            <a:r>
              <a:rPr lang="en-GB" sz="1700" dirty="0">
                <a:latin typeface="Roboto"/>
              </a:rPr>
              <a:t>British people made __ bad decision on EU.</a:t>
            </a:r>
          </a:p>
          <a:p>
            <a:pPr lvl="0"/>
            <a:r>
              <a:rPr lang="en-GB" sz="1700" dirty="0">
                <a:latin typeface="Roboto"/>
              </a:rPr>
              <a:t>I am not </a:t>
            </a:r>
            <a:r>
              <a:rPr lang="en-GB" sz="1700" u="sng" dirty="0" err="1">
                <a:latin typeface="Roboto"/>
              </a:rPr>
              <a:t>hapPy</a:t>
            </a:r>
            <a:r>
              <a:rPr lang="en-GB" sz="1700" dirty="0">
                <a:latin typeface="Roboto"/>
              </a:rPr>
              <a:t> about it.</a:t>
            </a:r>
          </a:p>
          <a:p>
            <a:pPr lvl="0"/>
            <a:r>
              <a:rPr lang="en-GB" sz="1700" dirty="0">
                <a:latin typeface="Roboto"/>
              </a:rPr>
              <a:t>But now the </a:t>
            </a:r>
            <a:r>
              <a:rPr lang="en-GB" sz="1700" u="sng" dirty="0" err="1">
                <a:latin typeface="Roboto"/>
              </a:rPr>
              <a:t>istory</a:t>
            </a:r>
            <a:r>
              <a:rPr lang="en-GB" sz="1700" dirty="0">
                <a:latin typeface="Roboto"/>
              </a:rPr>
              <a:t> of </a:t>
            </a:r>
            <a:r>
              <a:rPr lang="en-GB" sz="1700" dirty="0" err="1">
                <a:latin typeface="Roboto"/>
              </a:rPr>
              <a:t>Brexit</a:t>
            </a:r>
            <a:r>
              <a:rPr lang="en-GB" sz="1700" dirty="0">
                <a:latin typeface="Roboto"/>
              </a:rPr>
              <a:t> is over, Britain is </a:t>
            </a:r>
            <a:r>
              <a:rPr lang="en-GB" sz="1700" u="sng" dirty="0" err="1">
                <a:latin typeface="Roboto"/>
              </a:rPr>
              <a:t>hout</a:t>
            </a:r>
            <a:r>
              <a:rPr lang="en-GB" sz="1700" dirty="0">
                <a:latin typeface="Roboto"/>
              </a:rPr>
              <a:t> of the EU.</a:t>
            </a:r>
          </a:p>
          <a:p>
            <a:pPr lvl="0"/>
            <a:r>
              <a:rPr lang="en-GB" sz="1700" dirty="0">
                <a:latin typeface="Roboto"/>
              </a:rPr>
              <a:t>It is </a:t>
            </a:r>
            <a:r>
              <a:rPr lang="en-GB" sz="1700" u="sng" dirty="0" err="1">
                <a:latin typeface="Roboto"/>
              </a:rPr>
              <a:t>tü</a:t>
            </a:r>
            <a:r>
              <a:rPr lang="en-GB" sz="1700" dirty="0">
                <a:latin typeface="Roboto"/>
              </a:rPr>
              <a:t> late to reverse this decision now.</a:t>
            </a:r>
          </a:p>
          <a:p>
            <a:pPr lvl="0"/>
            <a:r>
              <a:rPr lang="en-GB" sz="1700" dirty="0">
                <a:latin typeface="Roboto"/>
              </a:rPr>
              <a:t>We cannot continue discuss </a:t>
            </a:r>
            <a:r>
              <a:rPr lang="en-GB" sz="1700" u="sng" dirty="0">
                <a:latin typeface="Roboto"/>
              </a:rPr>
              <a:t>about</a:t>
            </a:r>
            <a:r>
              <a:rPr lang="en-GB" sz="1700" dirty="0">
                <a:latin typeface="Roboto"/>
              </a:rPr>
              <a:t> this problem.</a:t>
            </a:r>
          </a:p>
          <a:p>
            <a:pPr lvl="0"/>
            <a:r>
              <a:rPr lang="en-GB" sz="1700" dirty="0">
                <a:latin typeface="Roboto"/>
              </a:rPr>
              <a:t>In </a:t>
            </a:r>
            <a:r>
              <a:rPr lang="en-GB" sz="1700" u="sng" dirty="0" err="1">
                <a:latin typeface="Roboto"/>
              </a:rPr>
              <a:t>diz</a:t>
            </a:r>
            <a:r>
              <a:rPr lang="en-GB" sz="1700" dirty="0">
                <a:latin typeface="Roboto"/>
              </a:rPr>
              <a:t> moment, we cannot do anything any more.</a:t>
            </a:r>
          </a:p>
          <a:p>
            <a:pPr lvl="0"/>
            <a:r>
              <a:rPr lang="en-GB" sz="1700" dirty="0">
                <a:latin typeface="Roboto"/>
              </a:rPr>
              <a:t>The </a:t>
            </a:r>
            <a:r>
              <a:rPr lang="en-GB" sz="1700" u="sng" dirty="0">
                <a:latin typeface="Roboto"/>
              </a:rPr>
              <a:t>Rest</a:t>
            </a:r>
            <a:r>
              <a:rPr lang="en-GB" sz="1700" dirty="0">
                <a:latin typeface="Roboto"/>
              </a:rPr>
              <a:t> of Europe has many other problems.</a:t>
            </a:r>
          </a:p>
          <a:p>
            <a:pPr lvl="0"/>
            <a:r>
              <a:rPr lang="en-GB" sz="1700" dirty="0">
                <a:latin typeface="Roboto"/>
              </a:rPr>
              <a:t>We must come to a final </a:t>
            </a:r>
            <a:r>
              <a:rPr lang="en-GB" sz="1700" u="sng" dirty="0" err="1">
                <a:latin typeface="Roboto"/>
              </a:rPr>
              <a:t>decisiOn</a:t>
            </a:r>
            <a:r>
              <a:rPr lang="en-GB" sz="1700" dirty="0">
                <a:latin typeface="Roboto"/>
              </a:rPr>
              <a:t>.</a:t>
            </a:r>
          </a:p>
          <a:p>
            <a:pPr lvl="0"/>
            <a:r>
              <a:rPr lang="en-GB" sz="1700" dirty="0">
                <a:latin typeface="Roboto"/>
              </a:rPr>
              <a:t>We have to start a new </a:t>
            </a:r>
            <a:r>
              <a:rPr lang="en-GB" sz="1700" u="sng" dirty="0" err="1">
                <a:latin typeface="Roboto"/>
              </a:rPr>
              <a:t>sh</a:t>
            </a:r>
            <a:r>
              <a:rPr lang="en-GB" u="sng" dirty="0" err="1"/>
              <a:t>ɪ</a:t>
            </a:r>
            <a:r>
              <a:rPr lang="en-GB" sz="1700" u="sng" dirty="0" err="1">
                <a:latin typeface="Roboto"/>
              </a:rPr>
              <a:t>t</a:t>
            </a:r>
            <a:r>
              <a:rPr lang="en-GB" sz="1700" dirty="0">
                <a:latin typeface="Roboto"/>
              </a:rPr>
              <a:t> of paper in our history.</a:t>
            </a:r>
          </a:p>
          <a:p>
            <a:pPr lvl="0"/>
            <a:r>
              <a:rPr lang="en-GB" sz="1700" dirty="0">
                <a:latin typeface="Roboto"/>
              </a:rPr>
              <a:t>Now we must fly the new European </a:t>
            </a:r>
            <a:r>
              <a:rPr lang="en-GB" sz="1700" u="sng" dirty="0" err="1">
                <a:latin typeface="Roboto"/>
              </a:rPr>
              <a:t>flagE</a:t>
            </a:r>
            <a:r>
              <a:rPr lang="en-GB" sz="1700" dirty="0">
                <a:latin typeface="Roboto"/>
              </a:rPr>
              <a:t>.</a:t>
            </a:r>
          </a:p>
          <a:p>
            <a:pPr lvl="0"/>
            <a:r>
              <a:rPr lang="en-GB" sz="1700" dirty="0">
                <a:latin typeface="Roboto"/>
              </a:rPr>
              <a:t>I hope we can all enjoy the </a:t>
            </a:r>
            <a:r>
              <a:rPr lang="en-GB" sz="1700" u="sng" dirty="0" err="1">
                <a:latin typeface="Roboto"/>
              </a:rPr>
              <a:t>sumMer</a:t>
            </a:r>
            <a:r>
              <a:rPr lang="en-GB" sz="1700" dirty="0">
                <a:latin typeface="Roboto"/>
              </a:rPr>
              <a:t>.</a:t>
            </a:r>
          </a:p>
          <a:p>
            <a:pPr lvl="0"/>
            <a:r>
              <a:rPr lang="en-GB" sz="1700" dirty="0">
                <a:latin typeface="Roboto"/>
              </a:rPr>
              <a:t>I </a:t>
            </a:r>
            <a:r>
              <a:rPr lang="en-GB" sz="1700" u="sng" dirty="0" err="1">
                <a:latin typeface="Roboto"/>
              </a:rPr>
              <a:t>cannotE</a:t>
            </a:r>
            <a:r>
              <a:rPr lang="en-GB" sz="1700" u="sng" dirty="0">
                <a:latin typeface="Roboto"/>
              </a:rPr>
              <a:t> </a:t>
            </a:r>
            <a:r>
              <a:rPr lang="en-GB" sz="1700" u="sng" dirty="0" err="1">
                <a:latin typeface="Roboto"/>
              </a:rPr>
              <a:t>expresSE</a:t>
            </a:r>
            <a:r>
              <a:rPr lang="en-GB" sz="1700" u="sng" dirty="0">
                <a:latin typeface="Roboto"/>
              </a:rPr>
              <a:t> </a:t>
            </a:r>
            <a:r>
              <a:rPr lang="en-GB" sz="1700" u="sng" dirty="0" err="1">
                <a:latin typeface="Roboto"/>
              </a:rPr>
              <a:t>IItaly</a:t>
            </a:r>
            <a:r>
              <a:rPr lang="en-GB" sz="1700" u="sng" dirty="0">
                <a:latin typeface="Roboto"/>
              </a:rPr>
              <a:t> </a:t>
            </a:r>
            <a:r>
              <a:rPr lang="en-GB" sz="1700" u="sng" dirty="0" err="1">
                <a:latin typeface="Roboto"/>
              </a:rPr>
              <a:t>betTer</a:t>
            </a:r>
            <a:r>
              <a:rPr lang="en-GB" sz="1700" dirty="0">
                <a:latin typeface="Roboto"/>
              </a:rPr>
              <a:t>.</a:t>
            </a:r>
          </a:p>
        </p:txBody>
      </p:sp>
      <p:sp>
        <p:nvSpPr>
          <p:cNvPr id="13" name="Textplatzhalter 2"/>
          <p:cNvSpPr/>
          <p:nvPr/>
        </p:nvSpPr>
        <p:spPr>
          <a:xfrm>
            <a:off x="1828800" y="907920"/>
            <a:ext cx="7170480"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92500"/>
          </a:bodyPr>
          <a:lstStyle/>
          <a:p>
            <a:pPr>
              <a:lnSpc>
                <a:spcPct val="90000"/>
              </a:lnSpc>
              <a:spcBef>
                <a:spcPts val="751"/>
              </a:spcBef>
              <a:tabLst>
                <a:tab pos="0" algn="l"/>
              </a:tabLst>
            </a:pPr>
            <a:r>
              <a:rPr lang="en-GB" sz="2400" b="1" spc="-1" dirty="0">
                <a:solidFill>
                  <a:srgbClr val="000000"/>
                </a:solidFill>
                <a:latin typeface="Roboto"/>
                <a:ea typeface="Roboto"/>
              </a:rPr>
              <a:t>2</a:t>
            </a:r>
            <a:r>
              <a:rPr lang="en-GB" sz="2400" b="1" strike="noStrike" spc="-1" dirty="0">
                <a:solidFill>
                  <a:srgbClr val="000000"/>
                </a:solidFill>
                <a:latin typeface="Roboto"/>
                <a:ea typeface="Roboto"/>
              </a:rPr>
              <a:t>. Research on Italian English: </a:t>
            </a:r>
            <a:r>
              <a:rPr lang="en-GB" sz="2400" b="1" dirty="0">
                <a:latin typeface="Roboto"/>
              </a:rPr>
              <a:t>15 linguistic variables</a:t>
            </a:r>
            <a:endParaRPr lang="de-DE" sz="1800" b="1"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2" name="Textfeld 1"/>
          <p:cNvSpPr txBox="1"/>
          <p:nvPr/>
        </p:nvSpPr>
        <p:spPr>
          <a:xfrm>
            <a:off x="516835" y="1510748"/>
            <a:ext cx="2250219" cy="4678204"/>
          </a:xfrm>
          <a:prstGeom prst="rect">
            <a:avLst/>
          </a:prstGeom>
          <a:noFill/>
        </p:spPr>
        <p:txBody>
          <a:bodyPr wrap="square" rtlCol="0">
            <a:spAutoFit/>
          </a:bodyPr>
          <a:lstStyle/>
          <a:p>
            <a:r>
              <a:rPr lang="en-GB" sz="1600" b="1" dirty="0">
                <a:latin typeface="Roboto" panose="02000000000000000000" pitchFamily="2" charset="0"/>
                <a:ea typeface="Roboto" panose="02000000000000000000" pitchFamily="2" charset="0"/>
              </a:rPr>
              <a:t>feature</a:t>
            </a:r>
          </a:p>
          <a:p>
            <a:r>
              <a:rPr lang="en-GB" sz="1600" dirty="0">
                <a:latin typeface="Roboto" panose="02000000000000000000" pitchFamily="2" charset="0"/>
                <a:ea typeface="Roboto" panose="02000000000000000000" pitchFamily="2" charset="0"/>
              </a:rPr>
              <a:t>3</a:t>
            </a:r>
            <a:r>
              <a:rPr lang="en-GB" sz="1600" baseline="30000" dirty="0">
                <a:latin typeface="Roboto" panose="02000000000000000000" pitchFamily="2" charset="0"/>
                <a:ea typeface="Roboto" panose="02000000000000000000" pitchFamily="2" charset="0"/>
              </a:rPr>
              <a:t>rd</a:t>
            </a:r>
            <a:r>
              <a:rPr lang="en-GB" sz="1600" dirty="0">
                <a:latin typeface="Roboto" panose="02000000000000000000" pitchFamily="2" charset="0"/>
                <a:ea typeface="Roboto" panose="02000000000000000000" pitchFamily="2" charset="0"/>
              </a:rPr>
              <a:t> p -</a:t>
            </a:r>
            <a:r>
              <a:rPr lang="en-GB" sz="1600" i="1" dirty="0">
                <a:latin typeface="Roboto" panose="02000000000000000000" pitchFamily="2" charset="0"/>
                <a:ea typeface="Roboto" panose="02000000000000000000" pitchFamily="2" charset="0"/>
              </a:rPr>
              <a:t>s</a:t>
            </a:r>
            <a:r>
              <a:rPr lang="en-GB" sz="1600" dirty="0">
                <a:latin typeface="Roboto" panose="02000000000000000000" pitchFamily="2" charset="0"/>
                <a:ea typeface="Roboto" panose="02000000000000000000" pitchFamily="2" charset="0"/>
              </a:rPr>
              <a:t>, ʌ &gt; o</a:t>
            </a:r>
          </a:p>
          <a:p>
            <a:r>
              <a:rPr lang="en-GB" sz="1600" dirty="0">
                <a:latin typeface="Roboto" panose="02000000000000000000" pitchFamily="2" charset="0"/>
                <a:ea typeface="Roboto" panose="02000000000000000000" pitchFamily="2" charset="0"/>
              </a:rPr>
              <a:t>final –t &gt; </a:t>
            </a:r>
            <a:r>
              <a:rPr lang="en-GB" sz="1600" dirty="0" err="1">
                <a:latin typeface="Roboto" panose="02000000000000000000" pitchFamily="2" charset="0"/>
                <a:ea typeface="Roboto" panose="02000000000000000000" pitchFamily="2" charset="0"/>
              </a:rPr>
              <a:t>ɪd</a:t>
            </a:r>
            <a:r>
              <a:rPr lang="en-GB" sz="1600" dirty="0">
                <a:latin typeface="Roboto" panose="02000000000000000000" pitchFamily="2" charset="0"/>
                <a:ea typeface="Roboto" panose="02000000000000000000" pitchFamily="2" charset="0"/>
              </a:rPr>
              <a:t> </a:t>
            </a:r>
          </a:p>
          <a:p>
            <a:r>
              <a:rPr lang="en-GB" sz="1600" dirty="0">
                <a:latin typeface="Roboto" panose="02000000000000000000" pitchFamily="2" charset="0"/>
                <a:ea typeface="Roboto" panose="02000000000000000000" pitchFamily="2" charset="0"/>
              </a:rPr>
              <a:t>voicing s &gt; z</a:t>
            </a:r>
          </a:p>
          <a:p>
            <a:r>
              <a:rPr lang="en-GB" sz="1600" dirty="0">
                <a:latin typeface="Roboto" panose="02000000000000000000" pitchFamily="2" charset="0"/>
                <a:ea typeface="Roboto" panose="02000000000000000000" pitchFamily="2" charset="0"/>
              </a:rPr>
              <a:t>0 article</a:t>
            </a:r>
          </a:p>
          <a:p>
            <a:r>
              <a:rPr lang="en-GB" sz="1600" dirty="0">
                <a:latin typeface="Roboto" panose="02000000000000000000" pitchFamily="2" charset="0"/>
                <a:ea typeface="Roboto" panose="02000000000000000000" pitchFamily="2" charset="0"/>
              </a:rPr>
              <a:t>double consonant p</a:t>
            </a:r>
          </a:p>
          <a:p>
            <a:r>
              <a:rPr lang="en-GB" sz="1600" i="1" dirty="0">
                <a:latin typeface="Roboto" panose="02000000000000000000" pitchFamily="2" charset="0"/>
                <a:ea typeface="Roboto" panose="02000000000000000000" pitchFamily="2" charset="0"/>
              </a:rPr>
              <a:t>h</a:t>
            </a:r>
            <a:r>
              <a:rPr lang="en-GB" sz="1600" dirty="0">
                <a:latin typeface="Roboto" panose="02000000000000000000" pitchFamily="2" charset="0"/>
                <a:ea typeface="Roboto" panose="02000000000000000000" pitchFamily="2" charset="0"/>
              </a:rPr>
              <a:t> dropping/insertion</a:t>
            </a:r>
          </a:p>
          <a:p>
            <a:r>
              <a:rPr lang="en-GB" sz="1600" dirty="0">
                <a:latin typeface="Roboto" panose="02000000000000000000" pitchFamily="2" charset="0"/>
                <a:ea typeface="Roboto" panose="02000000000000000000" pitchFamily="2" charset="0"/>
              </a:rPr>
              <a:t>u &gt; ü</a:t>
            </a:r>
          </a:p>
          <a:p>
            <a:r>
              <a:rPr lang="en-GB" sz="1600" dirty="0">
                <a:latin typeface="Roboto" panose="02000000000000000000" pitchFamily="2" charset="0"/>
                <a:ea typeface="Roboto" panose="02000000000000000000" pitchFamily="2" charset="0"/>
              </a:rPr>
              <a:t>inserted prep</a:t>
            </a:r>
          </a:p>
          <a:p>
            <a:r>
              <a:rPr lang="en-GB" sz="1600" dirty="0">
                <a:latin typeface="Roboto" panose="02000000000000000000" pitchFamily="2" charset="0"/>
                <a:ea typeface="Roboto" panose="02000000000000000000" pitchFamily="2" charset="0"/>
              </a:rPr>
              <a:t>ð &gt; z</a:t>
            </a:r>
          </a:p>
          <a:p>
            <a:r>
              <a:rPr lang="en-GB" sz="1600" dirty="0">
                <a:latin typeface="Roboto" panose="02000000000000000000" pitchFamily="2" charset="0"/>
                <a:ea typeface="Roboto" panose="02000000000000000000" pitchFamily="2" charset="0"/>
              </a:rPr>
              <a:t>rolling r</a:t>
            </a:r>
          </a:p>
          <a:p>
            <a:r>
              <a:rPr lang="en-GB" sz="1600" dirty="0">
                <a:latin typeface="Roboto" panose="02000000000000000000" pitchFamily="2" charset="0"/>
                <a:ea typeface="Roboto" panose="02000000000000000000" pitchFamily="2" charset="0"/>
              </a:rPr>
              <a:t>weak &gt; strong ending</a:t>
            </a:r>
          </a:p>
          <a:p>
            <a:r>
              <a:rPr lang="en-GB" sz="1600" dirty="0">
                <a:latin typeface="Roboto" panose="02000000000000000000" pitchFamily="2" charset="0"/>
                <a:ea typeface="Roboto" panose="02000000000000000000" pitchFamily="2" charset="0"/>
              </a:rPr>
              <a:t>i: &gt; ɪ</a:t>
            </a:r>
          </a:p>
          <a:p>
            <a:r>
              <a:rPr lang="en-GB" sz="1600" dirty="0">
                <a:latin typeface="Roboto" panose="02000000000000000000" pitchFamily="2" charset="0"/>
                <a:ea typeface="Roboto" panose="02000000000000000000" pitchFamily="2" charset="0"/>
              </a:rPr>
              <a:t>final vowel</a:t>
            </a:r>
          </a:p>
          <a:p>
            <a:r>
              <a:rPr lang="en-GB" sz="1600" dirty="0">
                <a:latin typeface="Roboto" panose="02000000000000000000" pitchFamily="2" charset="0"/>
                <a:ea typeface="Roboto" panose="02000000000000000000" pitchFamily="2" charset="0"/>
              </a:rPr>
              <a:t>double consonant m</a:t>
            </a:r>
          </a:p>
          <a:p>
            <a:r>
              <a:rPr lang="en-GB" sz="1600" dirty="0">
                <a:latin typeface="Roboto" panose="02000000000000000000" pitchFamily="2" charset="0"/>
                <a:ea typeface="Roboto" panose="02000000000000000000" pitchFamily="2" charset="0"/>
              </a:rPr>
              <a:t>2x final vowel, ɪ &gt; </a:t>
            </a:r>
            <a:r>
              <a:rPr lang="en-GB" sz="1600" dirty="0" err="1">
                <a:latin typeface="Roboto" panose="02000000000000000000" pitchFamily="2" charset="0"/>
                <a:ea typeface="Roboto" panose="02000000000000000000" pitchFamily="2" charset="0"/>
              </a:rPr>
              <a:t>i</a:t>
            </a:r>
            <a:r>
              <a:rPr lang="en-GB" sz="1600" dirty="0">
                <a:latin typeface="Roboto" panose="02000000000000000000" pitchFamily="2" charset="0"/>
                <a:ea typeface="Roboto" panose="02000000000000000000" pitchFamily="2" charset="0"/>
              </a:rPr>
              <a:t>:, double consonant </a:t>
            </a:r>
            <a:r>
              <a:rPr lang="en-GB" sz="1600" dirty="0" err="1">
                <a:latin typeface="Roboto" panose="02000000000000000000" pitchFamily="2" charset="0"/>
                <a:ea typeface="Roboto" panose="02000000000000000000" pitchFamily="2" charset="0"/>
              </a:rPr>
              <a:t>tT</a:t>
            </a:r>
            <a:r>
              <a:rPr lang="en-GB" sz="1600" dirty="0">
                <a:latin typeface="Roboto" panose="02000000000000000000" pitchFamily="2" charset="0"/>
                <a:ea typeface="Roboto" panose="02000000000000000000" pitchFamily="2" charset="0"/>
              </a:rPr>
              <a:t>, </a:t>
            </a:r>
            <a:r>
              <a:rPr lang="en-GB" sz="1600" dirty="0" err="1">
                <a:latin typeface="Roboto" panose="02000000000000000000" pitchFamily="2" charset="0"/>
                <a:ea typeface="Roboto" panose="02000000000000000000" pitchFamily="2" charset="0"/>
              </a:rPr>
              <a:t>sS</a:t>
            </a:r>
            <a:r>
              <a:rPr lang="en-GB" sz="1600" dirty="0">
                <a:latin typeface="Roboto" panose="02000000000000000000" pitchFamily="2" charset="0"/>
                <a:ea typeface="Roboto" panose="02000000000000000000" pitchFamily="2" charset="0"/>
              </a:rPr>
              <a:t>  </a:t>
            </a:r>
          </a:p>
        </p:txBody>
      </p:sp>
      <p:pic>
        <p:nvPicPr>
          <p:cNvPr id="3" name="05-051111.npy_enhanc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35616" y="1744043"/>
            <a:ext cx="609600" cy="609600"/>
          </a:xfrm>
          <a:prstGeom prst="rect">
            <a:avLst/>
          </a:prstGeom>
        </p:spPr>
      </p:pic>
      <p:pic>
        <p:nvPicPr>
          <p:cNvPr id="4" name="06-061112.npy_enhanc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994" y="2552483"/>
            <a:ext cx="609600" cy="609600"/>
          </a:xfrm>
          <a:prstGeom prst="rect">
            <a:avLst/>
          </a:prstGeom>
        </p:spPr>
      </p:pic>
      <p:pic>
        <p:nvPicPr>
          <p:cNvPr id="5" name="14-141112.npy_enhanc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334176" y="3333587"/>
            <a:ext cx="609600" cy="609600"/>
          </a:xfrm>
          <a:prstGeom prst="rect">
            <a:avLst/>
          </a:prstGeom>
        </p:spPr>
      </p:pic>
      <p:pic>
        <p:nvPicPr>
          <p:cNvPr id="6" name="15-151111.npy_enh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334176" y="4183057"/>
            <a:ext cx="609600" cy="609600"/>
          </a:xfrm>
          <a:prstGeom prst="rect">
            <a:avLst/>
          </a:prstGeom>
        </p:spPr>
      </p:pic>
      <p:graphicFrame>
        <p:nvGraphicFramePr>
          <p:cNvPr id="9" name="Table 8">
            <a:extLst>
              <a:ext uri="{FF2B5EF4-FFF2-40B4-BE49-F238E27FC236}">
                <a16:creationId xmlns:a16="http://schemas.microsoft.com/office/drawing/2014/main" id="{5A88E670-D694-0292-327C-0C9C206D376E}"/>
              </a:ext>
            </a:extLst>
          </p:cNvPr>
          <p:cNvGraphicFramePr>
            <a:graphicFrameLocks noGrp="1"/>
          </p:cNvGraphicFramePr>
          <p:nvPr>
            <p:extLst>
              <p:ext uri="{D42A27DB-BD31-4B8C-83A1-F6EECF244321}">
                <p14:modId xmlns:p14="http://schemas.microsoft.com/office/powerpoint/2010/main" val="351389565"/>
              </p:ext>
            </p:extLst>
          </p:nvPr>
        </p:nvGraphicFramePr>
        <p:xfrm>
          <a:off x="1933376" y="102185"/>
          <a:ext cx="6400800" cy="457200"/>
        </p:xfrm>
        <a:graphic>
          <a:graphicData uri="http://schemas.openxmlformats.org/drawingml/2006/table">
            <a:tbl>
              <a:tblPr/>
              <a:tblGrid>
                <a:gridCol w="1368884">
                  <a:extLst>
                    <a:ext uri="{9D8B030D-6E8A-4147-A177-3AD203B41FA5}">
                      <a16:colId xmlns:a16="http://schemas.microsoft.com/office/drawing/2014/main" val="1280674502"/>
                    </a:ext>
                  </a:extLst>
                </a:gridCol>
                <a:gridCol w="1305510">
                  <a:extLst>
                    <a:ext uri="{9D8B030D-6E8A-4147-A177-3AD203B41FA5}">
                      <a16:colId xmlns:a16="http://schemas.microsoft.com/office/drawing/2014/main" val="603624574"/>
                    </a:ext>
                  </a:extLst>
                </a:gridCol>
                <a:gridCol w="1343534">
                  <a:extLst>
                    <a:ext uri="{9D8B030D-6E8A-4147-A177-3AD203B41FA5}">
                      <a16:colId xmlns:a16="http://schemas.microsoft.com/office/drawing/2014/main" val="692499385"/>
                    </a:ext>
                  </a:extLst>
                </a:gridCol>
                <a:gridCol w="1356209">
                  <a:extLst>
                    <a:ext uri="{9D8B030D-6E8A-4147-A177-3AD203B41FA5}">
                      <a16:colId xmlns:a16="http://schemas.microsoft.com/office/drawing/2014/main" val="1704845107"/>
                    </a:ext>
                  </a:extLst>
                </a:gridCol>
                <a:gridCol w="1026663">
                  <a:extLst>
                    <a:ext uri="{9D8B030D-6E8A-4147-A177-3AD203B41FA5}">
                      <a16:colId xmlns:a16="http://schemas.microsoft.com/office/drawing/2014/main" val="2596631922"/>
                    </a:ext>
                  </a:extLst>
                </a:gridCol>
              </a:tblGrid>
              <a:tr h="283718">
                <a:tc>
                  <a:txBody>
                    <a:bodyPr/>
                    <a:lstStyle/>
                    <a:p>
                      <a:pPr marL="0" algn="ctr" rtl="0" eaLnBrk="1" fontAlgn="t" latinLnBrk="0" hangingPunct="1">
                        <a:spcBef>
                          <a:spcPts val="0"/>
                        </a:spcBef>
                        <a:spcAft>
                          <a:spcPts val="0"/>
                        </a:spcAft>
                      </a:pPr>
                      <a:r>
                        <a:rPr lang="en-GB" sz="1200" b="1" i="0" u="none" strike="noStrike" kern="1200" spc="-1" dirty="0">
                          <a:solidFill>
                            <a:schemeClr val="tx1"/>
                          </a:solidFill>
                          <a:effectLst/>
                          <a:latin typeface="Roboto" panose="02000000000000000000" pitchFamily="2" charset="0"/>
                          <a:ea typeface="DejaVu Sans" panose="020B0603030804020204" pitchFamily="34" charset="0"/>
                          <a:cs typeface="DejaVu Sans" panose="020B0603030804020204" pitchFamily="34" charset="0"/>
                        </a:rPr>
                        <a:t>introduction</a:t>
                      </a:r>
                      <a:endParaRPr lang="en-GB" sz="1800" b="0" i="0" u="none" strike="noStrike" dirty="0">
                        <a:solidFill>
                          <a:schemeClr val="tx1"/>
                        </a:solidFill>
                        <a:effectLst/>
                        <a:latin typeface="Arial" panose="020B0604020202020204" pitchFamily="34" charset="0"/>
                      </a:endParaRPr>
                    </a:p>
                  </a:txBody>
                  <a:tcPr marR="35941">
                    <a:lnL>
                      <a:noFill/>
                    </a:lnL>
                    <a:lnR>
                      <a:noFill/>
                    </a:lnR>
                    <a:lnT>
                      <a:noFill/>
                    </a:lnT>
                    <a:lnB>
                      <a:noFill/>
                    </a:lnB>
                  </a:tcPr>
                </a:tc>
                <a:tc>
                  <a:txBody>
                    <a:bodyPr/>
                    <a:lstStyle/>
                    <a:p>
                      <a:pPr marL="0" algn="ctr" rtl="0" eaLnBrk="1" fontAlgn="t" latinLnBrk="0" hangingPunct="1">
                        <a:spcBef>
                          <a:spcPts val="0"/>
                        </a:spcBef>
                        <a:spcAft>
                          <a:spcPts val="0"/>
                        </a:spcAft>
                        <a:tabLst>
                          <a:tab pos="0" algn="l"/>
                        </a:tabLst>
                      </a:pPr>
                      <a:r>
                        <a:rPr lang="en-GB" sz="1200" b="1" i="0" u="none" strike="noStrike" kern="1200" spc="-1" dirty="0">
                          <a:solidFill>
                            <a:srgbClr val="000000"/>
                          </a:solidFill>
                          <a:effectLst/>
                          <a:latin typeface="Roboto" panose="02000000000000000000" pitchFamily="2" charset="0"/>
                          <a:ea typeface="DejaVu Sans" panose="020B0603030804020204" pitchFamily="34" charset="0"/>
                          <a:cs typeface="DejaVu Sans" panose="020B0603030804020204" pitchFamily="34" charset="0"/>
                        </a:rPr>
                        <a:t> </a:t>
                      </a:r>
                      <a:r>
                        <a:rPr lang="en-GB" sz="1200" b="1" i="0" u="none" strike="noStrike" kern="1200" spc="-1" dirty="0">
                          <a:solidFill>
                            <a:schemeClr val="bg2"/>
                          </a:solidFill>
                          <a:effectLst/>
                          <a:latin typeface="Roboto" panose="02000000000000000000" pitchFamily="2" charset="0"/>
                          <a:ea typeface="DejaVu Sans" panose="020B0603030804020204" pitchFamily="34" charset="0"/>
                          <a:cs typeface="DejaVu Sans" panose="020B0603030804020204" pitchFamily="34" charset="0"/>
                        </a:rPr>
                        <a:t>research: ItE    </a:t>
                      </a:r>
                      <a:endParaRPr lang="en-GB" sz="1800" b="0" i="0" u="none" strike="noStrike" dirty="0">
                        <a:solidFill>
                          <a:schemeClr val="bg2"/>
                        </a:solidFill>
                        <a:effectLst/>
                        <a:latin typeface="Arial" panose="020B0604020202020204" pitchFamily="34" charset="0"/>
                      </a:endParaRPr>
                    </a:p>
                  </a:txBody>
                  <a:tcPr marR="35941">
                    <a:lnL>
                      <a:noFill/>
                    </a:lnL>
                    <a:lnR>
                      <a:noFill/>
                    </a:lnR>
                    <a:lnT>
                      <a:noFill/>
                    </a:lnT>
                    <a:lnB>
                      <a:noFill/>
                    </a:lnB>
                  </a:tcPr>
                </a:tc>
                <a:tc>
                  <a:txBody>
                    <a:bodyPr/>
                    <a:lstStyle/>
                    <a:p>
                      <a:pPr marL="0" algn="ctr" rtl="0" eaLnBrk="1" fontAlgn="t" latinLnBrk="0" hangingPunct="1">
                        <a:spcBef>
                          <a:spcPts val="0"/>
                        </a:spcBef>
                        <a:spcAft>
                          <a:spcPts val="0"/>
                        </a:spcAft>
                      </a:pPr>
                      <a:r>
                        <a:rPr lang="en-GB" sz="1200" b="1" i="0" u="none" strike="noStrike" kern="1200" spc="-1">
                          <a:solidFill>
                            <a:srgbClr val="000000"/>
                          </a:solidFill>
                          <a:effectLst/>
                          <a:latin typeface="Roboto" panose="02000000000000000000" pitchFamily="2" charset="0"/>
                          <a:ea typeface="DejaVu Sans" panose="020B0603030804020204" pitchFamily="34" charset="0"/>
                          <a:cs typeface="DejaVu Sans" panose="020B0603030804020204" pitchFamily="34" charset="0"/>
                        </a:rPr>
                        <a:t>attitudes to features</a:t>
                      </a:r>
                      <a:endParaRPr lang="en-GB" sz="1800" b="0" i="0" u="none" strike="noStrike">
                        <a:effectLst/>
                        <a:latin typeface="Arial" panose="020B0604020202020204" pitchFamily="34" charset="0"/>
                      </a:endParaRPr>
                    </a:p>
                  </a:txBody>
                  <a:tcPr marR="35941">
                    <a:lnL>
                      <a:noFill/>
                    </a:lnL>
                    <a:lnR>
                      <a:noFill/>
                    </a:lnR>
                    <a:lnT>
                      <a:noFill/>
                    </a:lnT>
                    <a:lnB>
                      <a:noFill/>
                    </a:lnB>
                  </a:tcPr>
                </a:tc>
                <a:tc>
                  <a:txBody>
                    <a:bodyPr/>
                    <a:lstStyle/>
                    <a:p>
                      <a:pPr marL="0" algn="ctr" rtl="0" eaLnBrk="1" fontAlgn="t" latinLnBrk="0" hangingPunct="1">
                        <a:spcBef>
                          <a:spcPts val="0"/>
                        </a:spcBef>
                        <a:spcAft>
                          <a:spcPts val="0"/>
                        </a:spcAft>
                      </a:pPr>
                      <a:r>
                        <a:rPr lang="en-GB" sz="1200" b="1" i="0" u="none" strike="noStrike" kern="1200" spc="-1">
                          <a:solidFill>
                            <a:srgbClr val="000000"/>
                          </a:solidFill>
                          <a:effectLst/>
                          <a:latin typeface="Roboto" panose="02000000000000000000" pitchFamily="2" charset="0"/>
                          <a:ea typeface="Verdana" panose="020B0604030504040204" pitchFamily="34" charset="0"/>
                          <a:cs typeface="DejaVu Sans" panose="020B0603030804020204" pitchFamily="34" charset="0"/>
                        </a:rPr>
                        <a:t>learning &amp; attitudes to text</a:t>
                      </a:r>
                      <a:endParaRPr lang="en-GB" sz="1800" b="0" i="0" u="none" strike="noStrike">
                        <a:effectLst/>
                        <a:latin typeface="Arial" panose="020B0604020202020204" pitchFamily="34" charset="0"/>
                      </a:endParaRPr>
                    </a:p>
                  </a:txBody>
                  <a:tcPr marR="35941">
                    <a:lnL>
                      <a:noFill/>
                    </a:lnL>
                    <a:lnR>
                      <a:noFill/>
                    </a:lnR>
                    <a:lnT>
                      <a:noFill/>
                    </a:lnT>
                    <a:lnB>
                      <a:noFill/>
                    </a:lnB>
                  </a:tcPr>
                </a:tc>
                <a:tc>
                  <a:txBody>
                    <a:bodyPr/>
                    <a:lstStyle/>
                    <a:p>
                      <a:pPr marL="0" algn="ctr" rtl="0" eaLnBrk="1" fontAlgn="t" latinLnBrk="0" hangingPunct="1">
                        <a:spcBef>
                          <a:spcPts val="0"/>
                        </a:spcBef>
                        <a:spcAft>
                          <a:spcPts val="0"/>
                        </a:spcAft>
                      </a:pPr>
                      <a:r>
                        <a:rPr lang="en-GB" sz="1200" b="1" i="0" u="none" strike="noStrike" kern="1200" spc="-1" dirty="0">
                          <a:solidFill>
                            <a:srgbClr val="000000"/>
                          </a:solidFill>
                          <a:effectLst/>
                          <a:latin typeface="Roboto" panose="02000000000000000000" pitchFamily="2" charset="0"/>
                          <a:ea typeface="Verdana" panose="020B0604030504040204" pitchFamily="34" charset="0"/>
                          <a:cs typeface="DejaVu Sans" panose="020B0603030804020204" pitchFamily="34" charset="0"/>
                        </a:rPr>
                        <a:t>conclusions</a:t>
                      </a:r>
                      <a:endParaRPr lang="en-GB" sz="1800" b="0" i="0" u="none" strike="noStrike" dirty="0">
                        <a:effectLst/>
                        <a:latin typeface="Arial" panose="020B0604020202020204" pitchFamily="34" charset="0"/>
                      </a:endParaRPr>
                    </a:p>
                  </a:txBody>
                  <a:tcPr marR="35941">
                    <a:lnL>
                      <a:noFill/>
                    </a:lnL>
                    <a:lnR>
                      <a:noFill/>
                    </a:lnR>
                    <a:lnT>
                      <a:noFill/>
                    </a:lnT>
                    <a:lnB>
                      <a:noFill/>
                    </a:lnB>
                  </a:tcPr>
                </a:tc>
                <a:extLst>
                  <a:ext uri="{0D108BD9-81ED-4DB2-BD59-A6C34878D82A}">
                    <a16:rowId xmlns:a16="http://schemas.microsoft.com/office/drawing/2014/main" val="3674392040"/>
                  </a:ext>
                </a:extLst>
              </a:tr>
            </a:tbl>
          </a:graphicData>
        </a:graphic>
      </p:graphicFrame>
    </p:spTree>
    <p:extLst>
      <p:ext uri="{BB962C8B-B14F-4D97-AF65-F5344CB8AC3E}">
        <p14:creationId xmlns:p14="http://schemas.microsoft.com/office/powerpoint/2010/main" val="33942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935"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04"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006" fill="hold"/>
                                        <p:tgtEl>
                                          <p:spTgt spid="6"/>
                                        </p:tgtEl>
                                      </p:cBhvr>
                                    </p:cmd>
                                  </p:childTnLst>
                                </p:cTn>
                              </p:par>
                            </p:childTnLst>
                          </p:cTn>
                        </p:par>
                      </p:childTnLst>
                    </p:cTn>
                  </p:par>
                </p:childTnLst>
              </p:cTn>
              <p:nextCondLst>
                <p:cond evt="onClick" delay="0">
                  <p:tgtEl>
                    <p:spTgt spid="6"/>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8</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1057523" y="1423284"/>
            <a:ext cx="7626124" cy="1398134"/>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95000"/>
          </a:bodyPr>
          <a:lstStyle/>
          <a:p>
            <a:pPr>
              <a:lnSpc>
                <a:spcPct val="90000"/>
              </a:lnSpc>
              <a:spcBef>
                <a:spcPts val="751"/>
              </a:spcBef>
              <a:tabLst>
                <a:tab pos="0" algn="l"/>
              </a:tabLst>
            </a:pPr>
            <a:endParaRPr lang="en-GB" sz="2400" b="1" spc="-1" dirty="0">
              <a:solidFill>
                <a:srgbClr val="000000"/>
              </a:solidFill>
              <a:latin typeface="Roboto" panose="02000000000000000000" pitchFamily="2" charset="0"/>
              <a:ea typeface="Roboto" panose="02000000000000000000" pitchFamily="2" charset="0"/>
            </a:endParaRPr>
          </a:p>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Pilot study: </a:t>
            </a:r>
            <a:br>
              <a:rPr lang="en-GB" sz="2400" b="1" spc="-1" dirty="0">
                <a:solidFill>
                  <a:srgbClr val="000000"/>
                </a:solidFill>
                <a:latin typeface="Roboto" panose="02000000000000000000" pitchFamily="2" charset="0"/>
                <a:ea typeface="Roboto" panose="02000000000000000000" pitchFamily="2" charset="0"/>
              </a:rPr>
            </a:br>
            <a:r>
              <a:rPr lang="en-GB" sz="2400" spc="-1" dirty="0">
                <a:solidFill>
                  <a:srgbClr val="000000"/>
                </a:solidFill>
                <a:latin typeface="Roboto" panose="02000000000000000000" pitchFamily="2" charset="0"/>
                <a:ea typeface="Roboto" panose="02000000000000000000" pitchFamily="2" charset="0"/>
              </a:rPr>
              <a:t>25 students of engineering in Pavia </a:t>
            </a:r>
            <a:r>
              <a:rPr lang="en-GB" sz="2400" strike="noStrike" spc="-1" dirty="0">
                <a:solidFill>
                  <a:srgbClr val="000000"/>
                </a:solidFill>
                <a:latin typeface="Roboto" panose="02000000000000000000" pitchFamily="2" charset="0"/>
                <a:ea typeface="Roboto" panose="02000000000000000000" pitchFamily="2" charset="0"/>
              </a:rPr>
              <a:t>during regular class</a:t>
            </a:r>
            <a:endParaRPr lang="de-DE" sz="180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sp>
        <p:nvSpPr>
          <p:cNvPr id="13"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3</a:t>
            </a:r>
            <a:r>
              <a:rPr lang="en-GB" sz="2400" b="1" strike="noStrike" spc="-1" dirty="0">
                <a:solidFill>
                  <a:srgbClr val="000000"/>
                </a:solidFill>
                <a:latin typeface="Roboto" panose="02000000000000000000" pitchFamily="2" charset="0"/>
                <a:ea typeface="Roboto" panose="02000000000000000000" pitchFamily="2" charset="0"/>
              </a:rPr>
              <a:t>. Attitudes to individual features of Italian English</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graphicFrame>
        <p:nvGraphicFramePr>
          <p:cNvPr id="7" name="Tabelle 4"/>
          <p:cNvGraphicFramePr/>
          <p:nvPr>
            <p:extLst>
              <p:ext uri="{D42A27DB-BD31-4B8C-83A1-F6EECF244321}">
                <p14:modId xmlns:p14="http://schemas.microsoft.com/office/powerpoint/2010/main" val="1787066229"/>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rPr>
                        <a:t>attitudes to features</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23" y="2932735"/>
            <a:ext cx="2809875" cy="1728024"/>
          </a:xfrm>
          <a:prstGeom prst="rect">
            <a:avLst/>
          </a:prstGeom>
        </p:spPr>
      </p:pic>
      <p:pic>
        <p:nvPicPr>
          <p:cNvPr id="8" name="Grafik 7"/>
          <p:cNvPicPr>
            <a:picLocks noChangeAspect="1"/>
          </p:cNvPicPr>
          <p:nvPr/>
        </p:nvPicPr>
        <p:blipFill>
          <a:blip r:embed="rId4"/>
          <a:stretch>
            <a:fillRect/>
          </a:stretch>
        </p:blipFill>
        <p:spPr>
          <a:xfrm>
            <a:off x="0" y="-3"/>
            <a:ext cx="1773140" cy="1359673"/>
          </a:xfrm>
          <a:prstGeom prst="rect">
            <a:avLst/>
          </a:prstGeom>
        </p:spPr>
      </p:pic>
    </p:spTree>
    <p:extLst>
      <p:ext uri="{BB962C8B-B14F-4D97-AF65-F5344CB8AC3E}">
        <p14:creationId xmlns:p14="http://schemas.microsoft.com/office/powerpoint/2010/main" val="138892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liennummernplatzhalter 13"/>
          <p:cNvSpPr/>
          <p:nvPr/>
        </p:nvSpPr>
        <p:spPr>
          <a:xfrm>
            <a:off x="8460360" y="116640"/>
            <a:ext cx="682920" cy="2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CB5D4725-AD0E-41CA-89D1-9A9F312F69B7}" type="slidenum">
              <a:rPr lang="de-DE" sz="1200" b="0" strike="noStrike" spc="-1" smtClean="0">
                <a:solidFill>
                  <a:srgbClr val="000000"/>
                </a:solidFill>
                <a:latin typeface="Calibri"/>
                <a:ea typeface="DejaVu Sans"/>
              </a:rPr>
              <a:t>9</a:t>
            </a:fld>
            <a:r>
              <a:rPr lang="de-DE" sz="1200" b="0" strike="noStrike" spc="-1" dirty="0">
                <a:solidFill>
                  <a:srgbClr val="000000"/>
                </a:solidFill>
                <a:latin typeface="Calibri"/>
                <a:ea typeface="DejaVu Sans"/>
              </a:rPr>
              <a:t>/21</a:t>
            </a:r>
            <a:endParaRPr lang="de-DE" sz="1200" b="0" strike="noStrike" spc="-1" dirty="0">
              <a:latin typeface="Calibri"/>
            </a:endParaRPr>
          </a:p>
        </p:txBody>
      </p:sp>
      <p:sp>
        <p:nvSpPr>
          <p:cNvPr id="278" name="Textplatzhalter 2"/>
          <p:cNvSpPr/>
          <p:nvPr/>
        </p:nvSpPr>
        <p:spPr>
          <a:xfrm>
            <a:off x="667910" y="1570523"/>
            <a:ext cx="8563554" cy="2592125"/>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0" tIns="0" rIns="0" bIns="0">
            <a:normAutofit fontScale="95000"/>
          </a:bodyPr>
          <a:lstStyle/>
          <a:p>
            <a:pPr>
              <a:lnSpc>
                <a:spcPct val="90000"/>
              </a:lnSpc>
              <a:spcBef>
                <a:spcPts val="751"/>
              </a:spcBef>
              <a:tabLst>
                <a:tab pos="0" algn="l"/>
              </a:tabLst>
            </a:pPr>
            <a:r>
              <a:rPr lang="en-US" sz="1700" spc="-1" dirty="0">
                <a:solidFill>
                  <a:srgbClr val="000000"/>
                </a:solidFill>
                <a:latin typeface="Roboto" panose="020B0604020202020204" charset="0"/>
                <a:ea typeface="Roboto" panose="020B0604020202020204" charset="0"/>
              </a:rPr>
              <a:t>Patterns:</a:t>
            </a:r>
          </a:p>
          <a:p>
            <a:pPr marL="285750" indent="-285750">
              <a:lnSpc>
                <a:spcPct val="90000"/>
              </a:lnSpc>
              <a:spcBef>
                <a:spcPts val="751"/>
              </a:spcBef>
              <a:buFont typeface="Arial" panose="020B0604020202020204" pitchFamily="34" charset="0"/>
              <a:buChar char="•"/>
              <a:tabLst>
                <a:tab pos="0" algn="l"/>
              </a:tabLst>
            </a:pPr>
            <a:r>
              <a:rPr lang="en-US" sz="1700" strike="noStrike" spc="-1" dirty="0">
                <a:solidFill>
                  <a:srgbClr val="000000"/>
                </a:solidFill>
                <a:latin typeface="Roboto" panose="020B0604020202020204" charset="0"/>
                <a:ea typeface="Roboto" panose="020B0604020202020204" charset="0"/>
              </a:rPr>
              <a:t>all even numbers (</a:t>
            </a:r>
            <a:r>
              <a:rPr lang="en-GB" sz="1700" spc="-1" dirty="0">
                <a:solidFill>
                  <a:srgbClr val="000000"/>
                </a:solidFill>
                <a:latin typeface="Roboto" panose="020B0604020202020204" charset="0"/>
                <a:ea typeface="Roboto" panose="020B0604020202020204" charset="0"/>
              </a:rPr>
              <a:t>1,3,5, etc.) are</a:t>
            </a:r>
            <a:r>
              <a:rPr lang="en-US" sz="1700" strike="noStrike" spc="-1" dirty="0">
                <a:solidFill>
                  <a:srgbClr val="000000"/>
                </a:solidFill>
                <a:latin typeface="Roboto" panose="020B0604020202020204" charset="0"/>
                <a:ea typeface="Roboto" panose="020B0604020202020204" charset="0"/>
              </a:rPr>
              <a:t> rated </a:t>
            </a:r>
            <a:r>
              <a:rPr lang="en-GB" sz="1700" strike="noStrike" spc="-1" dirty="0">
                <a:solidFill>
                  <a:srgbClr val="000000"/>
                </a:solidFill>
                <a:latin typeface="Roboto" panose="020B0604020202020204" charset="0"/>
                <a:ea typeface="Roboto" panose="020B0604020202020204" charset="0"/>
              </a:rPr>
              <a:t>less favourably</a:t>
            </a:r>
            <a:r>
              <a:rPr lang="en-GB" sz="1700" spc="-1" dirty="0">
                <a:solidFill>
                  <a:srgbClr val="000000"/>
                </a:solidFill>
                <a:latin typeface="Roboto" panose="020B0604020202020204" charset="0"/>
                <a:ea typeface="Roboto" panose="020B0604020202020204" charset="0"/>
              </a:rPr>
              <a:t> are generated as</a:t>
            </a:r>
            <a:r>
              <a:rPr lang="en-GB" sz="1700" strike="noStrike" spc="-1" dirty="0">
                <a:solidFill>
                  <a:srgbClr val="000000"/>
                </a:solidFill>
                <a:latin typeface="Roboto" panose="020B0604020202020204" charset="0"/>
                <a:ea typeface="Roboto" panose="020B0604020202020204" charset="0"/>
              </a:rPr>
              <a:t> “computer voice”, all even numbers are generated as “human” </a:t>
            </a:r>
          </a:p>
          <a:p>
            <a:pPr marL="285750" indent="-285750">
              <a:lnSpc>
                <a:spcPct val="90000"/>
              </a:lnSpc>
              <a:spcBef>
                <a:spcPts val="751"/>
              </a:spcBef>
              <a:buFont typeface="Arial" panose="020B0604020202020204" pitchFamily="34" charset="0"/>
              <a:buChar char="•"/>
              <a:tabLst>
                <a:tab pos="0" algn="l"/>
              </a:tabLst>
            </a:pPr>
            <a:r>
              <a:rPr lang="en-GB" sz="1700" spc="-1" dirty="0">
                <a:solidFill>
                  <a:srgbClr val="000000"/>
                </a:solidFill>
                <a:latin typeface="Roboto" panose="020B0604020202020204" charset="0"/>
                <a:ea typeface="Roboto" panose="020B0604020202020204" charset="0"/>
              </a:rPr>
              <a:t>the famous h dropping and insertion (6) goes surprisingly unnoticed and </a:t>
            </a:r>
            <a:br>
              <a:rPr lang="en-GB" sz="1700" spc="-1" dirty="0">
                <a:solidFill>
                  <a:srgbClr val="000000"/>
                </a:solidFill>
                <a:latin typeface="Roboto" panose="020B0604020202020204" charset="0"/>
                <a:ea typeface="Roboto" panose="020B0604020202020204" charset="0"/>
              </a:rPr>
            </a:br>
            <a:r>
              <a:rPr lang="en-GB" sz="1700" spc="-1" dirty="0">
                <a:solidFill>
                  <a:srgbClr val="000000"/>
                </a:solidFill>
                <a:latin typeface="Roboto" panose="020B0604020202020204" charset="0"/>
                <a:ea typeface="Roboto" panose="020B0604020202020204" charset="0"/>
              </a:rPr>
              <a:t>scores highest for competence (credible), less for appealing (warmth)</a:t>
            </a:r>
          </a:p>
          <a:p>
            <a:pPr marL="285750" indent="-285750">
              <a:lnSpc>
                <a:spcPct val="90000"/>
              </a:lnSpc>
              <a:spcBef>
                <a:spcPts val="751"/>
              </a:spcBef>
              <a:buFont typeface="Arial" panose="020B0604020202020204" pitchFamily="34" charset="0"/>
              <a:buChar char="•"/>
              <a:tabLst>
                <a:tab pos="0" algn="l"/>
              </a:tabLst>
            </a:pPr>
            <a:r>
              <a:rPr lang="en-US" sz="1700" strike="noStrike" spc="-1" dirty="0">
                <a:solidFill>
                  <a:srgbClr val="000000"/>
                </a:solidFill>
                <a:latin typeface="Roboto" panose="020B0604020202020204" charset="0"/>
                <a:ea typeface="Roboto" panose="020B0604020202020204" charset="0"/>
              </a:rPr>
              <a:t>the massive stereotypical final vowels (“sounds like Mafia”) </a:t>
            </a:r>
            <a:br>
              <a:rPr lang="en-US" sz="1700" strike="noStrike" spc="-1" dirty="0">
                <a:solidFill>
                  <a:srgbClr val="000000"/>
                </a:solidFill>
                <a:latin typeface="Roboto" panose="020B0604020202020204" charset="0"/>
                <a:ea typeface="Roboto" panose="020B0604020202020204" charset="0"/>
              </a:rPr>
            </a:br>
            <a:r>
              <a:rPr lang="en-US" sz="1700" strike="noStrike" spc="-1" dirty="0">
                <a:solidFill>
                  <a:srgbClr val="000000"/>
                </a:solidFill>
                <a:latin typeface="Roboto" panose="020B0604020202020204" charset="0"/>
                <a:ea typeface="Roboto" panose="020B0604020202020204" charset="0"/>
              </a:rPr>
              <a:t>in the last example (15) received the lowest points  </a:t>
            </a:r>
            <a:endParaRPr lang="en-US" sz="1700" strike="noStrike" spc="-1" dirty="0">
              <a:latin typeface="Roboto" panose="020B0604020202020204" charset="0"/>
              <a:ea typeface="Roboto" panose="020B0604020202020204" charset="0"/>
            </a:endParaRPr>
          </a:p>
          <a:p>
            <a:pPr>
              <a:lnSpc>
                <a:spcPct val="90000"/>
              </a:lnSpc>
              <a:spcBef>
                <a:spcPts val="751"/>
              </a:spcBef>
              <a:tabLst>
                <a:tab pos="0" algn="l"/>
              </a:tabLst>
            </a:pPr>
            <a:endParaRPr lang="de-DE" sz="1800" b="0" strike="noStrike" spc="-1" dirty="0">
              <a:latin typeface="Calibri"/>
            </a:endParaRPr>
          </a:p>
          <a:p>
            <a:pPr>
              <a:lnSpc>
                <a:spcPct val="90000"/>
              </a:lnSpc>
              <a:spcBef>
                <a:spcPts val="751"/>
              </a:spcBef>
              <a:tabLst>
                <a:tab pos="0" algn="l"/>
              </a:tabLst>
            </a:pPr>
            <a:endParaRPr lang="de-DE" sz="1800" b="0" strike="noStrike" spc="-1" dirty="0">
              <a:latin typeface="Calibri"/>
            </a:endParaRPr>
          </a:p>
        </p:txBody>
      </p:sp>
      <p:sp>
        <p:nvSpPr>
          <p:cNvPr id="13" name="Textplatzhalter 2"/>
          <p:cNvSpPr/>
          <p:nvPr/>
        </p:nvSpPr>
        <p:spPr>
          <a:xfrm>
            <a:off x="1836750" y="907920"/>
            <a:ext cx="7162529" cy="332483"/>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751"/>
              </a:spcBef>
              <a:tabLst>
                <a:tab pos="0" algn="l"/>
              </a:tabLst>
            </a:pPr>
            <a:r>
              <a:rPr lang="en-GB" sz="2400" b="1" spc="-1" dirty="0">
                <a:solidFill>
                  <a:srgbClr val="000000"/>
                </a:solidFill>
                <a:latin typeface="Roboto" panose="02000000000000000000" pitchFamily="2" charset="0"/>
                <a:ea typeface="Roboto" panose="02000000000000000000" pitchFamily="2" charset="0"/>
              </a:rPr>
              <a:t>3</a:t>
            </a:r>
            <a:r>
              <a:rPr lang="en-GB" sz="2400" b="1" strike="noStrike" spc="-1" dirty="0">
                <a:solidFill>
                  <a:srgbClr val="000000"/>
                </a:solidFill>
                <a:latin typeface="Roboto" panose="02000000000000000000" pitchFamily="2" charset="0"/>
                <a:ea typeface="Roboto" panose="02000000000000000000" pitchFamily="2" charset="0"/>
              </a:rPr>
              <a:t>. Attitudes to individual features of Italian English</a:t>
            </a: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a:p>
            <a:pPr>
              <a:lnSpc>
                <a:spcPct val="90000"/>
              </a:lnSpc>
              <a:spcBef>
                <a:spcPts val="751"/>
              </a:spcBef>
              <a:tabLst>
                <a:tab pos="0" algn="l"/>
              </a:tabLst>
            </a:pPr>
            <a:endParaRPr lang="de-DE" sz="1800" b="0" strike="noStrike" spc="-1" dirty="0">
              <a:latin typeface="Roboto" panose="02000000000000000000" pitchFamily="2" charset="0"/>
              <a:ea typeface="Roboto" panose="02000000000000000000" pitchFamily="2" charset="0"/>
            </a:endParaRPr>
          </a:p>
        </p:txBody>
      </p:sp>
      <p:graphicFrame>
        <p:nvGraphicFramePr>
          <p:cNvPr id="7" name="Tabelle 4"/>
          <p:cNvGraphicFramePr/>
          <p:nvPr>
            <p:extLst>
              <p:ext uri="{D42A27DB-BD31-4B8C-83A1-F6EECF244321}">
                <p14:modId xmlns:p14="http://schemas.microsoft.com/office/powerpoint/2010/main" val="3284353700"/>
              </p:ext>
            </p:extLst>
          </p:nvPr>
        </p:nvGraphicFramePr>
        <p:xfrm>
          <a:off x="1844702" y="120600"/>
          <a:ext cx="6399297" cy="457200"/>
        </p:xfrm>
        <a:graphic>
          <a:graphicData uri="http://schemas.openxmlformats.org/drawingml/2006/table">
            <a:tbl>
              <a:tblPr/>
              <a:tblGrid>
                <a:gridCol w="1369392">
                  <a:extLst>
                    <a:ext uri="{9D8B030D-6E8A-4147-A177-3AD203B41FA5}">
                      <a16:colId xmlns:a16="http://schemas.microsoft.com/office/drawing/2014/main" val="20000"/>
                    </a:ext>
                  </a:extLst>
                </a:gridCol>
                <a:gridCol w="1302247">
                  <a:extLst>
                    <a:ext uri="{9D8B030D-6E8A-4147-A177-3AD203B41FA5}">
                      <a16:colId xmlns:a16="http://schemas.microsoft.com/office/drawing/2014/main" val="20001"/>
                    </a:ext>
                  </a:extLst>
                </a:gridCol>
                <a:gridCol w="1344217">
                  <a:extLst>
                    <a:ext uri="{9D8B030D-6E8A-4147-A177-3AD203B41FA5}">
                      <a16:colId xmlns:a16="http://schemas.microsoft.com/office/drawing/2014/main" val="20002"/>
                    </a:ext>
                  </a:extLst>
                </a:gridCol>
                <a:gridCol w="1354521">
                  <a:extLst>
                    <a:ext uri="{9D8B030D-6E8A-4147-A177-3AD203B41FA5}">
                      <a16:colId xmlns:a16="http://schemas.microsoft.com/office/drawing/2014/main" val="20003"/>
                    </a:ext>
                  </a:extLst>
                </a:gridCol>
                <a:gridCol w="1028920">
                  <a:extLst>
                    <a:ext uri="{9D8B030D-6E8A-4147-A177-3AD203B41FA5}">
                      <a16:colId xmlns:a16="http://schemas.microsoft.com/office/drawing/2014/main" val="20004"/>
                    </a:ext>
                  </a:extLst>
                </a:gridCol>
              </a:tblGrid>
              <a:tr h="283680">
                <a:tc>
                  <a:txBody>
                    <a:bodyPr/>
                    <a:lstStyle/>
                    <a:p>
                      <a:pPr algn="ctr">
                        <a:lnSpc>
                          <a:spcPct val="100000"/>
                        </a:lnSpc>
                      </a:pPr>
                      <a:r>
                        <a:rPr lang="en-GB" sz="1200" b="1" strike="noStrike" spc="-1" dirty="0">
                          <a:solidFill>
                            <a:schemeClr val="tx1"/>
                          </a:solidFill>
                          <a:latin typeface="Roboto"/>
                        </a:rPr>
                        <a:t>introduction</a:t>
                      </a:r>
                      <a:endParaRPr lang="de-DE" sz="1200" b="0" strike="noStrike" spc="-1" dirty="0">
                        <a:solidFill>
                          <a:schemeClr val="tx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tabLst>
                          <a:tab pos="0" algn="l"/>
                        </a:tabLst>
                      </a:pPr>
                      <a:r>
                        <a:rPr lang="en-GB" sz="1200" b="1" strike="noStrike" spc="-1" dirty="0">
                          <a:solidFill>
                            <a:srgbClr val="000000"/>
                          </a:solidFill>
                          <a:latin typeface="Roboto"/>
                        </a:rPr>
                        <a:t> research: </a:t>
                      </a:r>
                      <a:r>
                        <a:rPr lang="en-GB" sz="1200" b="1" strike="noStrike" spc="-1" dirty="0" err="1">
                          <a:solidFill>
                            <a:srgbClr val="000000"/>
                          </a:solidFill>
                          <a:latin typeface="Roboto"/>
                        </a:rPr>
                        <a:t>ItE</a:t>
                      </a:r>
                      <a:r>
                        <a:rPr lang="en-GB" sz="1200" b="1" strike="noStrike" spc="-1" dirty="0">
                          <a:solidFill>
                            <a:srgbClr val="000000"/>
                          </a:solidFill>
                          <a:latin typeface="Roboto"/>
                        </a:rPr>
                        <a:t>    </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chemeClr val="bg1"/>
                          </a:solidFill>
                          <a:latin typeface="Roboto"/>
                        </a:rPr>
                        <a:t>attitudes to features</a:t>
                      </a:r>
                      <a:endParaRPr lang="de-DE" sz="1200" b="0" strike="noStrike" spc="-1" dirty="0">
                        <a:solidFill>
                          <a:schemeClr val="bg1"/>
                        </a:solidFill>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learning &amp; attitudes to text</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GB" sz="1200" b="1" strike="noStrike" spc="-1" dirty="0">
                          <a:solidFill>
                            <a:srgbClr val="000000"/>
                          </a:solidFill>
                          <a:latin typeface="Roboto"/>
                          <a:ea typeface="Verdana"/>
                        </a:rPr>
                        <a:t>conclusions</a:t>
                      </a:r>
                      <a:endParaRPr lang="de-DE" sz="1200" b="0" strike="noStrike" spc="-1" dirty="0">
                        <a:latin typeface="Roboto"/>
                      </a:endParaRPr>
                    </a:p>
                  </a:txBody>
                  <a:tcPr marR="360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BEAAA902-D096-73A1-4F7B-A3B0451FAFAF}"/>
              </a:ext>
            </a:extLst>
          </p:cNvPr>
          <p:cNvGraphicFramePr>
            <a:graphicFrameLocks noGrp="1"/>
          </p:cNvGraphicFramePr>
          <p:nvPr>
            <p:extLst>
              <p:ext uri="{D42A27DB-BD31-4B8C-83A1-F6EECF244321}">
                <p14:modId xmlns:p14="http://schemas.microsoft.com/office/powerpoint/2010/main" val="1533833819"/>
              </p:ext>
            </p:extLst>
          </p:nvPr>
        </p:nvGraphicFramePr>
        <p:xfrm>
          <a:off x="5957766" y="3396741"/>
          <a:ext cx="2733946" cy="3140175"/>
        </p:xfrm>
        <a:graphic>
          <a:graphicData uri="http://schemas.openxmlformats.org/drawingml/2006/table">
            <a:tbl>
              <a:tblPr firstRow="1">
                <a:tableStyleId>{5C22544A-7EE6-4342-B048-85BDC9FD1C3A}</a:tableStyleId>
              </a:tblPr>
              <a:tblGrid>
                <a:gridCol w="947151">
                  <a:extLst>
                    <a:ext uri="{9D8B030D-6E8A-4147-A177-3AD203B41FA5}">
                      <a16:colId xmlns:a16="http://schemas.microsoft.com/office/drawing/2014/main" val="2276428728"/>
                    </a:ext>
                  </a:extLst>
                </a:gridCol>
                <a:gridCol w="1786795">
                  <a:extLst>
                    <a:ext uri="{9D8B030D-6E8A-4147-A177-3AD203B41FA5}">
                      <a16:colId xmlns:a16="http://schemas.microsoft.com/office/drawing/2014/main" val="1053351707"/>
                    </a:ext>
                  </a:extLst>
                </a:gridCol>
              </a:tblGrid>
              <a:tr h="152547">
                <a:tc>
                  <a:txBody>
                    <a:bodyPr/>
                    <a:lstStyle/>
                    <a:p>
                      <a:pPr algn="r" fontAlgn="b"/>
                      <a:r>
                        <a:rPr lang="en-GB" sz="1200" u="none" strike="noStrike" dirty="0">
                          <a:effectLst/>
                          <a:latin typeface="Roboto" panose="02000000000000000000" pitchFamily="2" charset="0"/>
                          <a:ea typeface="Roboto" panose="02000000000000000000" pitchFamily="2" charset="0"/>
                        </a:rPr>
                        <a:t>Stimulus</a:t>
                      </a:r>
                      <a:endParaRPr lang="en-GB" sz="1200" b="1" i="0" u="none" strike="noStrike" dirty="0">
                        <a:solidFill>
                          <a:srgbClr val="FFFFFF"/>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a:effectLst/>
                          <a:latin typeface="Roboto" panose="02000000000000000000" pitchFamily="2" charset="0"/>
                          <a:ea typeface="Roboto" panose="02000000000000000000" pitchFamily="2" charset="0"/>
                        </a:rPr>
                        <a:t>Feature</a:t>
                      </a:r>
                      <a:endParaRPr lang="en-GB" sz="1200" b="1" i="0" u="none" strike="noStrike">
                        <a:solidFill>
                          <a:srgbClr val="FFFFFF"/>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4245552061"/>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1</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pl-PL" sz="1200" u="none" strike="noStrike" dirty="0">
                          <a:effectLst/>
                          <a:latin typeface="Roboto" panose="02000000000000000000" pitchFamily="2" charset="0"/>
                          <a:ea typeface="Roboto" panose="02000000000000000000" pitchFamily="2" charset="0"/>
                        </a:rPr>
                        <a:t>3rd p -</a:t>
                      </a:r>
                      <a:r>
                        <a:rPr lang="pl-PL" sz="1200" i="1" u="none" strike="noStrike" dirty="0">
                          <a:effectLst/>
                          <a:latin typeface="Roboto" panose="02000000000000000000" pitchFamily="2" charset="0"/>
                          <a:ea typeface="Roboto" panose="02000000000000000000" pitchFamily="2" charset="0"/>
                        </a:rPr>
                        <a:t>s,</a:t>
                      </a:r>
                      <a:r>
                        <a:rPr lang="pl-PL" sz="1200" u="none" strike="noStrike" dirty="0">
                          <a:effectLst/>
                          <a:latin typeface="Roboto" panose="02000000000000000000" pitchFamily="2" charset="0"/>
                          <a:ea typeface="Roboto" panose="02000000000000000000" pitchFamily="2" charset="0"/>
                        </a:rPr>
                        <a:t> ʌ &gt; o</a:t>
                      </a:r>
                      <a:endParaRPr lang="pl-PL"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2284370039"/>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2</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final –t &gt; </a:t>
                      </a:r>
                      <a:r>
                        <a:rPr lang="en-GB" sz="1200" u="none" strike="noStrike" dirty="0" err="1">
                          <a:effectLst/>
                          <a:latin typeface="Roboto" panose="02000000000000000000" pitchFamily="2" charset="0"/>
                          <a:ea typeface="Roboto" panose="02000000000000000000" pitchFamily="2" charset="0"/>
                        </a:rPr>
                        <a:t>ɪd</a:t>
                      </a:r>
                      <a:r>
                        <a:rPr lang="en-GB" sz="1200" u="none" strike="noStrike" dirty="0">
                          <a:effectLst/>
                          <a:latin typeface="Roboto" panose="02000000000000000000" pitchFamily="2" charset="0"/>
                          <a:ea typeface="Roboto" panose="02000000000000000000" pitchFamily="2" charset="0"/>
                        </a:rPr>
                        <a:t> </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3055218774"/>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3</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a:effectLst/>
                          <a:latin typeface="Roboto" panose="02000000000000000000" pitchFamily="2" charset="0"/>
                          <a:ea typeface="Roboto" panose="02000000000000000000" pitchFamily="2" charset="0"/>
                        </a:rPr>
                        <a:t>voicing s &gt; z</a:t>
                      </a:r>
                      <a:endParaRPr lang="en-GB" sz="1200" b="0"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3895199528"/>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4</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0 article</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789959956"/>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5</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a:effectLst/>
                          <a:latin typeface="Roboto" panose="02000000000000000000" pitchFamily="2" charset="0"/>
                          <a:ea typeface="Roboto" panose="02000000000000000000" pitchFamily="2" charset="0"/>
                        </a:rPr>
                        <a:t>double consonant p</a:t>
                      </a:r>
                      <a:endParaRPr lang="en-GB" sz="1200" b="0"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2833185948"/>
                  </a:ext>
                </a:extLst>
              </a:tr>
              <a:tr h="254245">
                <a:tc>
                  <a:txBody>
                    <a:bodyPr/>
                    <a:lstStyle/>
                    <a:p>
                      <a:pPr algn="r" fontAlgn="b"/>
                      <a:r>
                        <a:rPr lang="en-GB" sz="1200" u="none" strike="noStrike">
                          <a:effectLst/>
                          <a:latin typeface="Roboto" panose="02000000000000000000" pitchFamily="2" charset="0"/>
                          <a:ea typeface="Roboto" panose="02000000000000000000" pitchFamily="2" charset="0"/>
                        </a:rPr>
                        <a:t>6</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i="1" u="none" strike="noStrike" dirty="0">
                          <a:effectLst/>
                          <a:latin typeface="Roboto" panose="02000000000000000000" pitchFamily="2" charset="0"/>
                          <a:ea typeface="Roboto" panose="02000000000000000000" pitchFamily="2" charset="0"/>
                        </a:rPr>
                        <a:t>h</a:t>
                      </a:r>
                      <a:r>
                        <a:rPr lang="en-GB" sz="1200" u="none" strike="noStrike" dirty="0">
                          <a:effectLst/>
                          <a:latin typeface="Roboto" panose="02000000000000000000" pitchFamily="2" charset="0"/>
                          <a:ea typeface="Roboto" panose="02000000000000000000" pitchFamily="2" charset="0"/>
                        </a:rPr>
                        <a:t> dropping/insertion</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2090487587"/>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7</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u &gt; ü</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1809201618"/>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8</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a:effectLst/>
                          <a:latin typeface="Roboto" panose="02000000000000000000" pitchFamily="2" charset="0"/>
                          <a:ea typeface="Roboto" panose="02000000000000000000" pitchFamily="2" charset="0"/>
                        </a:rPr>
                        <a:t>inserted prep</a:t>
                      </a:r>
                      <a:endParaRPr lang="en-GB" sz="1200" b="0"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1287485871"/>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9</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a:effectLst/>
                          <a:latin typeface="Roboto" panose="02000000000000000000" pitchFamily="2" charset="0"/>
                          <a:ea typeface="Roboto" panose="02000000000000000000" pitchFamily="2" charset="0"/>
                        </a:rPr>
                        <a:t>ð &gt; z</a:t>
                      </a:r>
                      <a:endParaRPr lang="en-GB" sz="1200" b="0"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1643320621"/>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10</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rolling r</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3428871013"/>
                  </a:ext>
                </a:extLst>
              </a:tr>
              <a:tr h="254245">
                <a:tc>
                  <a:txBody>
                    <a:bodyPr/>
                    <a:lstStyle/>
                    <a:p>
                      <a:pPr algn="r" fontAlgn="b"/>
                      <a:r>
                        <a:rPr lang="en-GB" sz="1200" u="none" strike="noStrike">
                          <a:effectLst/>
                          <a:latin typeface="Roboto" panose="02000000000000000000" pitchFamily="2" charset="0"/>
                          <a:ea typeface="Roboto" panose="02000000000000000000" pitchFamily="2" charset="0"/>
                        </a:rPr>
                        <a:t>11</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weak &gt; strong ending</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4175430392"/>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12</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i: &gt; ɪ</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561930230"/>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13</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final vowel</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2553420804"/>
                  </a:ext>
                </a:extLst>
              </a:tr>
              <a:tr h="254245">
                <a:tc>
                  <a:txBody>
                    <a:bodyPr/>
                    <a:lstStyle/>
                    <a:p>
                      <a:pPr algn="r" fontAlgn="b"/>
                      <a:r>
                        <a:rPr lang="en-GB" sz="1200" u="none" strike="noStrike">
                          <a:effectLst/>
                          <a:latin typeface="Roboto" panose="02000000000000000000" pitchFamily="2" charset="0"/>
                          <a:ea typeface="Roboto" panose="02000000000000000000" pitchFamily="2" charset="0"/>
                        </a:rPr>
                        <a:t>14</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en-GB" sz="1200" u="none" strike="noStrike" dirty="0">
                          <a:effectLst/>
                          <a:latin typeface="Roboto" panose="02000000000000000000" pitchFamily="2" charset="0"/>
                          <a:ea typeface="Roboto" panose="02000000000000000000" pitchFamily="2" charset="0"/>
                        </a:rPr>
                        <a:t>double consonant m</a:t>
                      </a:r>
                      <a:endParaRPr lang="en-GB"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3445044797"/>
                  </a:ext>
                </a:extLst>
              </a:tr>
              <a:tr h="152547">
                <a:tc>
                  <a:txBody>
                    <a:bodyPr/>
                    <a:lstStyle/>
                    <a:p>
                      <a:pPr algn="r" fontAlgn="b"/>
                      <a:r>
                        <a:rPr lang="en-GB" sz="1200" u="none" strike="noStrike">
                          <a:effectLst/>
                          <a:latin typeface="Roboto" panose="02000000000000000000" pitchFamily="2" charset="0"/>
                          <a:ea typeface="Roboto" panose="02000000000000000000" pitchFamily="2" charset="0"/>
                        </a:rPr>
                        <a:t>15</a:t>
                      </a:r>
                      <a:endParaRPr lang="en-GB" sz="1200" b="1" i="0" u="none" strike="noStrike">
                        <a:solidFill>
                          <a:srgbClr val="000000"/>
                        </a:solidFill>
                        <a:effectLst/>
                        <a:latin typeface="Roboto" panose="02000000000000000000" pitchFamily="2" charset="0"/>
                        <a:ea typeface="Roboto" panose="02000000000000000000" pitchFamily="2" charset="0"/>
                      </a:endParaRPr>
                    </a:p>
                  </a:txBody>
                  <a:tcPr marL="45720" marR="45720" marT="0" marB="0" anchor="b"/>
                </a:tc>
                <a:tc>
                  <a:txBody>
                    <a:bodyPr/>
                    <a:lstStyle/>
                    <a:p>
                      <a:pPr algn="l" fontAlgn="b"/>
                      <a:r>
                        <a:rPr lang="pt-BR" sz="1200" u="none" strike="noStrike" dirty="0">
                          <a:effectLst/>
                          <a:latin typeface="Roboto" panose="02000000000000000000" pitchFamily="2" charset="0"/>
                          <a:ea typeface="Roboto" panose="02000000000000000000" pitchFamily="2" charset="0"/>
                        </a:rPr>
                        <a:t>3x final vowel, ɪ &gt; i:  </a:t>
                      </a:r>
                      <a:endParaRPr lang="pt-BR" sz="1200" b="0" i="0" u="none" strike="noStrike" dirty="0">
                        <a:solidFill>
                          <a:srgbClr val="000000"/>
                        </a:solidFill>
                        <a:effectLst/>
                        <a:latin typeface="Roboto" panose="02000000000000000000" pitchFamily="2" charset="0"/>
                        <a:ea typeface="Roboto" panose="02000000000000000000" pitchFamily="2" charset="0"/>
                      </a:endParaRPr>
                    </a:p>
                  </a:txBody>
                  <a:tcPr marL="45720" marR="45720" marT="0" marB="0" anchor="b"/>
                </a:tc>
                <a:extLst>
                  <a:ext uri="{0D108BD9-81ED-4DB2-BD59-A6C34878D82A}">
                    <a16:rowId xmlns:a16="http://schemas.microsoft.com/office/drawing/2014/main" val="1701143134"/>
                  </a:ext>
                </a:extLst>
              </a:tr>
            </a:tbl>
          </a:graphicData>
        </a:graphic>
      </p:graphicFrame>
      <p:graphicFrame>
        <p:nvGraphicFramePr>
          <p:cNvPr id="6" name="Chart 5">
            <a:extLst>
              <a:ext uri="{FF2B5EF4-FFF2-40B4-BE49-F238E27FC236}">
                <a16:creationId xmlns:a16="http://schemas.microsoft.com/office/drawing/2014/main" id="{168FA57E-AAC4-D73D-AA01-D5F4CA9CF8CB}"/>
              </a:ext>
            </a:extLst>
          </p:cNvPr>
          <p:cNvGraphicFramePr>
            <a:graphicFrameLocks/>
          </p:cNvGraphicFramePr>
          <p:nvPr>
            <p:extLst>
              <p:ext uri="{D42A27DB-BD31-4B8C-83A1-F6EECF244321}">
                <p14:modId xmlns:p14="http://schemas.microsoft.com/office/powerpoint/2010/main" val="136775879"/>
              </p:ext>
            </p:extLst>
          </p:nvPr>
        </p:nvGraphicFramePr>
        <p:xfrm>
          <a:off x="435128" y="3537599"/>
          <a:ext cx="5522638" cy="33204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078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F7F7F"/>
      </a:dk2>
      <a:lt2>
        <a:srgbClr val="FFFFFF"/>
      </a:lt2>
      <a:accent1>
        <a:srgbClr val="005F50"/>
      </a:accent1>
      <a:accent2>
        <a:srgbClr val="DF5F07"/>
      </a:accent2>
      <a:accent3>
        <a:srgbClr val="00C6A7"/>
      </a:accent3>
      <a:accent4>
        <a:srgbClr val="F2F2F2"/>
      </a:accent4>
      <a:accent5>
        <a:srgbClr val="FFC000"/>
      </a:accent5>
      <a:accent6>
        <a:srgbClr val="00322A"/>
      </a:accent6>
      <a:hlink>
        <a:srgbClr val="005F50"/>
      </a:hlink>
      <a:folHlink>
        <a:srgbClr val="00AC8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F7F7F"/>
      </a:dk2>
      <a:lt2>
        <a:srgbClr val="FFFFFF"/>
      </a:lt2>
      <a:accent1>
        <a:srgbClr val="005F50"/>
      </a:accent1>
      <a:accent2>
        <a:srgbClr val="DF5F07"/>
      </a:accent2>
      <a:accent3>
        <a:srgbClr val="00C6A7"/>
      </a:accent3>
      <a:accent4>
        <a:srgbClr val="F2F2F2"/>
      </a:accent4>
      <a:accent5>
        <a:srgbClr val="FFC000"/>
      </a:accent5>
      <a:accent6>
        <a:srgbClr val="00322A"/>
      </a:accent6>
      <a:hlink>
        <a:srgbClr val="005F50"/>
      </a:hlink>
      <a:folHlink>
        <a:srgbClr val="00AC8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F7F7F"/>
      </a:dk2>
      <a:lt2>
        <a:srgbClr val="FFFFFF"/>
      </a:lt2>
      <a:accent1>
        <a:srgbClr val="005F50"/>
      </a:accent1>
      <a:accent2>
        <a:srgbClr val="DF5F07"/>
      </a:accent2>
      <a:accent3>
        <a:srgbClr val="00C6A7"/>
      </a:accent3>
      <a:accent4>
        <a:srgbClr val="F2F2F2"/>
      </a:accent4>
      <a:accent5>
        <a:srgbClr val="FFC000"/>
      </a:accent5>
      <a:accent6>
        <a:srgbClr val="00322A"/>
      </a:accent6>
      <a:hlink>
        <a:srgbClr val="005F50"/>
      </a:hlink>
      <a:folHlink>
        <a:srgbClr val="00AC8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PHIL_FAK_KH</Template>
  <TotalTime>0</TotalTime>
  <Words>3181</Words>
  <Application>Microsoft Macintosh PowerPoint</Application>
  <PresentationFormat>Bildschirmpräsentation (4:3)</PresentationFormat>
  <Paragraphs>514</Paragraphs>
  <Slides>22</Slides>
  <Notes>18</Notes>
  <HiddenSlides>0</HiddenSlides>
  <MMClips>4</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22</vt:i4>
      </vt:variant>
    </vt:vector>
  </HeadingPairs>
  <TitlesOfParts>
    <vt:vector size="31" baseType="lpstr">
      <vt:lpstr>Arial</vt:lpstr>
      <vt:lpstr>Calibri</vt:lpstr>
      <vt:lpstr>Calibri Light</vt:lpstr>
      <vt:lpstr>Roboto</vt:lpstr>
      <vt:lpstr>Symbol</vt:lpstr>
      <vt:lpstr>Verdana</vt:lpstr>
      <vt:lpstr>Wingdings</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Data collection: online from classroom in Modena</vt:lpstr>
      <vt:lpstr>Results: Origin of the PA </vt:lpstr>
      <vt:lpstr>Results: Voice characteristics</vt:lpstr>
      <vt:lpstr>ItE agent is rated as competent but cold</vt:lpstr>
      <vt:lpstr>Results: Voice characteristics Italians consistently prefer American English</vt:lpstr>
      <vt:lpstr>PowerPoint-Präsentation</vt:lpstr>
      <vt:lpstr>References</vt:lpstr>
      <vt:lpstr>PowerPoint-Präsentation</vt:lpstr>
    </vt:vector>
  </TitlesOfParts>
  <Company>TUC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ames</dc:creator>
  <dc:description/>
  <cp:lastModifiedBy>Sven Albrecht</cp:lastModifiedBy>
  <cp:revision>737</cp:revision>
  <cp:lastPrinted>2023-06-09T19:56:39Z</cp:lastPrinted>
  <dcterms:created xsi:type="dcterms:W3CDTF">2009-09-16T09:06:53Z</dcterms:created>
  <dcterms:modified xsi:type="dcterms:W3CDTF">2023-06-21T08:04:03Z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5</vt:r8>
  </property>
  <property fmtid="{D5CDD505-2E9C-101B-9397-08002B2CF9AE}" pid="3" name="PresentationFormat">
    <vt:lpwstr>Bildschirmpräsentation (4:3)</vt:lpwstr>
  </property>
  <property fmtid="{D5CDD505-2E9C-101B-9397-08002B2CF9AE}" pid="4" name="Slides">
    <vt:r8>36</vt:r8>
  </property>
</Properties>
</file>