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7"/>
  </p:notesMasterIdLst>
  <p:sldIdLst>
    <p:sldId id="256" r:id="rId6"/>
    <p:sldId id="257" r:id="rId7"/>
    <p:sldId id="294" r:id="rId8"/>
    <p:sldId id="258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59" r:id="rId17"/>
    <p:sldId id="290" r:id="rId18"/>
    <p:sldId id="260" r:id="rId19"/>
    <p:sldId id="264" r:id="rId20"/>
    <p:sldId id="265" r:id="rId21"/>
    <p:sldId id="266" r:id="rId22"/>
    <p:sldId id="263" r:id="rId23"/>
    <p:sldId id="291" r:id="rId24"/>
    <p:sldId id="261" r:id="rId25"/>
    <p:sldId id="262" r:id="rId26"/>
  </p:sldIdLst>
  <p:sldSz cx="12192000" cy="6858000"/>
  <p:notesSz cx="9948863" cy="68135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يره عبدالناصر تيسير شخشير" initials="ميره" lastIdx="1" clrIdx="0">
    <p:extLst>
      <p:ext uri="{19B8F6BF-5375-455C-9EA6-DF929625EA0E}">
        <p15:presenceInfo xmlns:p15="http://schemas.microsoft.com/office/powerpoint/2012/main" userId="S::409554557@nablus.edu.ps::d158cbbb-3ef6-411a-988c-505f2f53b0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86628"/>
  </p:normalViewPr>
  <p:slideViewPr>
    <p:cSldViewPr snapToGrid="0" snapToObjects="1">
      <p:cViewPr varScale="1">
        <p:scale>
          <a:sx n="144" d="100"/>
          <a:sy n="144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5625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20D54-38BF-7D4B-9407-6A3873FEEF72}" type="datetimeFigureOut">
              <a:rPr lang="de-DE" smtClean="0"/>
              <a:t>30.05.22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87813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5363" y="3279775"/>
            <a:ext cx="7958137" cy="2682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72238"/>
            <a:ext cx="431165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5625" y="6472238"/>
            <a:ext cx="431165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167E7-D2C3-D74A-B869-CBF0697EF0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54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52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Books, </a:t>
            </a:r>
            <a:r>
              <a:rPr lang="de-DE" dirty="0" err="1"/>
              <a:t>adaptations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Palestine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(incl. Book </a:t>
            </a:r>
            <a:r>
              <a:rPr lang="de-DE" dirty="0" err="1"/>
              <a:t>screenshot</a:t>
            </a:r>
            <a:r>
              <a:rPr lang="de-DE" dirty="0"/>
              <a:t>) – 2 </a:t>
            </a:r>
            <a:r>
              <a:rPr lang="de-DE" dirty="0" err="1"/>
              <a:t>slides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68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Books, </a:t>
            </a:r>
            <a:r>
              <a:rPr lang="de-DE" dirty="0" err="1"/>
              <a:t>adaptations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Palestine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(incl. Book </a:t>
            </a:r>
            <a:r>
              <a:rPr lang="de-DE" dirty="0" err="1"/>
              <a:t>screenshot</a:t>
            </a:r>
            <a:r>
              <a:rPr lang="de-DE" dirty="0"/>
              <a:t>) – 2 </a:t>
            </a:r>
            <a:r>
              <a:rPr lang="de-DE" dirty="0" err="1"/>
              <a:t>slides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93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Interaction (</a:t>
            </a:r>
            <a:r>
              <a:rPr lang="de-DE" dirty="0" err="1"/>
              <a:t>screenshots</a:t>
            </a:r>
            <a:r>
              <a:rPr lang="de-DE" dirty="0"/>
              <a:t> </a:t>
            </a:r>
            <a:r>
              <a:rPr lang="de-DE" dirty="0" err="1"/>
              <a:t>moodle</a:t>
            </a:r>
            <a:r>
              <a:rPr lang="de-DE" dirty="0"/>
              <a:t>/</a:t>
            </a:r>
            <a:r>
              <a:rPr lang="de-DE" dirty="0" err="1"/>
              <a:t>whatsapp</a:t>
            </a:r>
            <a:r>
              <a:rPr lang="de-DE" dirty="0"/>
              <a:t>) – 1 </a:t>
            </a:r>
            <a:r>
              <a:rPr lang="de-DE" dirty="0" err="1"/>
              <a:t>slides</a:t>
            </a:r>
            <a:r>
              <a:rPr lang="de-DE" dirty="0"/>
              <a:t> -&gt; </a:t>
            </a:r>
            <a:r>
              <a:rPr lang="de-DE" dirty="0" err="1"/>
              <a:t>Ask</a:t>
            </a:r>
            <a:r>
              <a:rPr lang="de-DE" dirty="0"/>
              <a:t> Aida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81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Integrated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facilitators</a:t>
            </a:r>
            <a:r>
              <a:rPr lang="de-DE" dirty="0"/>
              <a:t> (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uploaded</a:t>
            </a:r>
            <a:r>
              <a:rPr lang="de-DE" dirty="0"/>
              <a:t> </a:t>
            </a:r>
            <a:r>
              <a:rPr lang="de-DE" dirty="0" err="1"/>
              <a:t>videos</a:t>
            </a:r>
            <a:r>
              <a:rPr lang="de-DE" dirty="0"/>
              <a:t> etc.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comment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4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Incl. </a:t>
            </a:r>
            <a:r>
              <a:rPr lang="de-DE" dirty="0" err="1"/>
              <a:t>Sustainability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mobile </a:t>
            </a:r>
            <a:r>
              <a:rPr lang="de-DE" dirty="0" err="1"/>
              <a:t>use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61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Incl. </a:t>
            </a:r>
            <a:r>
              <a:rPr lang="de-DE" dirty="0" err="1"/>
              <a:t>Sustainability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mobile </a:t>
            </a:r>
            <a:r>
              <a:rPr lang="de-DE" dirty="0" err="1"/>
              <a:t>use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167E7-D2C3-D74A-B869-CBF0697EF01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3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24224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14968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33480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24224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14968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2711520" y="266760"/>
            <a:ext cx="9180000" cy="414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24224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814968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33480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/>
          </p:nvPr>
        </p:nvSpPr>
        <p:spPr>
          <a:xfrm>
            <a:off x="424224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/>
          </p:nvPr>
        </p:nvSpPr>
        <p:spPr>
          <a:xfrm>
            <a:off x="814968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2711520" y="266760"/>
            <a:ext cx="9180000" cy="414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24224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814968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33480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424224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814968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2711520" y="266760"/>
            <a:ext cx="9180000" cy="414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424224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814968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/>
          </p:nvPr>
        </p:nvSpPr>
        <p:spPr>
          <a:xfrm>
            <a:off x="33480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/>
          </p:nvPr>
        </p:nvSpPr>
        <p:spPr>
          <a:xfrm>
            <a:off x="424224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/>
          </p:nvPr>
        </p:nvSpPr>
        <p:spPr>
          <a:xfrm>
            <a:off x="814968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2711520" y="266760"/>
            <a:ext cx="9180000" cy="414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2711520" y="266760"/>
            <a:ext cx="9180000" cy="414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24224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8149680" y="493848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/>
          </p:nvPr>
        </p:nvSpPr>
        <p:spPr>
          <a:xfrm>
            <a:off x="33480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/>
          </p:nvPr>
        </p:nvSpPr>
        <p:spPr>
          <a:xfrm>
            <a:off x="424224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/>
          </p:nvPr>
        </p:nvSpPr>
        <p:spPr>
          <a:xfrm>
            <a:off x="8149680" y="5598000"/>
            <a:ext cx="372096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56440" y="559800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33480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56440" y="4938480"/>
            <a:ext cx="563940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334800" y="5598000"/>
            <a:ext cx="11556720" cy="6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/>
          <p:nvPr/>
        </p:nvSpPr>
        <p:spPr>
          <a:xfrm>
            <a:off x="0" y="0"/>
            <a:ext cx="12191760" cy="1511640"/>
          </a:xfrm>
          <a:prstGeom prst="rect">
            <a:avLst/>
          </a:prstGeom>
          <a:solidFill>
            <a:srgbClr val="DF5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Gerader Verbinder 13"/>
          <p:cNvSpPr/>
          <p:nvPr/>
        </p:nvSpPr>
        <p:spPr>
          <a:xfrm>
            <a:off x="2350080" y="333360"/>
            <a:ext cx="360" cy="826920"/>
          </a:xfrm>
          <a:prstGeom prst="line">
            <a:avLst/>
          </a:prstGeom>
          <a:ln w="127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Grafik 22"/>
          <p:cNvPicPr/>
          <p:nvPr/>
        </p:nvPicPr>
        <p:blipFill>
          <a:blip r:embed="rId14"/>
          <a:stretch/>
        </p:blipFill>
        <p:spPr>
          <a:xfrm>
            <a:off x="0" y="0"/>
            <a:ext cx="2350800" cy="1510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800" b="1" strike="noStrike" spc="-1">
                <a:solidFill>
                  <a:srgbClr val="FFFFFF"/>
                </a:solidFill>
                <a:latin typeface="Roboto"/>
                <a:ea typeface="Roboto"/>
              </a:rPr>
              <a:t>Titelmasterformat durch Klicken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3177720" y="1484280"/>
            <a:ext cx="492984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0" y="1484280"/>
            <a:ext cx="316944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8115480" y="1484280"/>
            <a:ext cx="407628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8"/>
          <p:cNvSpPr/>
          <p:nvPr/>
        </p:nvSpPr>
        <p:spPr>
          <a:xfrm>
            <a:off x="0" y="360"/>
            <a:ext cx="12191760" cy="764280"/>
          </a:xfrm>
          <a:prstGeom prst="rect">
            <a:avLst/>
          </a:prstGeom>
          <a:solidFill>
            <a:srgbClr val="DF5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" name="Grafik 2"/>
          <p:cNvPicPr/>
          <p:nvPr/>
        </p:nvPicPr>
        <p:blipFill>
          <a:blip r:embed="rId14"/>
          <a:stretch/>
        </p:blipFill>
        <p:spPr>
          <a:xfrm>
            <a:off x="0" y="-42840"/>
            <a:ext cx="1325880" cy="866160"/>
          </a:xfrm>
          <a:prstGeom prst="rect">
            <a:avLst/>
          </a:prstGeom>
          <a:ln w="0">
            <a:noFill/>
          </a:ln>
        </p:spPr>
      </p:pic>
      <p:sp>
        <p:nvSpPr>
          <p:cNvPr id="46" name="Rectangle 5"/>
          <p:cNvSpPr/>
          <p:nvPr/>
        </p:nvSpPr>
        <p:spPr>
          <a:xfrm>
            <a:off x="8252640" y="6525360"/>
            <a:ext cx="37472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Roboto"/>
                <a:ea typeface="Roboto"/>
              </a:rPr>
              <a:t>www.tefl-epal.ps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7" name="Gerader Verbinder 32"/>
          <p:cNvSpPr/>
          <p:nvPr/>
        </p:nvSpPr>
        <p:spPr>
          <a:xfrm>
            <a:off x="0" y="6525000"/>
            <a:ext cx="12191760" cy="360"/>
          </a:xfrm>
          <a:prstGeom prst="line">
            <a:avLst/>
          </a:prstGeom>
          <a:ln w="12700">
            <a:solidFill>
              <a:srgbClr val="00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Fußzeilenplatzhalter 4"/>
          <p:cNvSpPr/>
          <p:nvPr/>
        </p:nvSpPr>
        <p:spPr>
          <a:xfrm>
            <a:off x="4655880" y="6526800"/>
            <a:ext cx="559260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93F6A93-522F-4C82-B41A-F608E123FEA8}" type="slidenum">
              <a:rPr lang="de-DE" sz="1400" b="0" strike="noStrike" spc="-1">
                <a:solidFill>
                  <a:srgbClr val="000000"/>
                </a:solidFill>
                <a:latin typeface="Roboto"/>
                <a:ea typeface="Roboto"/>
              </a:rPr>
              <a:t>‹Nr.›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9" name="Gerader Verbinder 10"/>
          <p:cNvSpPr/>
          <p:nvPr/>
        </p:nvSpPr>
        <p:spPr>
          <a:xfrm>
            <a:off x="1342800" y="152280"/>
            <a:ext cx="360" cy="468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Rectangle 4"/>
          <p:cNvSpPr/>
          <p:nvPr/>
        </p:nvSpPr>
        <p:spPr>
          <a:xfrm>
            <a:off x="192240" y="6525360"/>
            <a:ext cx="57596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TISLID ∙ May 27, 2022 ∙ Schmied,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Roboto"/>
                <a:ea typeface="Roboto"/>
              </a:rPr>
              <a:t>Bakeer</a:t>
            </a:r>
            <a:r>
              <a:rPr lang="de-DE" sz="1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, Albrecht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body"/>
          </p:nvPr>
        </p:nvSpPr>
        <p:spPr>
          <a:xfrm>
            <a:off x="192240" y="1996560"/>
            <a:ext cx="1180764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 dirty="0">
              <a:solidFill>
                <a:srgbClr val="000000"/>
              </a:solidFill>
              <a:latin typeface="Roboto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Zweite Ebene</a:t>
            </a:r>
            <a:endParaRPr lang="de-DE" sz="2400" b="0" strike="noStrike" spc="-1" dirty="0">
              <a:solidFill>
                <a:srgbClr val="000000"/>
              </a:solidFill>
              <a:latin typeface="Roboto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Dritte Ebene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Vierte Ebene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Fünfte Ebene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1600" b="1" strike="noStrike" spc="-1">
                <a:solidFill>
                  <a:srgbClr val="FFFFFF"/>
                </a:solidFill>
                <a:latin typeface="Roboto"/>
                <a:ea typeface="Roboto"/>
              </a:rPr>
              <a:t>Titelmasterformat durch Klicken bearbeiten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228600" y="11293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hteck 8"/>
          <p:cNvSpPr/>
          <p:nvPr/>
        </p:nvSpPr>
        <p:spPr>
          <a:xfrm>
            <a:off x="0" y="0"/>
            <a:ext cx="12191760" cy="1511640"/>
          </a:xfrm>
          <a:prstGeom prst="rect">
            <a:avLst/>
          </a:prstGeom>
          <a:solidFill>
            <a:srgbClr val="DF5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Gerader Verbinder 13"/>
          <p:cNvSpPr/>
          <p:nvPr/>
        </p:nvSpPr>
        <p:spPr>
          <a:xfrm>
            <a:off x="2350080" y="333360"/>
            <a:ext cx="360" cy="826920"/>
          </a:xfrm>
          <a:prstGeom prst="line">
            <a:avLst/>
          </a:prstGeom>
          <a:ln w="127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" name="Grafik 22"/>
          <p:cNvPicPr/>
          <p:nvPr/>
        </p:nvPicPr>
        <p:blipFill>
          <a:blip r:embed="rId14"/>
          <a:stretch/>
        </p:blipFill>
        <p:spPr>
          <a:xfrm>
            <a:off x="0" y="0"/>
            <a:ext cx="2350800" cy="1510920"/>
          </a:xfrm>
          <a:prstGeom prst="rect">
            <a:avLst/>
          </a:prstGeom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800" b="1" strike="noStrike" spc="-1">
                <a:solidFill>
                  <a:srgbClr val="FFFFFF"/>
                </a:solidFill>
                <a:latin typeface="Roboto"/>
                <a:ea typeface="Roboto"/>
              </a:rPr>
              <a:t>Titelmasterformat durch Klicken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34800" y="1776240"/>
            <a:ext cx="11556720" cy="44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0" y="2421000"/>
            <a:ext cx="12191760" cy="4096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 8"/>
          <p:cNvSpPr/>
          <p:nvPr/>
        </p:nvSpPr>
        <p:spPr>
          <a:xfrm>
            <a:off x="0" y="0"/>
            <a:ext cx="12191760" cy="1511640"/>
          </a:xfrm>
          <a:prstGeom prst="rect">
            <a:avLst/>
          </a:prstGeom>
          <a:solidFill>
            <a:srgbClr val="DF5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Gerader Verbinder 13"/>
          <p:cNvSpPr/>
          <p:nvPr/>
        </p:nvSpPr>
        <p:spPr>
          <a:xfrm>
            <a:off x="2350080" y="333360"/>
            <a:ext cx="360" cy="826920"/>
          </a:xfrm>
          <a:prstGeom prst="line">
            <a:avLst/>
          </a:prstGeom>
          <a:ln w="127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Grafik 22"/>
          <p:cNvPicPr/>
          <p:nvPr/>
        </p:nvPicPr>
        <p:blipFill>
          <a:blip r:embed="rId14"/>
          <a:stretch/>
        </p:blipFill>
        <p:spPr>
          <a:xfrm>
            <a:off x="0" y="0"/>
            <a:ext cx="2350800" cy="1510920"/>
          </a:xfrm>
          <a:prstGeom prst="rect">
            <a:avLst/>
          </a:prstGeom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800" b="1" strike="noStrike" spc="-1">
                <a:solidFill>
                  <a:srgbClr val="FFFFFF"/>
                </a:solidFill>
                <a:latin typeface="Roboto"/>
                <a:ea typeface="Roboto"/>
              </a:rPr>
              <a:t>Titelmasterformat durch Klicken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334800" y="4938480"/>
            <a:ext cx="115567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3177720" y="1484280"/>
            <a:ext cx="492984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0" y="1484280"/>
            <a:ext cx="316944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8115480" y="1484280"/>
            <a:ext cx="4076280" cy="3186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Bild durch Klicken auf Symbol hinzufügen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hteck 8"/>
          <p:cNvSpPr/>
          <p:nvPr/>
        </p:nvSpPr>
        <p:spPr>
          <a:xfrm>
            <a:off x="0" y="360"/>
            <a:ext cx="12191760" cy="764280"/>
          </a:xfrm>
          <a:prstGeom prst="rect">
            <a:avLst/>
          </a:prstGeom>
          <a:solidFill>
            <a:srgbClr val="DF5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7" name="Grafik 2"/>
          <p:cNvPicPr/>
          <p:nvPr/>
        </p:nvPicPr>
        <p:blipFill>
          <a:blip r:embed="rId14"/>
          <a:stretch/>
        </p:blipFill>
        <p:spPr>
          <a:xfrm>
            <a:off x="0" y="-42840"/>
            <a:ext cx="1325880" cy="866160"/>
          </a:xfrm>
          <a:prstGeom prst="rect">
            <a:avLst/>
          </a:prstGeom>
          <a:ln w="0">
            <a:noFill/>
          </a:ln>
        </p:spPr>
      </p:pic>
      <p:sp>
        <p:nvSpPr>
          <p:cNvPr id="178" name="Rectangle 5"/>
          <p:cNvSpPr/>
          <p:nvPr/>
        </p:nvSpPr>
        <p:spPr>
          <a:xfrm>
            <a:off x="8252640" y="6525360"/>
            <a:ext cx="37472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Roboto"/>
                <a:ea typeface="Roboto"/>
              </a:rPr>
              <a:t>www.tefl-epal.ps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9" name="Gerader Verbinder 32"/>
          <p:cNvSpPr/>
          <p:nvPr/>
        </p:nvSpPr>
        <p:spPr>
          <a:xfrm>
            <a:off x="0" y="6525000"/>
            <a:ext cx="12191760" cy="360"/>
          </a:xfrm>
          <a:prstGeom prst="line">
            <a:avLst/>
          </a:prstGeom>
          <a:ln w="12700">
            <a:solidFill>
              <a:srgbClr val="00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Fußzeilenplatzhalter 4"/>
          <p:cNvSpPr/>
          <p:nvPr/>
        </p:nvSpPr>
        <p:spPr>
          <a:xfrm>
            <a:off x="4655880" y="6526800"/>
            <a:ext cx="559260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8250572-D4C0-469E-8340-0F3D452A952B}" type="slidenum">
              <a:rPr lang="de-DE" sz="1400" b="0" strike="noStrike" spc="-1">
                <a:solidFill>
                  <a:srgbClr val="000000"/>
                </a:solidFill>
                <a:latin typeface="Roboto"/>
                <a:ea typeface="Roboto"/>
              </a:rPr>
              <a:t>‹Nr.›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81" name="Gerader Verbinder 10"/>
          <p:cNvSpPr/>
          <p:nvPr/>
        </p:nvSpPr>
        <p:spPr>
          <a:xfrm>
            <a:off x="1342800" y="152280"/>
            <a:ext cx="360" cy="468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Rectangle 4"/>
          <p:cNvSpPr/>
          <p:nvPr/>
        </p:nvSpPr>
        <p:spPr>
          <a:xfrm>
            <a:off x="192240" y="6525360"/>
            <a:ext cx="57596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TISLID ∙ May 27, 2022 ∙ Schmied,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Roboto"/>
                <a:ea typeface="Roboto"/>
              </a:rPr>
              <a:t>Bakeer</a:t>
            </a:r>
            <a:r>
              <a:rPr lang="de-DE" sz="1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, Albrecht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83" name="PlaceHolder 1"/>
          <p:cNvSpPr>
            <a:spLocks noGrp="1"/>
          </p:cNvSpPr>
          <p:nvPr>
            <p:ph type="body"/>
          </p:nvPr>
        </p:nvSpPr>
        <p:spPr>
          <a:xfrm>
            <a:off x="192240" y="1996560"/>
            <a:ext cx="1180764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Roboto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Roboto"/>
                <a:ea typeface="Roboto"/>
              </a:rPr>
              <a:t>Zweite Ebene</a:t>
            </a:r>
            <a:endParaRPr lang="de-DE" sz="2400" b="0" strike="noStrike" spc="-1">
              <a:solidFill>
                <a:srgbClr val="000000"/>
              </a:solidFill>
              <a:latin typeface="Roboto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Dritte Ebene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Vierte Ebene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Fünfte Ebene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1600" b="1" strike="noStrike" spc="-1">
                <a:solidFill>
                  <a:srgbClr val="FFFFFF"/>
                </a:solidFill>
                <a:latin typeface="Roboto"/>
                <a:ea typeface="Roboto"/>
              </a:rPr>
              <a:t>Titelmasterformat durch Klicken bearbeiten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Textmasterformat bearbeiten</a:t>
            </a:r>
            <a:endParaRPr lang="de-DE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-chemnitz.de/phil/english/sections/ling/TEFL-ePal/TEFL-ePal.php" TargetMode="Externa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 dirty="0" err="1">
                <a:solidFill>
                  <a:srgbClr val="FFFFFF"/>
                </a:solidFill>
                <a:latin typeface="Roboto"/>
                <a:ea typeface="Roboto"/>
              </a:rPr>
              <a:t>mLearning</a:t>
            </a:r>
            <a:r>
              <a:rPr lang="en-US" sz="2800" b="1" strike="noStrike" spc="-1" dirty="0">
                <a:solidFill>
                  <a:srgbClr val="FFFFFF"/>
                </a:solidFill>
                <a:latin typeface="Roboto"/>
                <a:ea typeface="Roboto"/>
              </a:rPr>
              <a:t> for Palestine</a:t>
            </a:r>
            <a:br>
              <a:rPr lang="en-US" sz="2800" b="1" strike="noStrike" spc="-1" dirty="0">
                <a:solidFill>
                  <a:srgbClr val="FFFFFF"/>
                </a:solidFill>
                <a:latin typeface="Roboto"/>
                <a:ea typeface="Roboto"/>
              </a:rPr>
            </a:br>
            <a:r>
              <a:rPr lang="en-US" sz="2800" b="1" strike="noStrike" spc="-1" dirty="0">
                <a:solidFill>
                  <a:srgbClr val="FFFFFF"/>
                </a:solidFill>
                <a:latin typeface="Roboto"/>
                <a:ea typeface="Roboto"/>
              </a:rPr>
              <a:t>TISLID 22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190440" y="1673640"/>
            <a:ext cx="8471880" cy="19153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1" strike="noStrike" spc="-1" dirty="0" err="1">
                <a:solidFill>
                  <a:srgbClr val="000000"/>
                </a:solidFill>
                <a:latin typeface="Roboto"/>
                <a:ea typeface="Roboto"/>
              </a:rPr>
              <a:t>mLearning</a:t>
            </a: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 for Palestine: </a:t>
            </a:r>
            <a:br>
              <a:rPr dirty="0"/>
            </a:b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Practical challenges in a project to “bridge educational and socio-political gaps” for university learning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Bildplatzhalter 10"/>
          <p:cNvPicPr/>
          <p:nvPr/>
        </p:nvPicPr>
        <p:blipFill>
          <a:blip r:embed="rId2"/>
          <a:srcRect l="24523" t="6284" r="23587" b="15992"/>
          <a:stretch/>
        </p:blipFill>
        <p:spPr>
          <a:xfrm>
            <a:off x="9829800" y="2499120"/>
            <a:ext cx="2285640" cy="2285640"/>
          </a:xfrm>
          <a:prstGeom prst="rect">
            <a:avLst/>
          </a:prstGeom>
          <a:ln w="0">
            <a:noFill/>
          </a:ln>
        </p:spPr>
      </p:pic>
      <p:pic>
        <p:nvPicPr>
          <p:cNvPr id="225" name="Grafik 12"/>
          <p:cNvPicPr/>
          <p:nvPr/>
        </p:nvPicPr>
        <p:blipFill>
          <a:blip r:embed="rId3"/>
          <a:stretch/>
        </p:blipFill>
        <p:spPr>
          <a:xfrm>
            <a:off x="7768800" y="1536480"/>
            <a:ext cx="4379040" cy="962640"/>
          </a:xfrm>
          <a:prstGeom prst="rect">
            <a:avLst/>
          </a:prstGeom>
          <a:ln w="0">
            <a:noFill/>
          </a:ln>
        </p:spPr>
      </p:pic>
      <p:sp>
        <p:nvSpPr>
          <p:cNvPr id="226" name="Textfeld 13"/>
          <p:cNvSpPr/>
          <p:nvPr/>
        </p:nvSpPr>
        <p:spPr>
          <a:xfrm>
            <a:off x="190440" y="5433840"/>
            <a:ext cx="321732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Josef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Schmied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Aydah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Bakeer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Sven Albrecht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27" name="Grafik 226"/>
          <p:cNvPicPr/>
          <p:nvPr/>
        </p:nvPicPr>
        <p:blipFill>
          <a:blip r:embed="rId4"/>
          <a:stretch/>
        </p:blipFill>
        <p:spPr>
          <a:xfrm>
            <a:off x="10744560" y="228600"/>
            <a:ext cx="1142640" cy="1114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110DFC77-4AA0-4EBB-40E3-3FE939D6E922}"/>
              </a:ext>
            </a:extLst>
          </p:cNvPr>
          <p:cNvSpPr txBox="1">
            <a:spLocks/>
          </p:cNvSpPr>
          <p:nvPr/>
        </p:nvSpPr>
        <p:spPr>
          <a:xfrm>
            <a:off x="206640" y="3540540"/>
            <a:ext cx="8471880" cy="19153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Positive impacts of language technology: TISLID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1F26C-87D7-CE98-D083-CAA46BFC0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20" y="1446503"/>
            <a:ext cx="7221848" cy="45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from proprietary thinking to open educational resources</a:t>
            </a:r>
          </a:p>
          <a:p>
            <a:pPr marL="0" lvl="1" algn="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(Pre-intermediate English 2021: 75) 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F8B579-F3EC-3225-4838-076A66415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8"/>
          <a:stretch/>
        </p:blipFill>
        <p:spPr>
          <a:xfrm>
            <a:off x="7594486" y="1220153"/>
            <a:ext cx="4591050" cy="5294947"/>
          </a:xfrm>
          <a:prstGeom prst="rect">
            <a:avLst/>
          </a:prstGeom>
        </p:spPr>
      </p:pic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proprietary thinking to open resources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994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traditional roles as content developers vs. technical to integrated social learning facilitators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5BFE9-FB8D-5DC7-DCCB-45A54283B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793654"/>
            <a:ext cx="11933381" cy="103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from traditional roles as content developers vs. technical developers to integrated social learning facilitators.</a:t>
            </a:r>
          </a:p>
          <a:p>
            <a:pPr marL="0" lvl="1" algn="ct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(Advanced English 2021: 124) (Advanced English 2021: 124) 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AEA8DB-40FC-2FA4-6816-59CC15B4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58" y="2610626"/>
            <a:ext cx="9514114" cy="38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</a:t>
            </a:r>
            <a:r>
              <a:rPr lang="en-US" sz="1600" spc="-1" dirty="0">
                <a:solidFill>
                  <a:schemeClr val="bg1"/>
                </a:solidFill>
              </a:rPr>
              <a:t>Quantitative Results</a:t>
            </a:r>
            <a:r>
              <a:rPr lang="en-US" sz="1600" spc="-1" dirty="0">
                <a:solidFill>
                  <a:srgbClr val="000000"/>
                </a:solidFill>
              </a:rPr>
              <a:t>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3. Quantitative Results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35B7434-0A92-341D-5491-B132E110D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89614"/>
              </p:ext>
            </p:extLst>
          </p:nvPr>
        </p:nvGraphicFramePr>
        <p:xfrm>
          <a:off x="1896534" y="1693573"/>
          <a:ext cx="8398932" cy="109647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63449">
                  <a:extLst>
                    <a:ext uri="{9D8B030D-6E8A-4147-A177-3AD203B41FA5}">
                      <a16:colId xmlns:a16="http://schemas.microsoft.com/office/drawing/2014/main" val="1811267170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265960867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585420131"/>
                    </a:ext>
                  </a:extLst>
                </a:gridCol>
                <a:gridCol w="1725930">
                  <a:extLst>
                    <a:ext uri="{9D8B030D-6E8A-4147-A177-3AD203B41FA5}">
                      <a16:colId xmlns:a16="http://schemas.microsoft.com/office/drawing/2014/main" val="50806204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353011521"/>
                    </a:ext>
                  </a:extLst>
                </a:gridCol>
                <a:gridCol w="1517226">
                  <a:extLst>
                    <a:ext uri="{9D8B030D-6E8A-4147-A177-3AD203B41FA5}">
                      <a16:colId xmlns:a16="http://schemas.microsoft.com/office/drawing/2014/main" val="928070220"/>
                    </a:ext>
                  </a:extLst>
                </a:gridCol>
              </a:tblGrid>
              <a:tr h="3417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Mean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Std. Dev.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Std. Error Mean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Sig*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623670"/>
                  </a:ext>
                </a:extLst>
              </a:tr>
              <a:tr h="7307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Pre-test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Post-test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3.5705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3.6263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.31910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.32085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.02018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.02107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.682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78151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8AE4767-A386-DF6F-0895-80C8601F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34" y="2846723"/>
            <a:ext cx="8398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1600" dirty="0"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Table 1: Results of Paired t-test for Equality of Means of Students’ Attitudes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Toward LEFL for the Experimental and the Control Groups in the Pre-test</a:t>
            </a:r>
            <a:endParaRPr lang="en-US" altLang="en-US" sz="1600" dirty="0">
              <a:latin typeface="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81369F5-7FD8-E340-82F6-32272034C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639018"/>
              </p:ext>
            </p:extLst>
          </p:nvPr>
        </p:nvGraphicFramePr>
        <p:xfrm>
          <a:off x="1952979" y="4059079"/>
          <a:ext cx="8342487" cy="10109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41731">
                  <a:extLst>
                    <a:ext uri="{9D8B030D-6E8A-4147-A177-3AD203B41FA5}">
                      <a16:colId xmlns:a16="http://schemas.microsoft.com/office/drawing/2014/main" val="1811267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65960867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585420131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508062046"/>
                    </a:ext>
                  </a:extLst>
                </a:gridCol>
                <a:gridCol w="1954530">
                  <a:extLst>
                    <a:ext uri="{9D8B030D-6E8A-4147-A177-3AD203B41FA5}">
                      <a16:colId xmlns:a16="http://schemas.microsoft.com/office/drawing/2014/main" val="353011521"/>
                    </a:ext>
                  </a:extLst>
                </a:gridCol>
                <a:gridCol w="1402926">
                  <a:extLst>
                    <a:ext uri="{9D8B030D-6E8A-4147-A177-3AD203B41FA5}">
                      <a16:colId xmlns:a16="http://schemas.microsoft.com/office/drawing/2014/main" val="928070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Mean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Std. Dev.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Std. Error Mean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Sig*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62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Pre-test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Post-test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3.5419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3.7263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.31852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.32985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.02035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.02107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.000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78151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E265D8DC-60D9-2E4B-D5EC-84A6A622A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34" y="5159872"/>
            <a:ext cx="8398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1600" dirty="0"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Table 2: Results of paired t-test for Equality of Means of Students’ Attitudes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>
                <a:latin typeface=""/>
                <a:ea typeface="Times New Roman" panose="02020603050405020304" pitchFamily="18" charset="0"/>
                <a:cs typeface="Arial" panose="020B0604020202020204" pitchFamily="34" charset="0"/>
              </a:rPr>
              <a:t>Toward LEFL for the Experimental and the Control Groups in the Post-test</a:t>
            </a:r>
            <a:endParaRPr lang="en-US" altLang="en-US" sz="1600" dirty="0">
              <a:latin typeface="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</a:t>
            </a:r>
            <a:r>
              <a:rPr lang="en-US" sz="1600" spc="-1" dirty="0">
                <a:solidFill>
                  <a:schemeClr val="bg1"/>
                </a:solidFill>
              </a:rPr>
              <a:t>Quantitative Results</a:t>
            </a:r>
            <a:r>
              <a:rPr lang="en-US" sz="1600" spc="-1" dirty="0">
                <a:solidFill>
                  <a:srgbClr val="000000"/>
                </a:solidFill>
              </a:rPr>
              <a:t>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3. Quantitative Results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B4981E-BD2C-5EB3-903E-812768325D1A}"/>
              </a:ext>
            </a:extLst>
          </p:cNvPr>
          <p:cNvSpPr txBox="1">
            <a:spLocks/>
          </p:cNvSpPr>
          <p:nvPr/>
        </p:nvSpPr>
        <p:spPr>
          <a:xfrm>
            <a:off x="1336886" y="2674354"/>
            <a:ext cx="8915400" cy="4988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"/>
              </a:rPr>
              <a:t>Table 3: Results of One Way ANOVA for Students’ Attitudes towards Learning EFL based on Age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2F19762-F57C-91E8-1EA7-3083AB66C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5958"/>
              </p:ext>
            </p:extLst>
          </p:nvPr>
        </p:nvGraphicFramePr>
        <p:xfrm>
          <a:off x="1336886" y="1371600"/>
          <a:ext cx="9518228" cy="128524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226037">
                  <a:extLst>
                    <a:ext uri="{9D8B030D-6E8A-4147-A177-3AD203B41FA5}">
                      <a16:colId xmlns:a16="http://schemas.microsoft.com/office/drawing/2014/main" val="3533948342"/>
                    </a:ext>
                  </a:extLst>
                </a:gridCol>
                <a:gridCol w="2265952">
                  <a:extLst>
                    <a:ext uri="{9D8B030D-6E8A-4147-A177-3AD203B41FA5}">
                      <a16:colId xmlns:a16="http://schemas.microsoft.com/office/drawing/2014/main" val="4136689463"/>
                    </a:ext>
                  </a:extLst>
                </a:gridCol>
                <a:gridCol w="987621">
                  <a:extLst>
                    <a:ext uri="{9D8B030D-6E8A-4147-A177-3AD203B41FA5}">
                      <a16:colId xmlns:a16="http://schemas.microsoft.com/office/drawing/2014/main" val="375645276"/>
                    </a:ext>
                  </a:extLst>
                </a:gridCol>
                <a:gridCol w="1910566">
                  <a:extLst>
                    <a:ext uri="{9D8B030D-6E8A-4147-A177-3AD203B41FA5}">
                      <a16:colId xmlns:a16="http://schemas.microsoft.com/office/drawing/2014/main" val="2281624478"/>
                    </a:ext>
                  </a:extLst>
                </a:gridCol>
                <a:gridCol w="1064026">
                  <a:extLst>
                    <a:ext uri="{9D8B030D-6E8A-4147-A177-3AD203B41FA5}">
                      <a16:colId xmlns:a16="http://schemas.microsoft.com/office/drawing/2014/main" val="600064052"/>
                    </a:ext>
                  </a:extLst>
                </a:gridCol>
                <a:gridCol w="1064026">
                  <a:extLst>
                    <a:ext uri="{9D8B030D-6E8A-4147-A177-3AD203B41FA5}">
                      <a16:colId xmlns:a16="http://schemas.microsoft.com/office/drawing/2014/main" val="594465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Sum of Squares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df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Mean Square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Sig.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Between Groups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Within Groups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.144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26.403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26.547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242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</a:rPr>
                        <a:t>244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.072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.109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.659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.518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468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49C7709-2262-E01E-7947-C66ED72D6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760644"/>
              </p:ext>
            </p:extLst>
          </p:nvPr>
        </p:nvGraphicFramePr>
        <p:xfrm>
          <a:off x="1336887" y="3086100"/>
          <a:ext cx="9518226" cy="10109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440430">
                  <a:extLst>
                    <a:ext uri="{9D8B030D-6E8A-4147-A177-3AD203B41FA5}">
                      <a16:colId xmlns:a16="http://schemas.microsoft.com/office/drawing/2014/main" val="3533948342"/>
                    </a:ext>
                  </a:extLst>
                </a:gridCol>
                <a:gridCol w="994410">
                  <a:extLst>
                    <a:ext uri="{9D8B030D-6E8A-4147-A177-3AD203B41FA5}">
                      <a16:colId xmlns:a16="http://schemas.microsoft.com/office/drawing/2014/main" val="4136689463"/>
                    </a:ext>
                  </a:extLst>
                </a:gridCol>
                <a:gridCol w="1044769">
                  <a:extLst>
                    <a:ext uri="{9D8B030D-6E8A-4147-A177-3AD203B41FA5}">
                      <a16:colId xmlns:a16="http://schemas.microsoft.com/office/drawing/2014/main" val="375645276"/>
                    </a:ext>
                  </a:extLst>
                </a:gridCol>
                <a:gridCol w="1910565">
                  <a:extLst>
                    <a:ext uri="{9D8B030D-6E8A-4147-A177-3AD203B41FA5}">
                      <a16:colId xmlns:a16="http://schemas.microsoft.com/office/drawing/2014/main" val="2281624478"/>
                    </a:ext>
                  </a:extLst>
                </a:gridCol>
                <a:gridCol w="1064026">
                  <a:extLst>
                    <a:ext uri="{9D8B030D-6E8A-4147-A177-3AD203B41FA5}">
                      <a16:colId xmlns:a16="http://schemas.microsoft.com/office/drawing/2014/main" val="600064052"/>
                    </a:ext>
                  </a:extLst>
                </a:gridCol>
                <a:gridCol w="1064026">
                  <a:extLst>
                    <a:ext uri="{9D8B030D-6E8A-4147-A177-3AD203B41FA5}">
                      <a16:colId xmlns:a16="http://schemas.microsoft.com/office/drawing/2014/main" val="594465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df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Mean Square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Sig.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Equal variances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Equal variances not assumed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1.729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1.293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243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54.424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.072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.109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9.632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.085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.201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4680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76DBC15-1EF3-ECD5-8E9A-02BD8C1A74D7}"/>
              </a:ext>
            </a:extLst>
          </p:cNvPr>
          <p:cNvSpPr txBox="1">
            <a:spLocks/>
          </p:cNvSpPr>
          <p:nvPr/>
        </p:nvSpPr>
        <p:spPr>
          <a:xfrm>
            <a:off x="1336886" y="4153100"/>
            <a:ext cx="9410700" cy="4415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"/>
              </a:rPr>
              <a:t>Table 4: Results of One Way ANOVA for Students’ Attitudes toward Learning EFL based on Residence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07283BD-E837-6373-DBF4-06794DD50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56661"/>
              </p:ext>
            </p:extLst>
          </p:nvPr>
        </p:nvGraphicFramePr>
        <p:xfrm>
          <a:off x="1338791" y="4720590"/>
          <a:ext cx="9514418" cy="10109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326130">
                  <a:extLst>
                    <a:ext uri="{9D8B030D-6E8A-4147-A177-3AD203B41FA5}">
                      <a16:colId xmlns:a16="http://schemas.microsoft.com/office/drawing/2014/main" val="353394834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136689463"/>
                    </a:ext>
                  </a:extLst>
                </a:gridCol>
                <a:gridCol w="1145445">
                  <a:extLst>
                    <a:ext uri="{9D8B030D-6E8A-4147-A177-3AD203B41FA5}">
                      <a16:colId xmlns:a16="http://schemas.microsoft.com/office/drawing/2014/main" val="375645276"/>
                    </a:ext>
                  </a:extLst>
                </a:gridCol>
                <a:gridCol w="1909801">
                  <a:extLst>
                    <a:ext uri="{9D8B030D-6E8A-4147-A177-3AD203B41FA5}">
                      <a16:colId xmlns:a16="http://schemas.microsoft.com/office/drawing/2014/main" val="2281624478"/>
                    </a:ext>
                  </a:extLst>
                </a:gridCol>
                <a:gridCol w="1063601">
                  <a:extLst>
                    <a:ext uri="{9D8B030D-6E8A-4147-A177-3AD203B41FA5}">
                      <a16:colId xmlns:a16="http://schemas.microsoft.com/office/drawing/2014/main" val="600064052"/>
                    </a:ext>
                  </a:extLst>
                </a:gridCol>
                <a:gridCol w="1063601">
                  <a:extLst>
                    <a:ext uri="{9D8B030D-6E8A-4147-A177-3AD203B41FA5}">
                      <a16:colId xmlns:a16="http://schemas.microsoft.com/office/drawing/2014/main" val="594465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df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Mean Square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  <a:effectLst/>
                        </a:rPr>
                        <a:t>Sig.</a:t>
                      </a:r>
                      <a:endParaRPr lang="en-US" b="1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Equal variances 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Equal variances not assumed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1.729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1.293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243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54.424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.072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.109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9.632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.085</a:t>
                      </a:r>
                    </a:p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.201</a:t>
                      </a:r>
                      <a:endParaRPr lang="en-US" dirty="0">
                        <a:solidFill>
                          <a:schemeClr val="tx1"/>
                        </a:solidFill>
                        <a:latin typeface="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4680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DEEEE14-8086-DD87-96A0-4866D52438CC}"/>
              </a:ext>
            </a:extLst>
          </p:cNvPr>
          <p:cNvSpPr txBox="1">
            <a:spLocks/>
          </p:cNvSpPr>
          <p:nvPr/>
        </p:nvSpPr>
        <p:spPr>
          <a:xfrm>
            <a:off x="1336886" y="5857441"/>
            <a:ext cx="9296400" cy="441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"/>
              </a:rPr>
              <a:t>Table 5: Results of One Way ANOVA for Students’ Attitudes toward Learning EFL based on Gender</a:t>
            </a:r>
          </a:p>
        </p:txBody>
      </p:sp>
    </p:spTree>
    <p:extLst>
      <p:ext uri="{BB962C8B-B14F-4D97-AF65-F5344CB8AC3E}">
        <p14:creationId xmlns:p14="http://schemas.microsoft.com/office/powerpoint/2010/main" val="429331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468155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Cultural background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</a:rPr>
              <a:t>Names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Events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</a:rPr>
              <a:t>Famous people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>
                <a:solidFill>
                  <a:schemeClr val="bg1"/>
                </a:solidFill>
              </a:rPr>
              <a:t>Qualitative Results</a:t>
            </a:r>
            <a:r>
              <a:rPr lang="en-US" sz="1600" spc="-1" dirty="0">
                <a:solidFill>
                  <a:srgbClr val="000000"/>
                </a:solidFill>
              </a:rPr>
              <a:t>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Qualitative Results: Adaptation </a:t>
            </a:r>
            <a:r>
              <a:rPr lang="en-US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to th</a:t>
            </a:r>
            <a:r>
              <a:rPr lang="en-US" b="1" spc="-1">
                <a:solidFill>
                  <a:srgbClr val="000000"/>
                </a:solidFill>
                <a:latin typeface="Roboto"/>
                <a:ea typeface="Roboto"/>
              </a:rPr>
              <a:t>e </a:t>
            </a:r>
            <a:r>
              <a:rPr lang="en-US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Palestinian </a:t>
            </a: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Context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C8F77-9576-B242-AEC0-B7E803A2F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3"/>
          <a:stretch/>
        </p:blipFill>
        <p:spPr>
          <a:xfrm>
            <a:off x="6468036" y="3007440"/>
            <a:ext cx="5531484" cy="33375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CCA1BF-7807-B946-8365-9EF704C9F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80" y="3700683"/>
            <a:ext cx="6835140" cy="26426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A8D13D-63D4-8543-9ADE-AFFBA0B26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20" y="2989385"/>
            <a:ext cx="6096000" cy="33539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4DF599B-1435-2943-9901-9E8CDADE7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90" y="3123107"/>
            <a:ext cx="7125730" cy="3220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4490971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Covers all four skills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Relevant to students’ daily life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Practical knowledge apart </a:t>
            </a:r>
            <a:r>
              <a:rPr lang="en-US" spc="-1">
                <a:solidFill>
                  <a:srgbClr val="000000"/>
                </a:solidFill>
                <a:latin typeface="Roboto"/>
              </a:rPr>
              <a:t>from language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>
                <a:solidFill>
                  <a:schemeClr val="bg1"/>
                </a:solidFill>
              </a:rPr>
              <a:t>Qualitative Results</a:t>
            </a:r>
            <a:r>
              <a:rPr lang="en-US" sz="1600" spc="-1" dirty="0">
                <a:solidFill>
                  <a:srgbClr val="000000"/>
                </a:solidFill>
              </a:rPr>
              <a:t>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Qualitative Results: Adaptation to Student Interests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6719BE-1FEC-7D45-8391-FD5E77FBC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51" y="3152797"/>
            <a:ext cx="7657069" cy="31922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705E25-B8F5-1D42-9BD5-82CDA5DA7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56" y="1707863"/>
            <a:ext cx="6730564" cy="46371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28D121-4ED4-7F4B-A75E-8173FAB43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0790"/>
            <a:ext cx="5903520" cy="50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8519274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Even cute videos of cats can facilitate student interaction.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</a:rPr>
              <a:t>Students reply to prompts provided by teacher.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Students reply to responses by peers.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>
                <a:solidFill>
                  <a:schemeClr val="bg1"/>
                </a:solidFill>
              </a:rPr>
              <a:t>Qualitative Results</a:t>
            </a:r>
            <a:r>
              <a:rPr lang="en-US" sz="1600" spc="-1" dirty="0">
                <a:solidFill>
                  <a:srgbClr val="000000"/>
                </a:solidFill>
              </a:rPr>
              <a:t>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Qualitative Results: Interaction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74E57A-8AA9-E644-8454-9EBF99058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790" y="1345600"/>
            <a:ext cx="2249730" cy="4999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D377EAF-C59B-E241-BDF3-A452FD9D3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430" y="1422936"/>
            <a:ext cx="2250090" cy="5000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A12398-F156-8242-B1CA-4660B1665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430" y="1422936"/>
            <a:ext cx="2250450" cy="5001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1BE6FE-61B8-6A43-BFCD-A59DFEF2B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430" y="1345600"/>
            <a:ext cx="2250810" cy="50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8716982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Students create videos as communication prompts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Other students can react and reply, both in class and out of class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Improvement through newly developed curricula evident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>
                <a:solidFill>
                  <a:schemeClr val="bg1"/>
                </a:solidFill>
              </a:rPr>
              <a:t>Qualitative Results</a:t>
            </a:r>
            <a:r>
              <a:rPr lang="en-US" sz="1600" spc="-1" dirty="0">
                <a:solidFill>
                  <a:srgbClr val="000000"/>
                </a:solidFill>
              </a:rPr>
              <a:t>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Qualitative Results: Social Learning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2" name="VIDEO-2022-03-30-23-48-02" descr="VIDEO-2022-03-30-23-48-02">
            <a:hlinkClick r:id="" action="ppaction://media"/>
            <a:extLst>
              <a:ext uri="{FF2B5EF4-FFF2-40B4-BE49-F238E27FC236}">
                <a16:creationId xmlns:a16="http://schemas.microsoft.com/office/drawing/2014/main" id="{B25B1E06-7AA7-5F43-B51E-9EFC02932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9780" y="1518919"/>
            <a:ext cx="2329740" cy="4892795"/>
          </a:xfrm>
          <a:prstGeom prst="rect">
            <a:avLst/>
          </a:prstGeom>
        </p:spPr>
      </p:pic>
      <p:pic>
        <p:nvPicPr>
          <p:cNvPr id="3" name="VIDEO-2022-03-31-22-40-45" descr="VIDEO-2022-03-31-22-40-45">
            <a:hlinkClick r:id="" action="ppaction://media"/>
            <a:extLst>
              <a:ext uri="{FF2B5EF4-FFF2-40B4-BE49-F238E27FC236}">
                <a16:creationId xmlns:a16="http://schemas.microsoft.com/office/drawing/2014/main" id="{A22661A4-1014-C149-A873-4C300B37BB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1959" y="1518919"/>
            <a:ext cx="2207741" cy="49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1180764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Achievements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Four new courses and accompanying text books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LMS established at all Palestinian partner universities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Language labs at all Palestinian partner universities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OER bank that all partners can access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Training of Trainers cascading scheme established 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All teaching materials are now available online, even on mobile devices</a:t>
            </a: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/>
              <a:t>Qualitative Results		</a:t>
            </a:r>
            <a:r>
              <a:rPr lang="en-US" sz="1600" spc="-1" dirty="0">
                <a:solidFill>
                  <a:schemeClr val="bg1"/>
                </a:solidFill>
              </a:rPr>
              <a:t>Outlook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</a:t>
            </a:r>
            <a:r>
              <a:rPr lang="en-US" b="1" spc="-1" dirty="0">
                <a:solidFill>
                  <a:srgbClr val="000000"/>
                </a:solidFill>
                <a:latin typeface="Roboto"/>
                <a:ea typeface="Roboto"/>
              </a:rPr>
              <a:t>Outlook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5217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192240" y="1996560"/>
            <a:ext cx="1180764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</a:rPr>
              <a:t>Possible future collaborations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Digital literacy and privacy awareness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Digital sustainability and independence</a:t>
            </a: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Roboto"/>
              </a:rPr>
              <a:t>Improving pre-university English education</a:t>
            </a: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</a:t>
            </a:r>
            <a:r>
              <a:rPr lang="en-US" sz="1600" spc="-1" dirty="0"/>
              <a:t>Qualitative Results		</a:t>
            </a:r>
            <a:r>
              <a:rPr lang="en-US" sz="1600" spc="-1" dirty="0">
                <a:solidFill>
                  <a:schemeClr val="bg1"/>
                </a:solidFill>
              </a:rPr>
              <a:t>Outlook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4. </a:t>
            </a:r>
            <a:r>
              <a:rPr lang="en-US" b="1" spc="-1" dirty="0">
                <a:solidFill>
                  <a:srgbClr val="000000"/>
                </a:solidFill>
                <a:latin typeface="Roboto"/>
                <a:ea typeface="Roboto"/>
              </a:rPr>
              <a:t>Outlook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886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600" b="0" strike="noStrike" spc="-1" dirty="0">
                <a:solidFill>
                  <a:schemeClr val="bg1"/>
                </a:solidFill>
                <a:latin typeface="Arial"/>
              </a:rPr>
              <a:t>Introduction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	Challenges	Quantitative Results		Qualitative Results		Outlook</a:t>
            </a: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1. Introduction: </a:t>
            </a:r>
            <a:r>
              <a:rPr lang="en-US" b="1" spc="-1" dirty="0">
                <a:solidFill>
                  <a:srgbClr val="000000"/>
                </a:solidFill>
                <a:latin typeface="Roboto"/>
                <a:ea typeface="Roboto"/>
              </a:rPr>
              <a:t>The </a:t>
            </a:r>
            <a:r>
              <a:rPr lang="en-US" b="1" spc="-1" dirty="0" err="1">
                <a:solidFill>
                  <a:srgbClr val="000000"/>
                </a:solidFill>
                <a:latin typeface="Roboto"/>
                <a:ea typeface="Roboto"/>
              </a:rPr>
              <a:t>ePAL</a:t>
            </a:r>
            <a:r>
              <a:rPr lang="en-US" b="1" spc="-1" dirty="0">
                <a:solidFill>
                  <a:srgbClr val="000000"/>
                </a:solidFill>
                <a:latin typeface="Roboto"/>
                <a:ea typeface="Roboto"/>
              </a:rPr>
              <a:t> Proposal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445FAC6-E8DD-22BD-C7E4-3654386D8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2" y="1759364"/>
            <a:ext cx="11933382" cy="45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b="1" dirty="0">
                <a:latin typeface=""/>
              </a:rPr>
              <a:t>Quoting from Application Form 2018!! well before Corona Pandemic</a:t>
            </a:r>
          </a:p>
          <a:p>
            <a:pPr marL="0" lvl="1"/>
            <a:r>
              <a:rPr lang="en-GB" b="1" dirty="0">
                <a:latin typeface=""/>
              </a:rPr>
              <a:t>E.4. Innovative Character</a:t>
            </a:r>
          </a:p>
          <a:p>
            <a:pPr marL="0" lvl="1"/>
            <a:r>
              <a:rPr lang="en-GB" b="1" dirty="0">
                <a:latin typeface=""/>
                <a:cs typeface="Calibri" panose="020F0502020204030204" pitchFamily="34" charset="0"/>
              </a:rPr>
              <a:t>Teaching English as a Foreign Language in Palestinian HEIs: </a:t>
            </a:r>
            <a:br>
              <a:rPr lang="en-GB" b="1" dirty="0">
                <a:latin typeface=""/>
                <a:cs typeface="Calibri" panose="020F0502020204030204" pitchFamily="34" charset="0"/>
              </a:rPr>
            </a:br>
            <a:r>
              <a:rPr lang="en-GB" b="1" dirty="0">
                <a:latin typeface=""/>
                <a:cs typeface="Calibri" panose="020F0502020204030204" pitchFamily="34" charset="0"/>
              </a:rPr>
              <a:t>An e-Learning Initiative that </a:t>
            </a:r>
            <a:r>
              <a:rPr lang="en-GB" b="1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Bridges Educational and Socio-Political Gaps </a:t>
            </a:r>
            <a:r>
              <a:rPr lang="en-GB" b="1" dirty="0">
                <a:latin typeface=""/>
                <a:cs typeface="Calibri" panose="020F0502020204030204" pitchFamily="34" charset="0"/>
              </a:rPr>
              <a:t>“TEFL-</a:t>
            </a:r>
            <a:r>
              <a:rPr lang="en-GB" b="1" dirty="0" err="1">
                <a:latin typeface=""/>
                <a:cs typeface="Calibri" panose="020F0502020204030204" pitchFamily="34" charset="0"/>
              </a:rPr>
              <a:t>ePAL</a:t>
            </a:r>
            <a:r>
              <a:rPr lang="en-GB" b="1" dirty="0">
                <a:latin typeface=""/>
                <a:cs typeface="Calibri" panose="020F0502020204030204" pitchFamily="34" charset="0"/>
              </a:rPr>
              <a:t>”</a:t>
            </a:r>
          </a:p>
          <a:p>
            <a:pPr marL="0" lvl="1"/>
            <a:r>
              <a:rPr lang="en-US" dirty="0">
                <a:latin typeface=""/>
                <a:cs typeface="Calibri" panose="020F0502020204030204" pitchFamily="34" charset="0"/>
              </a:rPr>
              <a:t>The project aims to bring about major improvements in the design of flexible curricula, innovation, </a:t>
            </a:r>
            <a:br>
              <a:rPr lang="en-US" dirty="0">
                <a:latin typeface=""/>
                <a:cs typeface="Calibri" panose="020F050202020403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digital educational resources, infrastructure, teacher development, professional development</a:t>
            </a:r>
            <a:r>
              <a:rPr lang="en-US" dirty="0">
                <a:latin typeface=""/>
                <a:cs typeface="Calibri" panose="020F0502020204030204" pitchFamily="34" charset="0"/>
              </a:rPr>
              <a:t>, ... </a:t>
            </a:r>
          </a:p>
          <a:p>
            <a:pPr marL="0" lvl="1"/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Blended Learning and ICT integration </a:t>
            </a:r>
            <a:r>
              <a:rPr lang="en-GB" dirty="0">
                <a:latin typeface=""/>
                <a:cs typeface="Calibri" panose="020F0502020204030204" pitchFamily="34" charset="0"/>
              </a:rPr>
              <a:t>increase student engagement through dynamic and fully interactive environment </a:t>
            </a:r>
            <a:br>
              <a:rPr lang="en-GB" dirty="0">
                <a:latin typeface=""/>
                <a:cs typeface="Calibri" panose="020F0502020204030204" pitchFamily="34" charset="0"/>
              </a:rPr>
            </a:br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on the platform</a:t>
            </a:r>
            <a:r>
              <a:rPr lang="en-GB" dirty="0">
                <a:latin typeface=""/>
                <a:cs typeface="Calibri" panose="020F0502020204030204" pitchFamily="34" charset="0"/>
              </a:rPr>
              <a:t>; students and instructors can share ideas, documents, host online courses, run training seminars, </a:t>
            </a:r>
            <a:br>
              <a:rPr lang="en-GB" dirty="0">
                <a:latin typeface=""/>
                <a:cs typeface="Calibri" panose="020F0502020204030204" pitchFamily="34" charset="0"/>
              </a:rPr>
            </a:br>
            <a:r>
              <a:rPr lang="en-GB" dirty="0">
                <a:latin typeface=""/>
                <a:cs typeface="Calibri" panose="020F0502020204030204" pitchFamily="34" charset="0"/>
              </a:rPr>
              <a:t>and give each other honest individual feedback ... </a:t>
            </a:r>
          </a:p>
          <a:p>
            <a:pPr marL="0" lvl="1"/>
            <a:endParaRPr lang="en-GB" dirty="0">
              <a:latin typeface=""/>
              <a:cs typeface="Calibri" panose="020F0502020204030204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  <a:sym typeface="Wingdings" panose="05000000000000000000" pitchFamily="2" charset="2"/>
              </a:rPr>
              <a:t>we were on the right track, we have achieved a lot </a:t>
            </a:r>
          </a:p>
          <a:p>
            <a:pPr marL="285750" lvl="1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  <a:sym typeface="Wingdings" panose="05000000000000000000" pitchFamily="2" charset="2"/>
              </a:rPr>
              <a:t>established a basis for continuous monitoring: are we always friendly, fair, flexible, facilitating, …</a:t>
            </a:r>
          </a:p>
          <a:p>
            <a:pPr marL="285750" lvl="1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  <a:sym typeface="Wingdings" panose="05000000000000000000" pitchFamily="2" charset="2"/>
              </a:rPr>
              <a:t>but we need to go faster and further</a:t>
            </a:r>
          </a:p>
          <a:p>
            <a:pPr marL="0" lvl="1"/>
            <a:b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dirty="0">
                <a:solidFill>
                  <a:srgbClr val="C00000"/>
                </a:solidFill>
                <a:latin typeface=""/>
                <a:cs typeface="Calibri" panose="020F0502020204030204" pitchFamily="34" charset="0"/>
                <a:sym typeface="Wingdings" panose="05000000000000000000" pitchFamily="2" charset="2"/>
              </a:rPr>
              <a:t>during the Covid-19 pandemic, the whole world had a “Palestine isolation experience” and will understand our efforts better</a:t>
            </a:r>
            <a:endParaRPr lang="en-US" dirty="0">
              <a:solidFill>
                <a:srgbClr val="C00000"/>
              </a:solidFill>
              <a:latin typeface=""/>
              <a:cs typeface="Calibri" panose="020F0502020204030204" pitchFamily="34" charset="0"/>
            </a:endParaRPr>
          </a:p>
          <a:p>
            <a:pPr marL="0" lvl="1"/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/>
          </p:nvPr>
        </p:nvSpPr>
        <p:spPr>
          <a:xfrm>
            <a:off x="79560" y="1996560"/>
            <a:ext cx="11807640" cy="434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The developed textbooks are available for download from </a:t>
            </a: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</a:rPr>
              <a:t>this page: </a:t>
            </a: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  <a:hlinkClick r:id="rId2"/>
              </a:rPr>
              <a:t>https://www.tu-chemnitz.de/phil/english/sections/ling/TEFL-ePal/TEFL-ePal.php</a:t>
            </a:r>
            <a:r>
              <a:rPr lang="en-US" spc="-1" dirty="0">
                <a:solidFill>
                  <a:srgbClr val="000000"/>
                </a:solidFill>
                <a:latin typeface="Roboto"/>
                <a:ea typeface="Roboto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Challenges	Quantitative Results		Qualitative Results		</a:t>
            </a:r>
            <a:r>
              <a:rPr lang="en-US" sz="1600" spc="-1" dirty="0"/>
              <a:t>Outlook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References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2711520" y="266760"/>
            <a:ext cx="9180000" cy="89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rgbClr val="FFFFFF"/>
                </a:solidFill>
                <a:latin typeface="Roboto"/>
                <a:ea typeface="Roboto"/>
              </a:rPr>
              <a:t>mLearning for Palestine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190440" y="1673640"/>
            <a:ext cx="8471880" cy="29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 b="1" strike="noStrike" spc="-1" dirty="0" err="1">
                <a:solidFill>
                  <a:srgbClr val="000000"/>
                </a:solidFill>
                <a:latin typeface="Roboto"/>
                <a:ea typeface="Roboto"/>
              </a:rPr>
              <a:t>mLearning</a:t>
            </a:r>
            <a:r>
              <a:rPr lang="en-US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 for Palestine: </a:t>
            </a:r>
            <a:br/>
            <a:r>
              <a:rPr lang="en-US" sz="2800" b="1" strike="noStrike" spc="-1">
                <a:solidFill>
                  <a:srgbClr val="000000"/>
                </a:solidFill>
                <a:latin typeface="Roboto"/>
                <a:ea typeface="Roboto"/>
              </a:rPr>
              <a:t>Practical challenges in a project to “bridge educational and socio-political gaps” for university learning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Bildplatzhalter 1"/>
          <p:cNvPicPr/>
          <p:nvPr/>
        </p:nvPicPr>
        <p:blipFill>
          <a:blip r:embed="rId2"/>
          <a:srcRect l="24523" t="6284" r="23587" b="15992"/>
          <a:stretch/>
        </p:blipFill>
        <p:spPr>
          <a:xfrm>
            <a:off x="9829800" y="2499120"/>
            <a:ext cx="2285640" cy="2285640"/>
          </a:xfrm>
          <a:prstGeom prst="rect">
            <a:avLst/>
          </a:prstGeom>
          <a:ln w="0">
            <a:noFill/>
          </a:ln>
        </p:spPr>
      </p:pic>
      <p:pic>
        <p:nvPicPr>
          <p:cNvPr id="246" name="Grafik 1"/>
          <p:cNvPicPr/>
          <p:nvPr/>
        </p:nvPicPr>
        <p:blipFill>
          <a:blip r:embed="rId3"/>
          <a:stretch/>
        </p:blipFill>
        <p:spPr>
          <a:xfrm>
            <a:off x="7768800" y="1536480"/>
            <a:ext cx="4379040" cy="962640"/>
          </a:xfrm>
          <a:prstGeom prst="rect">
            <a:avLst/>
          </a:prstGeom>
          <a:ln w="0">
            <a:noFill/>
          </a:ln>
        </p:spPr>
      </p:pic>
      <p:sp>
        <p:nvSpPr>
          <p:cNvPr id="247" name="Textfeld 1"/>
          <p:cNvSpPr/>
          <p:nvPr/>
        </p:nvSpPr>
        <p:spPr>
          <a:xfrm>
            <a:off x="190440" y="5433840"/>
            <a:ext cx="321732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Josef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Schmied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Aydah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</a:rPr>
              <a:t>Bakeer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Sven Albrecht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48" name="Grafik 247"/>
          <p:cNvPicPr/>
          <p:nvPr/>
        </p:nvPicPr>
        <p:blipFill>
          <a:blip r:embed="rId4"/>
          <a:stretch/>
        </p:blipFill>
        <p:spPr>
          <a:xfrm>
            <a:off x="10744560" y="228600"/>
            <a:ext cx="1142640" cy="111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600" b="0" strike="noStrike" spc="-1" dirty="0">
                <a:solidFill>
                  <a:schemeClr val="bg1"/>
                </a:solidFill>
                <a:latin typeface="Arial"/>
              </a:rPr>
              <a:t>Introduction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	Challenges	Quantitative Results		Qualitative Results		Outlook</a:t>
            </a: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1. Introduction: </a:t>
            </a:r>
            <a:r>
              <a:rPr lang="en-US" b="1" spc="-1" dirty="0">
                <a:solidFill>
                  <a:srgbClr val="000000"/>
                </a:solidFill>
                <a:latin typeface="Roboto"/>
                <a:ea typeface="Roboto"/>
              </a:rPr>
              <a:t>Activities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CB41C6F-DA7A-8A1D-AF35-7A9DD482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850803"/>
            <a:ext cx="12044219" cy="482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Plan:</a:t>
            </a:r>
          </a:p>
          <a:p>
            <a:pPr marL="0" lvl="1"/>
            <a:r>
              <a:rPr lang="en-GB" dirty="0">
                <a:latin typeface=""/>
              </a:rPr>
              <a:t>“TEFL Roadmap will be followed to carry out the project activities:  </a:t>
            </a:r>
            <a:br>
              <a:rPr lang="en-GB" dirty="0">
                <a:latin typeface=""/>
              </a:rPr>
            </a:br>
            <a:r>
              <a:rPr lang="en-GB" dirty="0">
                <a:latin typeface=""/>
              </a:rPr>
              <a:t>1. Preparation, 2. Development, 3. Implementation, 4. Exploitation, 5. Management.”</a:t>
            </a:r>
          </a:p>
          <a:p>
            <a:pPr marL="0" lvl="1"/>
            <a:endParaRPr lang="en-GB" dirty="0">
              <a:latin typeface=""/>
            </a:endParaRPr>
          </a:p>
          <a:p>
            <a:pPr marL="0" lvl="1"/>
            <a:r>
              <a:rPr lang="en-GB" dirty="0">
                <a:latin typeface=""/>
              </a:rPr>
              <a:t>Tangible outputs: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language labs in 5 Palestinian universities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English books from Pre-intermediate to Advanced level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related e-books with online exercises and links</a:t>
            </a:r>
          </a:p>
          <a:p>
            <a:pPr marL="0" lvl="1"/>
            <a:endParaRPr lang="en-GB" dirty="0">
              <a:latin typeface=""/>
            </a:endParaRPr>
          </a:p>
          <a:p>
            <a:pPr marL="0" lvl="1"/>
            <a:r>
              <a:rPr lang="en-GB" dirty="0">
                <a:latin typeface=""/>
              </a:rPr>
              <a:t>Intangible outcomes: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change of teaching and learning culture (Palestinian developed with European advisors)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from traditional to 21</a:t>
            </a:r>
            <a:r>
              <a:rPr lang="en-GB" baseline="30000" dirty="0">
                <a:latin typeface=""/>
              </a:rPr>
              <a:t>st</a:t>
            </a:r>
            <a:r>
              <a:rPr lang="en-GB" dirty="0">
                <a:latin typeface=""/>
              </a:rPr>
              <a:t> century teaching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"/>
              </a:rPr>
              <a:t>from teacher- to student-centred instruction and much more </a:t>
            </a:r>
          </a:p>
          <a:p>
            <a:pPr marL="0" lvl="1"/>
            <a:endParaRPr lang="en-GB" dirty="0">
              <a:latin typeface=""/>
            </a:endParaRPr>
          </a:p>
          <a:p>
            <a:pPr marL="0" lvl="1"/>
            <a:r>
              <a:rPr lang="en-GB" dirty="0">
                <a:latin typeface=""/>
              </a:rPr>
              <a:t>we report on the practical challenges illustrated from the learning materials developed in the project </a:t>
            </a:r>
            <a:br>
              <a:rPr lang="en-GB" dirty="0">
                <a:latin typeface=""/>
              </a:rPr>
            </a:br>
            <a:r>
              <a:rPr lang="en-GB" dirty="0">
                <a:latin typeface=""/>
              </a:rPr>
              <a:t>and quantitative and qualitative results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dirty="0">
              <a:latin typeface=""/>
            </a:endParaRPr>
          </a:p>
          <a:p>
            <a:pPr marL="0" lvl="1"/>
            <a:endParaRPr lang="en-GB" dirty="0">
              <a:latin typeface=""/>
            </a:endParaRPr>
          </a:p>
          <a:p>
            <a:pPr marL="0" lvl="1"/>
            <a:endParaRPr lang="en-GB" dirty="0">
              <a:latin typeface=""/>
            </a:endParaRPr>
          </a:p>
          <a:p>
            <a:pPr marL="0" lvl="1"/>
            <a:endParaRPr lang="en-GB" dirty="0">
              <a:latin typeface=""/>
            </a:endParaRPr>
          </a:p>
          <a:p>
            <a:pPr marL="0" lvl="1"/>
            <a:r>
              <a:rPr lang="en-GB" dirty="0">
                <a:latin typeface=""/>
              </a:rPr>
              <a:t> </a:t>
            </a:r>
          </a:p>
          <a:p>
            <a:pPr marL="0" lvl="1"/>
            <a:endParaRPr lang="en-GB" dirty="0">
              <a:solidFill>
                <a:srgbClr val="C00000"/>
              </a:solidFill>
              <a:latin typeface="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lvl="1"/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0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teacher- to student-centered instruction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C38CAD4-7A99-7275-DD61-E962974E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552694"/>
            <a:ext cx="12044219" cy="95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implies creating an awareness of different types of learning </a:t>
            </a:r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(Advanced English 2021: 124) 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462D1F-9BDC-DF3F-137A-43FC2279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3" y="2626833"/>
            <a:ext cx="10210800" cy="38737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passive consumer to autonomous learner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67607-33A1-F38A-E4F4-C40C81A38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576484"/>
            <a:ext cx="12044219" cy="92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the autonomous learner can digest and evaluate information and learns to act in realistic situations</a:t>
            </a: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 algn="r"/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(Advanced English 2021:81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+ 85)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6E67E5-5344-257D-4336-2B3EDFCE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3778"/>
            <a:ext cx="10506075" cy="23907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DF6333-2F59-8C06-6CCB-D1EBD893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1" y="1990323"/>
            <a:ext cx="65246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94CABC-B253-4E57-91D2-5F9C14014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2" y="1485044"/>
            <a:ext cx="8517247" cy="214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</a:rPr>
              <a:t>Euro-centred to localised materials are part of the </a:t>
            </a:r>
            <a:r>
              <a:rPr lang="en-GB" dirty="0" err="1">
                <a:latin typeface=""/>
              </a:rPr>
              <a:t>decolonialisation</a:t>
            </a:r>
            <a:r>
              <a:rPr lang="en-GB" dirty="0">
                <a:latin typeface=""/>
              </a:rPr>
              <a:t> of learning</a:t>
            </a:r>
          </a:p>
          <a:p>
            <a:pPr marL="0" lvl="1" algn="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(Pre-intermediate English 2021: 4): 4)</a:t>
            </a:r>
          </a:p>
          <a:p>
            <a:pPr marL="0" lvl="1" algn="ct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but not all materials are local </a:t>
            </a:r>
            <a:b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(and Ronaldo is mentioned more often than Saleh, </a:t>
            </a:r>
            <a:r>
              <a:rPr lang="en-GB" dirty="0" err="1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Naguib</a:t>
            </a:r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 Mahfouz as often as Mozart)</a:t>
            </a:r>
          </a:p>
          <a:p>
            <a:pPr marL="0" lvl="1" algn="ct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(Intermediate English1 2021:6         and  2021:36)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FA185-4DC8-8B24-0F44-4BB22C57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025" y="1071154"/>
            <a:ext cx="3609975" cy="54210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76ABC19-51D2-A62F-BD44-71FFAC8B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08" y="3316112"/>
            <a:ext cx="3943349" cy="3176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B3C9D1-03F3-2B2C-753E-23B3B20B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9" y="3316112"/>
            <a:ext cx="3384779" cy="3176128"/>
          </a:xfrm>
          <a:prstGeom prst="rect">
            <a:avLst/>
          </a:prstGeom>
        </p:spPr>
      </p:pic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Euro-centered to localized materials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247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Euro-centered to global materials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B3DD9-B467-C2A0-98BF-6FAF80694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3" y="1237387"/>
            <a:ext cx="8604332" cy="173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  <a:cs typeface="Calibri" panose="020F0502020204030204" pitchFamily="34" charset="0"/>
              </a:rPr>
              <a:t>for Palestinians English is the window to the world and for global interaction and exchange</a:t>
            </a:r>
          </a:p>
          <a:p>
            <a:pPr marL="0" lvl="1" algn="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and this requires good online manners (Pre-intermediate English 2021: 15)</a:t>
            </a:r>
          </a:p>
          <a:p>
            <a:pPr marL="0" lvl="1" algn="ct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so local materials are integrated into global comparisons</a:t>
            </a:r>
            <a:b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(even traditional preferences like food)</a:t>
            </a:r>
          </a:p>
          <a:p>
            <a:pPr marL="0" lvl="1" algn="ct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(Pre-intermediate English 2021: 24)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AE4AE3-5197-AC67-CCB4-2ADC4AE2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98470"/>
            <a:ext cx="9035142" cy="3505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87C922-716C-6694-370E-72AB908D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1237387"/>
            <a:ext cx="33051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mobiles for fun to mobiles for work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8F69-5FED-8ED3-4FBB-C85F9694A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439324"/>
            <a:ext cx="12044219" cy="88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GB" dirty="0">
                <a:latin typeface=""/>
                <a:cs typeface="Calibri" panose="020F0502020204030204" pitchFamily="34" charset="0"/>
              </a:rPr>
              <a:t>mobile phones for fun and communication are common among students all over the world,</a:t>
            </a:r>
            <a:br>
              <a:rPr lang="en-GB" dirty="0">
                <a:latin typeface=""/>
                <a:cs typeface="Calibri" panose="020F0502020204030204" pitchFamily="34" charset="0"/>
              </a:rPr>
            </a:br>
            <a:r>
              <a:rPr lang="en-GB" dirty="0">
                <a:latin typeface=""/>
                <a:cs typeface="Calibri" panose="020F0502020204030204" pitchFamily="34" charset="0"/>
              </a:rPr>
              <a:t>integrating mobile phones for work and learning are an extra effort - and still, in some classes mobile devices are forbidden!</a:t>
            </a:r>
            <a:endParaRPr lang="en-GB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(Intermediate English2 2021: 36)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A51DFB-DBA1-2A33-FF9E-87D18C0D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9857"/>
            <a:ext cx="8557646" cy="37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5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58800" y="152280"/>
            <a:ext cx="104407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r>
              <a:rPr lang="en-US" sz="1600" spc="-1" dirty="0">
                <a:solidFill>
                  <a:srgbClr val="000000"/>
                </a:solidFill>
              </a:rPr>
              <a:t>Introduction	</a:t>
            </a:r>
            <a:r>
              <a:rPr lang="en-US" sz="1600" spc="-1" dirty="0">
                <a:solidFill>
                  <a:schemeClr val="bg1"/>
                </a:solidFill>
              </a:rPr>
              <a:t>Challenges</a:t>
            </a:r>
            <a:r>
              <a:rPr lang="en-US" sz="1600" spc="-1" dirty="0">
                <a:solidFill>
                  <a:srgbClr val="000000"/>
                </a:solidFill>
              </a:rPr>
              <a:t>	Quantitative Results		Qualitative Results		Outlook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92240" y="907920"/>
            <a:ext cx="11807640" cy="92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Roboto"/>
                <a:ea typeface="Roboto"/>
              </a:rPr>
              <a:t>2. Challenges: from isolated to internet integrated materials</a:t>
            </a:r>
            <a:endParaRPr lang="en-US" sz="2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70293D-B51E-2F7A-6F99-332B9E814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224" y="1853201"/>
            <a:ext cx="9480776" cy="4642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09A5C3-C173-82D3-6E6F-61B47CF8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" y="1462184"/>
            <a:ext cx="12044219" cy="49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/>
            <a:r>
              <a:rPr lang="en-US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integrated QR code lead students to multimodal materials produced in the project and available on the Internet</a:t>
            </a:r>
          </a:p>
          <a:p>
            <a:pPr marL="0" lvl="1" algn="r"/>
            <a:r>
              <a:rPr lang="en-GB" dirty="0">
                <a:solidFill>
                  <a:srgbClr val="000000"/>
                </a:solidFill>
                <a:latin typeface=""/>
                <a:ea typeface="Verdana" panose="020B0604030504040204" pitchFamily="34" charset="0"/>
                <a:cs typeface="Calibri" panose="020F0502020204030204" pitchFamily="34" charset="0"/>
              </a:rPr>
              <a:t>(Intermediate English1 2021:14)</a:t>
            </a:r>
            <a:endParaRPr lang="en-US" dirty="0">
              <a:solidFill>
                <a:srgbClr val="000000"/>
              </a:solidFill>
              <a:latin typeface="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75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1905_JS_Modena</Template>
  <TotalTime>0</TotalTime>
  <Words>1512</Words>
  <Application>Microsoft Macintosh PowerPoint</Application>
  <PresentationFormat>Breitbild</PresentationFormat>
  <Paragraphs>234</Paragraphs>
  <Slides>21</Slides>
  <Notes>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Roboto</vt:lpstr>
      <vt:lpstr>Wingdings</vt:lpstr>
      <vt:lpstr>Office Theme</vt:lpstr>
      <vt:lpstr>Office Theme</vt:lpstr>
      <vt:lpstr>Office Theme</vt:lpstr>
      <vt:lpstr>Office Theme</vt:lpstr>
      <vt:lpstr>Office Theme</vt:lpstr>
      <vt:lpstr>mLearning for Palestine TISLID 22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Introduction Challenges Quantitative Results  Qualitative Results  Outlook</vt:lpstr>
      <vt:lpstr>mLearning for Palestine</vt:lpstr>
    </vt:vector>
  </TitlesOfParts>
  <Company>TU Chemnitz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Sven Albrecht</dc:creator>
  <dc:description/>
  <cp:lastModifiedBy>Sven Albrecht</cp:lastModifiedBy>
  <cp:revision>141</cp:revision>
  <cp:lastPrinted>2019-04-30T12:02:05Z</cp:lastPrinted>
  <dcterms:created xsi:type="dcterms:W3CDTF">2019-04-24T06:47:16Z</dcterms:created>
  <dcterms:modified xsi:type="dcterms:W3CDTF">2022-05-30T06:46:03Z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Benutzerdefiniert</vt:lpwstr>
  </property>
  <property fmtid="{D5CDD505-2E9C-101B-9397-08002B2CF9AE}" pid="4" name="Slides">
    <vt:i4>14</vt:i4>
  </property>
</Properties>
</file>