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59" r:id="rId1"/>
    <p:sldMasterId id="2147483699" r:id="rId2"/>
  </p:sldMasterIdLst>
  <p:notesMasterIdLst>
    <p:notesMasterId r:id="rId17"/>
  </p:notesMasterIdLst>
  <p:handoutMasterIdLst>
    <p:handoutMasterId r:id="rId18"/>
  </p:handoutMasterIdLst>
  <p:sldIdLst>
    <p:sldId id="315" r:id="rId3"/>
    <p:sldId id="316" r:id="rId4"/>
    <p:sldId id="319" r:id="rId5"/>
    <p:sldId id="320" r:id="rId6"/>
    <p:sldId id="322" r:id="rId7"/>
    <p:sldId id="323" r:id="rId8"/>
    <p:sldId id="331" r:id="rId9"/>
    <p:sldId id="324" r:id="rId10"/>
    <p:sldId id="325" r:id="rId11"/>
    <p:sldId id="326" r:id="rId12"/>
    <p:sldId id="327" r:id="rId13"/>
    <p:sldId id="328" r:id="rId14"/>
    <p:sldId id="329" r:id="rId15"/>
    <p:sldId id="330" r:id="rId16"/>
  </p:sldIdLst>
  <p:sldSz cx="12192000" cy="6858000"/>
  <p:notesSz cx="9928225" cy="6797675"/>
  <p:embeddedFontLst>
    <p:embeddedFont>
      <p:font typeface="Cambria Math" panose="02040503050406030204" pitchFamily="18" charset="0"/>
      <p:regular r:id="rId19"/>
    </p:embeddedFont>
    <p:embeddedFont>
      <p:font typeface="Roboto" panose="02000000000000000000" pitchFamily="2" charset="0"/>
      <p:regular r:id="rId20"/>
      <p:bold r:id="rId21"/>
      <p:italic r:id="rId22"/>
      <p:boldItalic r:id="rId23"/>
    </p:embeddedFont>
    <p:embeddedFont>
      <p:font typeface="Roboto Condensed" panose="02000000000000000000" pitchFamily="2" charset="0"/>
      <p:regular r:id="rId24"/>
      <p:bold r:id="rId25"/>
      <p:italic r:id="rId26"/>
      <p:boldItalic r:id="rId27"/>
    </p:embeddedFont>
    <p:embeddedFont>
      <p:font typeface="Roboto Light" panose="02000000000000000000" pitchFamily="2" charset="0"/>
      <p:regular r:id="rId28"/>
      <p:italic r:id="rId29"/>
    </p:embeddedFont>
  </p:embeddedFont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142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005F50"/>
    <a:srgbClr val="707070"/>
    <a:srgbClr val="006F5F"/>
    <a:srgbClr val="003E2F"/>
    <a:srgbClr val="E4B402"/>
    <a:srgbClr val="FFD800"/>
    <a:srgbClr val="009EE3"/>
    <a:srgbClr val="51AE32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5906" autoAdjust="0"/>
  </p:normalViewPr>
  <p:slideViewPr>
    <p:cSldViewPr snapToGrid="0">
      <p:cViewPr varScale="1">
        <p:scale>
          <a:sx n="107" d="100"/>
          <a:sy n="107" d="100"/>
        </p:scale>
        <p:origin x="612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73" d="100"/>
          <a:sy n="73" d="100"/>
        </p:scale>
        <p:origin x="-2430" y="-96"/>
      </p:cViewPr>
      <p:guideLst>
        <p:guide orient="horz" pos="2142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4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>
              <a:latin typeface="Roboto" panose="02000000000000000000" pitchFamily="2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4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3A9E21-4981-413F-9BAB-A1BE42E0A624}" type="datetimeFigureOut">
              <a:rPr lang="de-DE" smtClean="0">
                <a:latin typeface="Roboto" panose="02000000000000000000" pitchFamily="2" charset="0"/>
              </a:rPr>
              <a:t>02.02.2023</a:t>
            </a:fld>
            <a:endParaRPr lang="de-DE" dirty="0">
              <a:latin typeface="Roboto" panose="02000000000000000000" pitchFamily="2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3314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>
              <a:latin typeface="Roboto" panose="02000000000000000000" pitchFamily="2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22594" y="6457410"/>
            <a:ext cx="4303314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872BD-D2C1-4FAA-A740-0001980793A7}" type="slidenum">
              <a:rPr lang="de-DE" smtClean="0">
                <a:latin typeface="Roboto" panose="02000000000000000000" pitchFamily="2" charset="0"/>
              </a:rPr>
              <a:t>‹#›</a:t>
            </a:fld>
            <a:endParaRPr lang="de-DE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7617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314" cy="34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Roboto" panose="02000000000000000000" pitchFamily="2" charset="0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594" y="0"/>
            <a:ext cx="4303314" cy="34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Roboto" panose="02000000000000000000" pitchFamily="2" charset="0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8750" y="509588"/>
            <a:ext cx="45307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80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360" y="3228190"/>
            <a:ext cx="7943508" cy="305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79"/>
            <a:ext cx="4303314" cy="34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Roboto" panose="02000000000000000000" pitchFamily="2" charset="0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880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594" y="6456379"/>
            <a:ext cx="4303314" cy="34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53" tIns="46077" rIns="92153" bIns="4607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5EB2B633-7BEC-49A7-B3BF-92E0C7E450E6}" type="slidenum">
              <a:rPr lang="de-DE" altLang="de-DE" smtClean="0"/>
              <a:pPr/>
              <a:t>‹#›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1169686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egm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34963" y="1657884"/>
            <a:ext cx="11557000" cy="56715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Bildplatzhalter 2"/>
          <p:cNvSpPr>
            <a:spLocks noGrp="1"/>
          </p:cNvSpPr>
          <p:nvPr>
            <p:ph type="pic" sz="quarter" idx="10"/>
          </p:nvPr>
        </p:nvSpPr>
        <p:spPr>
          <a:xfrm>
            <a:off x="0" y="2420938"/>
            <a:ext cx="12192000" cy="4096740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1B07D594-7554-4270-A136-3B8013A0B4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7635B66-DFAF-40AC-A155-0CF5CFFA16C8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26447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1">
          <p15:clr>
            <a:srgbClr val="9FCC3B"/>
          </p15:clr>
        </p15:guide>
        <p15:guide id="2" orient="horz" pos="210">
          <p15:clr>
            <a:srgbClr val="9FCC3B"/>
          </p15:clr>
        </p15:guide>
        <p15:guide id="6" pos="211">
          <p15:clr>
            <a:srgbClr val="9FCC3B"/>
          </p15:clr>
        </p15:guide>
        <p15:guide id="7" orient="horz" pos="1162">
          <p15:clr>
            <a:srgbClr val="000000"/>
          </p15:clr>
        </p15:guide>
        <p15:guide id="8" orient="horz" pos="1525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elsber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34963" y="1657885"/>
            <a:ext cx="11557000" cy="56715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Bildplatzhalter 2"/>
          <p:cNvSpPr>
            <a:spLocks noGrp="1"/>
          </p:cNvSpPr>
          <p:nvPr>
            <p:ph type="pic" sz="quarter" idx="10"/>
          </p:nvPr>
        </p:nvSpPr>
        <p:spPr>
          <a:xfrm>
            <a:off x="0" y="2420938"/>
            <a:ext cx="2711450" cy="2440622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5" name="Bildplatzhalter 2"/>
          <p:cNvSpPr>
            <a:spLocks noGrp="1"/>
          </p:cNvSpPr>
          <p:nvPr>
            <p:ph type="pic" sz="quarter" idx="14"/>
          </p:nvPr>
        </p:nvSpPr>
        <p:spPr>
          <a:xfrm>
            <a:off x="2711450" y="2420938"/>
            <a:ext cx="5225098" cy="2440622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6" name="Bildplatzhalter 2"/>
          <p:cNvSpPr>
            <a:spLocks noGrp="1"/>
          </p:cNvSpPr>
          <p:nvPr>
            <p:ph type="pic" sz="quarter" idx="15"/>
          </p:nvPr>
        </p:nvSpPr>
        <p:spPr>
          <a:xfrm>
            <a:off x="7940040" y="2420938"/>
            <a:ext cx="4251960" cy="2440622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9" name="Bildplatzhalter 4"/>
          <p:cNvSpPr>
            <a:spLocks noGrp="1"/>
          </p:cNvSpPr>
          <p:nvPr>
            <p:ph type="pic" sz="quarter" idx="16" hasCustomPrompt="1"/>
          </p:nvPr>
        </p:nvSpPr>
        <p:spPr>
          <a:xfrm>
            <a:off x="334963" y="5200968"/>
            <a:ext cx="1404937" cy="99980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noProof="0" dirty="0"/>
              <a:t>Logo</a:t>
            </a:r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2387601" y="5139267"/>
            <a:ext cx="9504362" cy="106150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FBEFEB27-0714-44A5-AE0D-139686C59B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B4356A8-90CD-4FE2-9890-7E4EC202AA80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95504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0" orient="horz" pos="3067" userDrawn="1">
          <p15:clr>
            <a:srgbClr val="5ACBF0"/>
          </p15:clr>
        </p15:guide>
        <p15:guide id="1" orient="horz" pos="731">
          <p15:clr>
            <a:srgbClr val="9FCC3B"/>
          </p15:clr>
        </p15:guide>
        <p15:guide id="2" orient="horz" pos="210">
          <p15:clr>
            <a:srgbClr val="9FCC3B"/>
          </p15:clr>
        </p15:guide>
        <p15:guide id="6" pos="211">
          <p15:clr>
            <a:srgbClr val="9FCC3B"/>
          </p15:clr>
        </p15:guide>
        <p15:guide id="7" orient="horz" pos="1162">
          <p15:clr>
            <a:srgbClr val="000000"/>
          </p15:clr>
        </p15:guide>
        <p15:guide id="8" orient="horz" pos="1525">
          <p15:clr>
            <a:srgbClr val="5ACBF0"/>
          </p15:clr>
        </p15:guide>
        <p15:guide id="9" orient="horz" pos="3271" userDrawn="1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ö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973702" y="1685719"/>
            <a:ext cx="10216800" cy="9288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Bildplatzhalter 2"/>
          <p:cNvSpPr>
            <a:spLocks noGrp="1"/>
          </p:cNvSpPr>
          <p:nvPr>
            <p:ph type="pic" sz="quarter" idx="10"/>
          </p:nvPr>
        </p:nvSpPr>
        <p:spPr>
          <a:xfrm>
            <a:off x="1974078" y="2743200"/>
            <a:ext cx="10217921" cy="3776400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DD8E083E-8EA2-47B3-8937-6EEEAC67C3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7882" y="2271736"/>
            <a:ext cx="16621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Professur Technische Informatik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Prof. </a:t>
            </a:r>
            <a:r>
              <a:rPr kumimoji="0" lang="de-DE" sz="8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Dr. Dr.</a:t>
            </a: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 h. c. Wolfram Hardt</a:t>
            </a:r>
          </a:p>
        </p:txBody>
      </p:sp>
      <p:sp>
        <p:nvSpPr>
          <p:cNvPr id="10" name="Date Placeholder 2">
            <a:extLst>
              <a:ext uri="{FF2B5EF4-FFF2-40B4-BE49-F238E27FC236}">
                <a16:creationId xmlns:a16="http://schemas.microsoft.com/office/drawing/2014/main" id="{21CDC23D-025D-4D35-A11F-D7B3B1FD82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19B3FAA-DFC7-47A4-B554-028590607F1D}" type="datetime1">
              <a:rPr lang="en-GB" smtClean="0"/>
              <a:t>02/02/2023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D83F27-79F6-473D-92F2-70301210CD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2998" y="1666364"/>
            <a:ext cx="876281" cy="6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1571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731">
          <p15:clr>
            <a:srgbClr val="9FCC3B"/>
          </p15:clr>
        </p15:guide>
        <p15:guide id="2" orient="horz" pos="210">
          <p15:clr>
            <a:srgbClr val="9FCC3B"/>
          </p15:clr>
        </p15:guide>
        <p15:guide id="6" pos="211">
          <p15:clr>
            <a:srgbClr val="9FCC3B"/>
          </p15:clr>
        </p15:guide>
        <p15:guide id="7" orient="horz" pos="1162">
          <p15:clr>
            <a:srgbClr val="000000"/>
          </p15:clr>
        </p15:guide>
        <p15:guide id="8" orient="horz" pos="1525">
          <p15:clr>
            <a:srgbClr val="5ACBF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ßber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2"/>
          <p:cNvSpPr>
            <a:spLocks noGrp="1"/>
          </p:cNvSpPr>
          <p:nvPr>
            <p:ph type="pic" sz="quarter" idx="14"/>
          </p:nvPr>
        </p:nvSpPr>
        <p:spPr>
          <a:xfrm>
            <a:off x="0" y="1484313"/>
            <a:ext cx="3169920" cy="3186747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4" name="Bildplatzhalter 2"/>
          <p:cNvSpPr>
            <a:spLocks noGrp="1"/>
          </p:cNvSpPr>
          <p:nvPr>
            <p:ph type="pic" sz="quarter" idx="10"/>
          </p:nvPr>
        </p:nvSpPr>
        <p:spPr>
          <a:xfrm>
            <a:off x="3177540" y="1484313"/>
            <a:ext cx="4930140" cy="3186747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0" name="Bildplatzhalter 2"/>
          <p:cNvSpPr>
            <a:spLocks noGrp="1"/>
          </p:cNvSpPr>
          <p:nvPr>
            <p:ph type="pic" sz="quarter" idx="15"/>
          </p:nvPr>
        </p:nvSpPr>
        <p:spPr>
          <a:xfrm>
            <a:off x="8115300" y="1484313"/>
            <a:ext cx="4076700" cy="3186747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3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34963" y="4938395"/>
            <a:ext cx="11557000" cy="126238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3DCB240-607F-47B3-9C18-0F4B93514F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6A09368-75E2-4D80-A6FC-5A2DA2E1276A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95349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0" pos="3749" userDrawn="1">
          <p15:clr>
            <a:srgbClr val="5ACBF0"/>
          </p15:clr>
        </p15:guide>
        <p15:guide id="1" orient="horz" pos="731">
          <p15:clr>
            <a:srgbClr val="9FCC3B"/>
          </p15:clr>
        </p15:guide>
        <p15:guide id="2" orient="horz" pos="210">
          <p15:clr>
            <a:srgbClr val="9FCC3B"/>
          </p15:clr>
        </p15:guide>
        <p15:guide id="6" pos="211">
          <p15:clr>
            <a:srgbClr val="9FCC3B"/>
          </p15:clr>
        </p15:guide>
        <p15:guide id="7" orient="horz" pos="935" userDrawn="1">
          <p15:clr>
            <a:srgbClr val="000000"/>
          </p15:clr>
        </p15:guide>
        <p15:guide id="8" orient="horz" pos="1525">
          <p15:clr>
            <a:srgbClr val="5ACBF0"/>
          </p15:clr>
        </p15:guide>
        <p15:guide id="9" pos="3931" userDrawn="1">
          <p15:clr>
            <a:srgbClr val="5ACBF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ichenh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92088" y="908050"/>
            <a:ext cx="11807825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192088" y="1996440"/>
            <a:ext cx="11807825" cy="434879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C97CB52-D7BA-45E7-B208-E0926B2250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68F0AAAA-0894-427C-9B8A-3868B43AC460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981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u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92088" y="908050"/>
            <a:ext cx="11807825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Bildplatzhalter 2"/>
          <p:cNvSpPr>
            <a:spLocks noGrp="1"/>
          </p:cNvSpPr>
          <p:nvPr>
            <p:ph type="pic" sz="quarter" idx="10"/>
          </p:nvPr>
        </p:nvSpPr>
        <p:spPr>
          <a:xfrm>
            <a:off x="192089" y="2060575"/>
            <a:ext cx="5795962" cy="4284663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203950" y="2060574"/>
            <a:ext cx="5795963" cy="42846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874359BE-E68B-4080-BF09-D5A6AD380B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F2243AD-D871-4CC0-BC55-E6028C470C7C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36775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772" userDrawn="1">
          <p15:clr>
            <a:srgbClr val="5ACBF0"/>
          </p15:clr>
        </p15:guide>
        <p15:guide id="2" pos="3908" userDrawn="1">
          <p15:clr>
            <a:srgbClr val="5ACBF0"/>
          </p15:clr>
        </p15:guide>
        <p15:guide id="3" orient="horz" pos="1298" userDrawn="1">
          <p15:clr>
            <a:srgbClr val="5ACBF0"/>
          </p15:clr>
        </p15:guide>
        <p15:guide id="4" orient="horz" pos="1162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2"/>
          <p:cNvSpPr>
            <a:spLocks noGrp="1"/>
          </p:cNvSpPr>
          <p:nvPr>
            <p:ph type="pic" sz="quarter" idx="10"/>
          </p:nvPr>
        </p:nvSpPr>
        <p:spPr>
          <a:xfrm>
            <a:off x="192089" y="2060575"/>
            <a:ext cx="5795962" cy="4284663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203950" y="2060574"/>
            <a:ext cx="5795963" cy="42846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874359BE-E68B-4080-BF09-D5A6AD380B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F2243AD-D871-4CC0-BC55-E6028C470C7C}" type="datetime1">
              <a:rPr lang="en-GB" smtClean="0"/>
              <a:t>02/02/2023</a:t>
            </a:fld>
            <a:endParaRPr lang="en-US" dirty="0"/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DAC85955-F57A-4D60-AB3C-78278ECE5A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33498" y="908050"/>
            <a:ext cx="10666414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83960E86-BD14-453E-87E4-96F9628EF20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895" y="1319359"/>
            <a:ext cx="111273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Professur Technische Informatik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Prof. </a:t>
            </a:r>
            <a:r>
              <a:rPr kumimoji="0" lang="de-DE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Dr. Dr.</a:t>
            </a: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 h. c. Wolfram Hardt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D00D171-09F0-4BF5-AA3C-83F6DD2943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3182" y="871356"/>
            <a:ext cx="626158" cy="44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4448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772">
          <p15:clr>
            <a:srgbClr val="5ACBF0"/>
          </p15:clr>
        </p15:guide>
        <p15:guide id="2" pos="3908">
          <p15:clr>
            <a:srgbClr val="5ACBF0"/>
          </p15:clr>
        </p15:guide>
        <p15:guide id="3" orient="horz" pos="1298">
          <p15:clr>
            <a:srgbClr val="5ACBF0"/>
          </p15:clr>
        </p15:guide>
        <p15:guide id="4" orient="horz" pos="1162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sied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92088" y="908050"/>
            <a:ext cx="11807825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Bildplatzhalter 2"/>
          <p:cNvSpPr>
            <a:spLocks noGrp="1"/>
          </p:cNvSpPr>
          <p:nvPr>
            <p:ph type="pic" sz="quarter" idx="10"/>
          </p:nvPr>
        </p:nvSpPr>
        <p:spPr>
          <a:xfrm>
            <a:off x="192089" y="2060575"/>
            <a:ext cx="5795962" cy="2366645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192088" y="4618672"/>
            <a:ext cx="5795962" cy="17265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sz="quarter" idx="15"/>
          </p:nvPr>
        </p:nvSpPr>
        <p:spPr>
          <a:xfrm>
            <a:off x="6203951" y="2060575"/>
            <a:ext cx="5795962" cy="2366645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203950" y="4618672"/>
            <a:ext cx="5795962" cy="17265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000" noProof="0" dirty="0"/>
            </a:lvl1pPr>
            <a:lvl2pPr>
              <a:defRPr lang="en-US" sz="1800" noProof="0" dirty="0"/>
            </a:lvl2pPr>
            <a:lvl3pPr>
              <a:defRPr lang="en-US" sz="1600" noProof="0" dirty="0"/>
            </a:lvl3pPr>
            <a:lvl4pPr>
              <a:defRPr lang="en-US" sz="1600" noProof="0" dirty="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lang="en-US" sz="1600" noProof="0" dirty="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2" name="Date Placeholder 2">
            <a:extLst>
              <a:ext uri="{FF2B5EF4-FFF2-40B4-BE49-F238E27FC236}">
                <a16:creationId xmlns:a16="http://schemas.microsoft.com/office/drawing/2014/main" id="{12A705E6-B8F6-4367-822E-595AAFDD56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C7FAF21E-9292-49AB-8A5E-536C77C1EEB9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43274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772">
          <p15:clr>
            <a:srgbClr val="5ACBF0"/>
          </p15:clr>
        </p15:guide>
        <p15:guide id="2" pos="3908">
          <p15:clr>
            <a:srgbClr val="5ACBF0"/>
          </p15:clr>
        </p15:guide>
        <p15:guide id="3" orient="horz" pos="1298">
          <p15:clr>
            <a:srgbClr val="5ACBF0"/>
          </p15:clr>
        </p15:guide>
        <p15:guide id="4" orient="horz" pos="1162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benste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92088" y="908050"/>
            <a:ext cx="11807825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Bildplatzhalter 2"/>
          <p:cNvSpPr>
            <a:spLocks noGrp="1"/>
          </p:cNvSpPr>
          <p:nvPr>
            <p:ph type="pic" sz="quarter" idx="10"/>
          </p:nvPr>
        </p:nvSpPr>
        <p:spPr>
          <a:xfrm>
            <a:off x="192089" y="2060575"/>
            <a:ext cx="3708399" cy="4284663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11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4116387" y="2060574"/>
            <a:ext cx="7883525" cy="42846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E1AA35F5-87B7-4C44-9B79-F0C3FD497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1659923-0E88-4624-B243-FF0F5E3B9655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84955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457" userDrawn="1">
          <p15:clr>
            <a:srgbClr val="5ACBF0"/>
          </p15:clr>
        </p15:guide>
        <p15:guide id="2" pos="2593" userDrawn="1">
          <p15:clr>
            <a:srgbClr val="5ACBF0"/>
          </p15:clr>
        </p15:guide>
        <p15:guide id="3" orient="horz" pos="1298">
          <p15:clr>
            <a:srgbClr val="5ACBF0"/>
          </p15:clr>
        </p15:guide>
        <p15:guide id="4" orient="horz" pos="1162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rfenschl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333500" y="908050"/>
            <a:ext cx="10666412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1333498" y="1996440"/>
            <a:ext cx="10666413" cy="434879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6" name="Date Placeholder 2">
            <a:extLst>
              <a:ext uri="{FF2B5EF4-FFF2-40B4-BE49-F238E27FC236}">
                <a16:creationId xmlns:a16="http://schemas.microsoft.com/office/drawing/2014/main" id="{2640E468-6322-46B7-9464-8A195BDC44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C5439F4E-A12A-4C7C-9844-0326D76D2AB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895" y="1319359"/>
            <a:ext cx="111273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Professur Technische Informatik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Prof. </a:t>
            </a:r>
            <a:r>
              <a:rPr kumimoji="0" lang="de-DE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Dr. Dr.</a:t>
            </a: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 h. c. Wolfram Hardt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692C8F-DB67-4850-B591-0FF58DCCAE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3182" y="871356"/>
            <a:ext cx="626158" cy="44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85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u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333498" y="908050"/>
            <a:ext cx="10666413" cy="9283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lang="en-US" sz="2800" b="1" dirty="0"/>
            </a:lvl1pPr>
          </a:lstStyle>
          <a:p>
            <a:pPr marL="0" marR="0" lvl="0" indent="0" fontAlgn="auto">
              <a:spcAft>
                <a:spcPts val="0"/>
              </a:spcAft>
              <a:buClrTx/>
              <a:buSzTx/>
              <a:buNone/>
              <a:tabLst/>
            </a:pPr>
            <a:r>
              <a:rPr lang="en-US" dirty="0"/>
              <a:t>Edit Master text styles</a:t>
            </a:r>
          </a:p>
        </p:txBody>
      </p:sp>
      <p:sp>
        <p:nvSpPr>
          <p:cNvPr id="16" name="Date Placeholder 2">
            <a:extLst>
              <a:ext uri="{FF2B5EF4-FFF2-40B4-BE49-F238E27FC236}">
                <a16:creationId xmlns:a16="http://schemas.microsoft.com/office/drawing/2014/main" id="{2640E468-6322-46B7-9464-8A195BDC44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id="{CB83C3A2-505C-47AD-AAA1-3EDD5EEEF2C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2089" y="2060575"/>
            <a:ext cx="3708399" cy="4284663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91AD6D0F-8EB2-430D-88E2-93DBC6E287C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16387" y="2060574"/>
            <a:ext cx="7883525" cy="42846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63BBBE02-2AA5-421E-BAD6-F602277B4DA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9895" y="1319359"/>
            <a:ext cx="111273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Professur Technische Informatik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Prof. </a:t>
            </a:r>
            <a:r>
              <a:rPr kumimoji="0" lang="de-DE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Dr. Dr.</a:t>
            </a:r>
            <a:r>
              <a:rPr kumimoji="0" lang="en-GB" sz="500" b="0" i="0" u="none" strike="noStrike" kern="0" cap="none" spc="0" normalizeH="0" baseline="0" noProof="0" dirty="0">
                <a:ln>
                  <a:noFill/>
                </a:ln>
                <a:solidFill>
                  <a:srgbClr val="4A8246"/>
                </a:solidFill>
                <a:effectLst/>
                <a:uLnTx/>
                <a:uFillTx/>
                <a:latin typeface="+mj-lt"/>
              </a:rPr>
              <a:t> h. c. Wolfram Hardt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069BBDD-04C1-4062-AE18-0911C0E224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3182" y="871356"/>
            <a:ext cx="626158" cy="44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9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blen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192088" y="908050"/>
            <a:ext cx="11807825" cy="46831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1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24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192088" y="1376363"/>
            <a:ext cx="3779837" cy="1907857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15" hasCustomPrompt="1"/>
          </p:nvPr>
        </p:nvSpPr>
        <p:spPr>
          <a:xfrm>
            <a:off x="192088" y="3497580"/>
            <a:ext cx="3779837" cy="284765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  <a:lvl2pPr>
              <a:defRPr sz="1800">
                <a:latin typeface="Roboto" panose="02000000000000000000" pitchFamily="2" charset="0"/>
                <a:ea typeface="Roboto" panose="02000000000000000000" pitchFamily="2" charset="0"/>
              </a:defRPr>
            </a:lvl2pPr>
            <a:lvl3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3pPr>
            <a:lvl4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sz="160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4" name="Bildplatzhalter 2"/>
          <p:cNvSpPr>
            <a:spLocks noGrp="1"/>
          </p:cNvSpPr>
          <p:nvPr>
            <p:ph type="pic" sz="quarter" idx="18"/>
          </p:nvPr>
        </p:nvSpPr>
        <p:spPr>
          <a:xfrm>
            <a:off x="4151784" y="1376363"/>
            <a:ext cx="3852391" cy="1907857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21" name="Textplatzhalter 7"/>
          <p:cNvSpPr>
            <a:spLocks noGrp="1"/>
          </p:cNvSpPr>
          <p:nvPr>
            <p:ph type="body" sz="quarter" idx="16" hasCustomPrompt="1"/>
          </p:nvPr>
        </p:nvSpPr>
        <p:spPr>
          <a:xfrm>
            <a:off x="4151313" y="3497580"/>
            <a:ext cx="3852862" cy="284765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000" noProof="0" dirty="0"/>
            </a:lvl1pPr>
            <a:lvl2pPr>
              <a:defRPr lang="en-US" sz="1800" noProof="0" dirty="0"/>
            </a:lvl2pPr>
            <a:lvl3pPr>
              <a:defRPr lang="en-US" sz="1600" noProof="0" dirty="0"/>
            </a:lvl3pPr>
            <a:lvl4pPr>
              <a:defRPr lang="en-US" sz="1600" noProof="0" dirty="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lang="en-US" sz="1600" noProof="0" dirty="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5" name="Bildplatzhalter 2"/>
          <p:cNvSpPr>
            <a:spLocks noGrp="1"/>
          </p:cNvSpPr>
          <p:nvPr>
            <p:ph type="pic" sz="quarter" idx="19"/>
          </p:nvPr>
        </p:nvSpPr>
        <p:spPr>
          <a:xfrm>
            <a:off x="8184232" y="1376363"/>
            <a:ext cx="3815681" cy="1907857"/>
          </a:xfrm>
          <a:prstGeom prst="rect">
            <a:avLst/>
          </a:prstGeom>
        </p:spPr>
        <p:txBody>
          <a:bodyPr anchor="b" anchorCtr="0"/>
          <a:lstStyle>
            <a:lvl1pPr marL="0" indent="0" algn="ctr">
              <a:buNone/>
              <a:defRPr sz="2000"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en-US" dirty="0"/>
              <a:t>Click icon to add picture</a:t>
            </a:r>
            <a:endParaRPr lang="de-DE" dirty="0"/>
          </a:p>
        </p:txBody>
      </p:sp>
      <p:sp>
        <p:nvSpPr>
          <p:cNvPr id="22" name="Textplatzhalter 7"/>
          <p:cNvSpPr>
            <a:spLocks noGrp="1"/>
          </p:cNvSpPr>
          <p:nvPr>
            <p:ph type="body" sz="quarter" idx="17" hasCustomPrompt="1"/>
          </p:nvPr>
        </p:nvSpPr>
        <p:spPr>
          <a:xfrm>
            <a:off x="8183563" y="3497580"/>
            <a:ext cx="3816350" cy="284765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000" noProof="0" dirty="0"/>
            </a:lvl1pPr>
            <a:lvl2pPr>
              <a:defRPr lang="en-US" sz="1800" noProof="0" dirty="0"/>
            </a:lvl2pPr>
            <a:lvl3pPr>
              <a:defRPr lang="en-US" sz="1600" noProof="0" dirty="0"/>
            </a:lvl3pPr>
            <a:lvl4pPr>
              <a:defRPr lang="en-US" sz="1600" noProof="0" dirty="0">
                <a:latin typeface="Roboto" panose="02000000000000000000" pitchFamily="2" charset="0"/>
                <a:ea typeface="Roboto" panose="02000000000000000000" pitchFamily="2" charset="0"/>
              </a:defRPr>
            </a:lvl4pPr>
            <a:lvl5pPr>
              <a:defRPr lang="en-US" sz="1600" noProof="0" dirty="0">
                <a:latin typeface="Roboto" panose="02000000000000000000" pitchFamily="2" charset="0"/>
                <a:ea typeface="Roboto" panose="02000000000000000000" pitchFamily="2" charset="0"/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2" name="Date Placeholder 2">
            <a:extLst>
              <a:ext uri="{FF2B5EF4-FFF2-40B4-BE49-F238E27FC236}">
                <a16:creationId xmlns:a16="http://schemas.microsoft.com/office/drawing/2014/main" id="{6B0CDB67-7D98-43D5-9B4D-3F0CBE60A2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72AB74C-B101-4CA5-A924-FB9518418BE8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12231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0" pos="5042" userDrawn="1">
          <p15:clr>
            <a:srgbClr val="5ACBF0"/>
          </p15:clr>
        </p15:guide>
        <p15:guide id="1" pos="2502" userDrawn="1">
          <p15:clr>
            <a:srgbClr val="5ACBF0"/>
          </p15:clr>
        </p15:guide>
        <p15:guide id="2" pos="2615" userDrawn="1">
          <p15:clr>
            <a:srgbClr val="5ACBF0"/>
          </p15:clr>
        </p15:guide>
        <p15:guide id="3" orient="horz" pos="867" userDrawn="1">
          <p15:clr>
            <a:srgbClr val="5ACBF0"/>
          </p15:clr>
        </p15:guide>
        <p15:guide id="4" orient="horz" pos="754" userDrawn="1">
          <p15:clr>
            <a:srgbClr val="5ACBF0"/>
          </p15:clr>
        </p15:guide>
        <p15:guide id="5" pos="5155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8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0" y="0"/>
            <a:ext cx="12192000" cy="1512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Roboto" panose="02000000000000000000" pitchFamily="2" charset="0"/>
            </a:endParaRPr>
          </a:p>
        </p:txBody>
      </p:sp>
      <p:cxnSp>
        <p:nvCxnSpPr>
          <p:cNvPr id="14" name="Gerader Verbinder 1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2061369" y="333375"/>
            <a:ext cx="0" cy="82708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r Verbinder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0" y="6525344"/>
            <a:ext cx="12192000" cy="1"/>
          </a:xfrm>
          <a:prstGeom prst="line">
            <a:avLst/>
          </a:prstGeom>
          <a:ln w="127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elplatzhalter 25">
            <a:extLst>
              <a:ext uri="{FF2B5EF4-FFF2-40B4-BE49-F238E27FC236}">
                <a16:creationId xmlns:a16="http://schemas.microsoft.com/office/drawing/2014/main" id="{6F64CCB9-375A-4557-BBAE-050D46B044B7}"/>
              </a:ext>
            </a:extLst>
          </p:cNvPr>
          <p:cNvSpPr txBox="1">
            <a:spLocks/>
          </p:cNvSpPr>
          <p:nvPr userDrawn="1"/>
        </p:nvSpPr>
        <p:spPr>
          <a:xfrm>
            <a:off x="2387600" y="326522"/>
            <a:ext cx="9504363" cy="893763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en-US" kern="0" noProof="0" dirty="0"/>
              <a:t>Faculty of Computer Science</a:t>
            </a:r>
            <a:br>
              <a:rPr lang="en-US" kern="0" noProof="0" dirty="0"/>
            </a:br>
            <a:r>
              <a:rPr lang="en-US" kern="0" noProof="0" dirty="0"/>
              <a:t>Professorship of Computer Engineering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DBBD1D52-1C04-4417-B3AE-DC5B50DD1BB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667088" y="6525345"/>
            <a:ext cx="2332825" cy="3342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InfoDispRegular-Roman" pitchFamily="2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de-DE" sz="140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www.tu-chemnitz.de/cs/ce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52AEEAD-2F85-4698-8B63-A401C77D119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2089" y="6525345"/>
            <a:ext cx="974779" cy="3342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 dirty="0" smtClean="0">
                <a:solidFill>
                  <a:schemeClr val="tx1"/>
                </a:solidFill>
                <a:latin typeface="InfoDispRegular-Roman" pitchFamily="2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4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Chemnitz</a:t>
            </a:r>
            <a:r>
              <a:rPr lang="en-US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 ∙</a:t>
            </a:r>
          </a:p>
        </p:txBody>
      </p:sp>
      <p:sp>
        <p:nvSpPr>
          <p:cNvPr id="15" name="Rectangle 4">
            <a:extLst>
              <a:ext uri="{FF2B5EF4-FFF2-40B4-BE49-F238E27FC236}">
                <a16:creationId xmlns:a16="http://schemas.microsoft.com/office/drawing/2014/main" id="{7265D021-9C56-4DAE-801D-6D019B3116E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073511" y="6525345"/>
            <a:ext cx="2332825" cy="3342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 dirty="0" smtClean="0">
                <a:solidFill>
                  <a:schemeClr val="tx1"/>
                </a:solidFill>
                <a:latin typeface="InfoDispRegular-Roman" pitchFamily="2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∙ Max </a:t>
            </a:r>
            <a:r>
              <a:rPr lang="de-DE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Mustermann</a:t>
            </a:r>
            <a:r>
              <a:rPr lang="en-US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 </a:t>
            </a:r>
          </a:p>
        </p:txBody>
      </p:sp>
      <p:sp>
        <p:nvSpPr>
          <p:cNvPr id="20" name="Date Placeholder 2">
            <a:extLst>
              <a:ext uri="{FF2B5EF4-FFF2-40B4-BE49-F238E27FC236}">
                <a16:creationId xmlns:a16="http://schemas.microsoft.com/office/drawing/2014/main" id="{9B2A3144-8251-4081-A244-73F2529C04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25311C1-DC44-41D6-80E5-CE4BDC049635}" type="datetime1">
              <a:rPr lang="en-GB" noProof="0" smtClean="0"/>
              <a:t>02/02/2023</a:t>
            </a:fld>
            <a:endParaRPr lang="de-DE" noProof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D29416-9CCC-4187-BBF1-00F8B988C11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6428" y="93472"/>
            <a:ext cx="1994962" cy="129938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753" r:id="rId2"/>
    <p:sldLayoutId id="2147483751" r:id="rId3"/>
    <p:sldLayoutId id="2147483752" r:id="rId4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11">
          <p15:clr>
            <a:srgbClr val="000000"/>
          </p15:clr>
        </p15:guide>
        <p15:guide id="2" orient="horz" pos="210">
          <p15:clr>
            <a:srgbClr val="9FCC3B"/>
          </p15:clr>
        </p15:guide>
        <p15:guide id="3" orient="horz" pos="731">
          <p15:clr>
            <a:srgbClr val="9FCC3B"/>
          </p15:clr>
        </p15:guide>
        <p15:guide id="4" pos="1300" userDrawn="1">
          <p15:clr>
            <a:srgbClr val="9FCC3B"/>
          </p15:clr>
        </p15:guide>
        <p15:guide id="5" pos="1096" userDrawn="1">
          <p15:clr>
            <a:srgbClr val="9FCC3B"/>
          </p15:clr>
        </p15:guide>
        <p15:guide id="6" pos="1504" userDrawn="1">
          <p15:clr>
            <a:srgbClr val="9FCC3B"/>
          </p15:clr>
        </p15:guide>
        <p15:guide id="7" pos="7491">
          <p15:clr>
            <a:srgbClr val="000000"/>
          </p15:clr>
        </p15:guide>
        <p15:guide id="8" orient="horz" pos="3906">
          <p15:clr>
            <a:srgbClr val="000000"/>
          </p15:clr>
        </p15:guide>
        <p15:guide id="9" orient="horz" pos="1162">
          <p15:clr>
            <a:srgbClr val="00000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 userDrawn="1"/>
        </p:nvSpPr>
        <p:spPr>
          <a:xfrm>
            <a:off x="0" y="274"/>
            <a:ext cx="12192000" cy="7647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1" name="Gerader Verbinder 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66868" y="152713"/>
            <a:ext cx="0" cy="46800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r Verbinder 3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0" y="6525344"/>
            <a:ext cx="12192000" cy="0"/>
          </a:xfrm>
          <a:prstGeom prst="line">
            <a:avLst/>
          </a:prstGeom>
          <a:ln w="127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5"/>
          <p:cNvSpPr txBox="1">
            <a:spLocks noChangeArrowheads="1"/>
          </p:cNvSpPr>
          <p:nvPr userDrawn="1"/>
        </p:nvSpPr>
        <p:spPr bwMode="auto">
          <a:xfrm>
            <a:off x="9667088" y="6525345"/>
            <a:ext cx="2332825" cy="3342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InfoDispRegular-Roman" pitchFamily="2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de-DE" sz="140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www.tu-chemnitz.de/cs/ce</a:t>
            </a:r>
          </a:p>
        </p:txBody>
      </p:sp>
      <p:sp>
        <p:nvSpPr>
          <p:cNvPr id="34" name="Fußzeilenplatzhalter 4"/>
          <p:cNvSpPr txBox="1">
            <a:spLocks/>
          </p:cNvSpPr>
          <p:nvPr userDrawn="1"/>
        </p:nvSpPr>
        <p:spPr>
          <a:xfrm>
            <a:off x="7238291" y="6526933"/>
            <a:ext cx="1128044" cy="332656"/>
          </a:xfrm>
          <a:prstGeom prst="rect">
            <a:avLst/>
          </a:prstGeom>
        </p:spPr>
        <p:txBody>
          <a:bodyPr lIns="0" tIns="0" rIns="0" bIns="0" anchor="ctr" anchorCtr="0"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 dirty="0" smtClean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fld id="{72C5D026-0A5E-414E-BDD7-AEAAC7E56A8F}" type="slidenum">
              <a:rPr lang="de-DE" sz="1400" smtClean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pPr algn="ctr">
                <a:defRPr/>
              </a:pPr>
              <a:t>‹#›</a:t>
            </a:fld>
            <a:endParaRPr lang="de-DE" sz="1400" dirty="0">
              <a:solidFill>
                <a:schemeClr val="bg2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2" name="Titel 3">
            <a:extLst>
              <a:ext uri="{FF2B5EF4-FFF2-40B4-BE49-F238E27FC236}">
                <a16:creationId xmlns:a16="http://schemas.microsoft.com/office/drawing/2014/main" id="{59A1082E-D7A4-4DAD-B263-33CE675D2179}"/>
              </a:ext>
            </a:extLst>
          </p:cNvPr>
          <p:cNvSpPr txBox="1">
            <a:spLocks/>
          </p:cNvSpPr>
          <p:nvPr userDrawn="1"/>
        </p:nvSpPr>
        <p:spPr>
          <a:xfrm>
            <a:off x="1343025" y="135308"/>
            <a:ext cx="10656888" cy="46831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noProof="0"/>
              <a:t>Faculty of Computer Science</a:t>
            </a:r>
            <a:br>
              <a:rPr lang="en-US" noProof="0"/>
            </a:br>
            <a:r>
              <a:rPr lang="en-US" noProof="0"/>
              <a:t>Professorship of Computer Engineering</a:t>
            </a: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BC4C06DC-B838-4160-9793-7237DB52F4E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2089" y="6525345"/>
            <a:ext cx="974779" cy="3342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 dirty="0" smtClean="0">
                <a:solidFill>
                  <a:schemeClr val="tx1"/>
                </a:solidFill>
                <a:latin typeface="InfoDispRegular-Roman" pitchFamily="2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4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Chemnitz</a:t>
            </a:r>
            <a:r>
              <a:rPr lang="en-US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 ∙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8ABB7F14-0FD5-45C7-904A-7C62847179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073511" y="6525345"/>
            <a:ext cx="2332825" cy="33424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800" kern="1200" dirty="0" smtClean="0">
                <a:solidFill>
                  <a:schemeClr val="tx1"/>
                </a:solidFill>
                <a:latin typeface="InfoDispRegular-Roman" pitchFamily="2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∙ Max </a:t>
            </a:r>
            <a:r>
              <a:rPr lang="de-DE" sz="1400" kern="1200" noProof="0" dirty="0">
                <a:solidFill>
                  <a:schemeClr val="bg2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Arial" charset="0"/>
              </a:rPr>
              <a:t>Mustermann</a:t>
            </a:r>
          </a:p>
        </p:txBody>
      </p:sp>
      <p:sp>
        <p:nvSpPr>
          <p:cNvPr id="21" name="Date Placeholder 2">
            <a:extLst>
              <a:ext uri="{FF2B5EF4-FFF2-40B4-BE49-F238E27FC236}">
                <a16:creationId xmlns:a16="http://schemas.microsoft.com/office/drawing/2014/main" id="{C2C34161-8DD4-49B0-9C7E-C1F3605762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87581" y="6529388"/>
            <a:ext cx="1130668" cy="3286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22D83A7-A458-4B75-BB1A-58F4C685E3FC}" type="datetime1">
              <a:rPr lang="en-GB" smtClean="0"/>
              <a:t>02/02/2023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AC9BCA-6CD2-4775-8BE2-AC11A194BE83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33" y="8756"/>
            <a:ext cx="1168113" cy="76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35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4" r:id="rId2"/>
    <p:sldLayoutId id="2147483759" r:id="rId3"/>
    <p:sldLayoutId id="2147483755" r:id="rId4"/>
    <p:sldLayoutId id="2147483756" r:id="rId5"/>
    <p:sldLayoutId id="2147483719" r:id="rId6"/>
    <p:sldLayoutId id="2147483758" r:id="rId7"/>
    <p:sldLayoutId id="214748375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1" kern="120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96" userDrawn="1">
          <p15:clr>
            <a:srgbClr val="9FCC3B"/>
          </p15:clr>
        </p15:guide>
        <p15:guide id="2" orient="horz" pos="391" userDrawn="1">
          <p15:clr>
            <a:srgbClr val="9FCC3B"/>
          </p15:clr>
        </p15:guide>
        <p15:guide id="3" pos="846" userDrawn="1">
          <p15:clr>
            <a:srgbClr val="9FCC3B"/>
          </p15:clr>
        </p15:guide>
        <p15:guide id="4" pos="121" userDrawn="1">
          <p15:clr>
            <a:srgbClr val="000000"/>
          </p15:clr>
        </p15:guide>
        <p15:guide id="5" pos="733" userDrawn="1">
          <p15:clr>
            <a:srgbClr val="9FCC3B"/>
          </p15:clr>
        </p15:guide>
        <p15:guide id="6" pos="619" userDrawn="1">
          <p15:clr>
            <a:srgbClr val="9FCC3B"/>
          </p15:clr>
        </p15:guide>
        <p15:guide id="7" pos="7559" userDrawn="1">
          <p15:clr>
            <a:srgbClr val="000000"/>
          </p15:clr>
        </p15:guide>
        <p15:guide id="8" orient="horz" pos="572" userDrawn="1">
          <p15:clr>
            <a:srgbClr val="000000"/>
          </p15:clr>
        </p15:guide>
        <p15:guide id="9" orient="horz" pos="3997" userDrawn="1">
          <p15:clr>
            <a:srgbClr val="00000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wolfram.hardt@cs.tu-chemnitz.de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u-chemnitz.de/informatik/ce/files/Guidelines-Master-Thesis.pdf" TargetMode="Externa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ieeeauthorcenter.ieee.org/wp-content/uploads/IEEE-Reference-Guide.pdf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D2D51C1-0BE1-485E-B4F4-2499D3793E8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73703" y="1676194"/>
            <a:ext cx="9918259" cy="924128"/>
          </a:xfrm>
        </p:spPr>
        <p:txBody>
          <a:bodyPr anchor="b">
            <a:normAutofit lnSpcReduction="10000"/>
          </a:bodyPr>
          <a:lstStyle/>
          <a:p>
            <a:r>
              <a:rPr lang="en-GB" sz="3600" dirty="0"/>
              <a:t>Title of the Master’s Thesis</a:t>
            </a:r>
          </a:p>
          <a:p>
            <a:r>
              <a:rPr lang="en-US" sz="2100" dirty="0"/>
              <a:t>Master’s Thesis Concept/Defense Presentation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1D6D6-B4DA-4571-8A6F-330E4DACC80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349881A-A4F8-4966-BC42-9AE2D3E59F1F}" type="datetime1">
              <a:rPr lang="en-GB" smtClean="0"/>
              <a:t>02/02/2023</a:t>
            </a:fld>
            <a:endParaRPr lang="en-US" dirty="0"/>
          </a:p>
        </p:txBody>
      </p:sp>
      <p:sp>
        <p:nvSpPr>
          <p:cNvPr id="7" name="Rechteck 2">
            <a:extLst>
              <a:ext uri="{FF2B5EF4-FFF2-40B4-BE49-F238E27FC236}">
                <a16:creationId xmlns:a16="http://schemas.microsoft.com/office/drawing/2014/main" id="{11DAAFA0-C088-40CD-B231-08D7EF11C15D}"/>
              </a:ext>
            </a:extLst>
          </p:cNvPr>
          <p:cNvSpPr/>
          <p:nvPr/>
        </p:nvSpPr>
        <p:spPr>
          <a:xfrm>
            <a:off x="7839967" y="2942475"/>
            <a:ext cx="4051995" cy="3439274"/>
          </a:xfrm>
          <a:prstGeom prst="rect">
            <a:avLst/>
          </a:prstGeom>
          <a:solidFill>
            <a:srgbClr val="4A82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i="1" dirty="0">
                <a:solidFill>
                  <a:schemeClr val="bg1"/>
                </a:solidFill>
                <a:latin typeface="+mj-lt"/>
              </a:rPr>
              <a:t>(OPTIONAL)</a:t>
            </a:r>
          </a:p>
          <a:p>
            <a:pPr algn="ctr"/>
            <a:endParaRPr lang="en-GB" sz="1600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GB" sz="1600" i="1" dirty="0">
                <a:solidFill>
                  <a:schemeClr val="bg1"/>
                </a:solidFill>
                <a:latin typeface="+mj-lt"/>
              </a:rPr>
              <a:t>Please place a well describing</a:t>
            </a:r>
          </a:p>
          <a:p>
            <a:pPr algn="ctr"/>
            <a:r>
              <a:rPr lang="en-GB" sz="1600" i="1" dirty="0">
                <a:solidFill>
                  <a:schemeClr val="bg1"/>
                </a:solidFill>
                <a:latin typeface="+mj-lt"/>
              </a:rPr>
              <a:t>chart or figure </a:t>
            </a:r>
            <a:r>
              <a:rPr lang="en-GB" sz="1600" i="1" u="sng" dirty="0">
                <a:solidFill>
                  <a:schemeClr val="bg1"/>
                </a:solidFill>
                <a:latin typeface="+mj-lt"/>
              </a:rPr>
              <a:t>inside</a:t>
            </a:r>
            <a:r>
              <a:rPr lang="en-GB" sz="1600" i="1" dirty="0">
                <a:solidFill>
                  <a:schemeClr val="bg1"/>
                </a:solidFill>
                <a:latin typeface="+mj-lt"/>
              </a:rPr>
              <a:t> this box.</a:t>
            </a:r>
          </a:p>
          <a:p>
            <a:pPr algn="ctr"/>
            <a:endParaRPr lang="en-GB" sz="1600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GB" sz="1600" i="1" dirty="0">
                <a:solidFill>
                  <a:schemeClr val="bg1"/>
                </a:solidFill>
                <a:latin typeface="+mj-lt"/>
              </a:rPr>
              <a:t>(Please delete this box after</a:t>
            </a:r>
          </a:p>
          <a:p>
            <a:pPr algn="ctr"/>
            <a:r>
              <a:rPr lang="en-GB" sz="1600" i="1" dirty="0">
                <a:solidFill>
                  <a:schemeClr val="bg1"/>
                </a:solidFill>
                <a:latin typeface="+mj-lt"/>
              </a:rPr>
              <a:t>placing your figure!)</a:t>
            </a:r>
          </a:p>
        </p:txBody>
      </p:sp>
      <p:sp>
        <p:nvSpPr>
          <p:cNvPr id="8" name="Rechteck 5">
            <a:extLst>
              <a:ext uri="{FF2B5EF4-FFF2-40B4-BE49-F238E27FC236}">
                <a16:creationId xmlns:a16="http://schemas.microsoft.com/office/drawing/2014/main" id="{DEA1CCF4-79B6-4F89-B942-029E91491C1E}"/>
              </a:ext>
            </a:extLst>
          </p:cNvPr>
          <p:cNvSpPr/>
          <p:nvPr/>
        </p:nvSpPr>
        <p:spPr>
          <a:xfrm>
            <a:off x="300038" y="2942474"/>
            <a:ext cx="7254427" cy="3439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Aft>
                <a:spcPts val="0"/>
              </a:spcAft>
            </a:pPr>
            <a:r>
              <a:rPr lang="en-GB" b="1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Student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Max </a:t>
            </a:r>
            <a:r>
              <a:rPr lang="de-DE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Mustermann</a:t>
            </a:r>
            <a:r>
              <a:rPr lang="en-GB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 </a:t>
            </a:r>
            <a:r>
              <a:rPr lang="en-GB" i="1" dirty="0">
                <a:solidFill>
                  <a:srgbClr val="FF0000"/>
                </a:solidFill>
                <a:latin typeface="+mj-lt"/>
                <a:ea typeface="Roboto Condensed" panose="02000000000000000000" pitchFamily="2" charset="0"/>
              </a:rPr>
              <a:t>(Update your name)</a:t>
            </a:r>
          </a:p>
          <a:p>
            <a:r>
              <a:rPr lang="en-GB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Automotive Software Engineering </a:t>
            </a:r>
            <a:r>
              <a:rPr lang="en-GB" i="1" dirty="0">
                <a:solidFill>
                  <a:srgbClr val="FF0000"/>
                </a:solidFill>
                <a:latin typeface="+mj-lt"/>
                <a:ea typeface="Roboto Condensed" panose="02000000000000000000" pitchFamily="2" charset="0"/>
              </a:rPr>
              <a:t>(Update your study course)</a:t>
            </a:r>
          </a:p>
          <a:p>
            <a:r>
              <a:rPr lang="en-GB" i="1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max.mustermann@s20xx.tu-chemnitz.de</a:t>
            </a:r>
          </a:p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 lang="en-GB" b="1" dirty="0">
                <a:solidFill>
                  <a:prstClr val="black"/>
                </a:solidFill>
                <a:latin typeface="+mj-lt"/>
                <a:ea typeface="Roboto Condensed" panose="02000000000000000000" pitchFamily="2" charset="0"/>
              </a:rPr>
              <a:t>Supervisors</a:t>
            </a:r>
          </a:p>
          <a:p>
            <a:pPr lvl="0"/>
            <a:r>
              <a:rPr lang="en-US" dirty="0">
                <a:solidFill>
                  <a:prstClr val="black"/>
                </a:solidFill>
                <a:latin typeface="+mj-lt"/>
                <a:ea typeface="Roboto Condensed" panose="02000000000000000000" pitchFamily="2" charset="0"/>
              </a:rPr>
              <a:t>Prof. Dr. Dr. </a:t>
            </a:r>
            <a:r>
              <a:rPr lang="en-GB" dirty="0">
                <a:solidFill>
                  <a:prstClr val="black"/>
                </a:solidFill>
                <a:latin typeface="+mj-lt"/>
                <a:ea typeface="Roboto Condensed" panose="02000000000000000000" pitchFamily="2" charset="0"/>
              </a:rPr>
              <a:t>h. c. Wolfram Hardt</a:t>
            </a:r>
          </a:p>
          <a:p>
            <a:pPr lvl="0"/>
            <a:r>
              <a:rPr lang="en-GB" dirty="0">
                <a:solidFill>
                  <a:prstClr val="black"/>
                </a:solidFill>
                <a:latin typeface="+mj-lt"/>
                <a:ea typeface="Roboto Condensed" panose="02000000000000000000" pitchFamily="2" charset="0"/>
              </a:rPr>
              <a:t>TUC, Computer Engineering</a:t>
            </a:r>
          </a:p>
          <a:p>
            <a:pPr lvl="0"/>
            <a:r>
              <a:rPr lang="en-GB" i="1" dirty="0">
                <a:solidFill>
                  <a:prstClr val="black"/>
                </a:solidFill>
                <a:latin typeface="+mj-lt"/>
                <a:ea typeface="Roboto Condensed" panose="02000000000000000000" pitchFamily="2" charset="0"/>
                <a:hlinkClick r:id="rId2"/>
              </a:rPr>
              <a:t>wolfram.hardt@cs.tu-chemnitz.de</a:t>
            </a:r>
            <a:endParaRPr lang="en-GB" i="1" dirty="0">
              <a:solidFill>
                <a:prstClr val="black"/>
              </a:solidFill>
              <a:latin typeface="+mj-lt"/>
              <a:ea typeface="Roboto Condensed" panose="02000000000000000000" pitchFamily="2" charset="0"/>
            </a:endParaRPr>
          </a:p>
          <a:p>
            <a:pPr>
              <a:spcBef>
                <a:spcPts val="1800"/>
              </a:spcBef>
            </a:pPr>
            <a:r>
              <a:rPr lang="en-GB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Dipl.-Inf. Erika </a:t>
            </a:r>
            <a:r>
              <a:rPr lang="de-DE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Musterfrau</a:t>
            </a:r>
            <a:r>
              <a:rPr lang="en-GB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 </a:t>
            </a:r>
            <a:r>
              <a:rPr lang="en-GB" i="1" dirty="0">
                <a:solidFill>
                  <a:srgbClr val="FF0000"/>
                </a:solidFill>
                <a:latin typeface="+mj-lt"/>
                <a:ea typeface="Roboto Condensed" panose="02000000000000000000" pitchFamily="2" charset="0"/>
              </a:rPr>
              <a:t>(Update your supervisor’s details)</a:t>
            </a:r>
          </a:p>
          <a:p>
            <a:r>
              <a:rPr lang="en-GB" i="1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Company Name</a:t>
            </a:r>
          </a:p>
          <a:p>
            <a:r>
              <a:rPr lang="en-GB" i="1" dirty="0">
                <a:solidFill>
                  <a:schemeClr val="tx1"/>
                </a:solidFill>
                <a:latin typeface="+mj-lt"/>
                <a:ea typeface="Roboto Condensed" panose="02000000000000000000" pitchFamily="2" charset="0"/>
              </a:rPr>
              <a:t>erika.musterfrau@domain.de</a:t>
            </a:r>
            <a:endParaRPr lang="en-GB" i="1" dirty="0">
              <a:solidFill>
                <a:schemeClr val="tx1"/>
              </a:solidFill>
              <a:latin typeface="+mj-lt"/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640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66641B7-044A-473E-BB05-890FDDE182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  <a:p>
            <a:pPr>
              <a:spcBef>
                <a:spcPts val="100"/>
              </a:spcBef>
            </a:pPr>
            <a:r>
              <a:rPr lang="en-US" sz="1800" dirty="0"/>
              <a:t>Second Outline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B4DF9A-C4B9-4798-9D56-21028EC898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61950" indent="-361950" fontAlgn="auto">
              <a:spcAft>
                <a:spcPts val="0"/>
              </a:spcAft>
            </a:pPr>
            <a:r>
              <a:rPr lang="en-US" dirty="0">
                <a:latin typeface="+mn-lt"/>
                <a:ea typeface="Roboto Condensed" panose="020B0604020202020204" charset="0"/>
              </a:rPr>
              <a:t>Mak</a:t>
            </a:r>
            <a:r>
              <a:rPr lang="en-US" dirty="0">
                <a:latin typeface="+mn-lt"/>
              </a:rPr>
              <a:t>e sure to read the </a:t>
            </a:r>
            <a:r>
              <a:rPr lang="en-US" dirty="0">
                <a:latin typeface="+mn-lt"/>
                <a:hlinkClick r:id="rId2" tooltip="master’s thesis guidelines"/>
              </a:rPr>
              <a:t>master’s thesis guidelines</a:t>
            </a:r>
            <a:r>
              <a:rPr lang="en-US" dirty="0">
                <a:latin typeface="+mn-lt"/>
              </a:rPr>
              <a:t> for more details</a:t>
            </a:r>
          </a:p>
          <a:p>
            <a:pPr marL="361950" indent="-361950"/>
            <a:r>
              <a:rPr lang="en-GB" dirty="0">
                <a:latin typeface="+mn-lt"/>
                <a:ea typeface="Roboto Condensed" panose="020B0604020202020204" charset="0"/>
              </a:rPr>
              <a:t>The presentation should </a:t>
            </a:r>
            <a:r>
              <a:rPr lang="en-GB" dirty="0">
                <a:latin typeface="+mn-lt"/>
              </a:rPr>
              <a:t>contain the following sections:</a:t>
            </a:r>
            <a:endParaRPr lang="en-US" dirty="0">
              <a:latin typeface="+mn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B767A-4540-4F38-82D9-CD66EFF8B47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27CA530-63C9-4A2B-B050-823D98910570}" type="datetime1">
              <a:rPr lang="en-GB" smtClean="0"/>
              <a:t>02/02/2023</a:t>
            </a:fld>
            <a:endParaRPr lang="en-US" dirty="0"/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AD340EA5-EADD-4FB1-BE52-3DA7FC3535A5}"/>
              </a:ext>
            </a:extLst>
          </p:cNvPr>
          <p:cNvSpPr txBox="1">
            <a:spLocks/>
          </p:cNvSpPr>
          <p:nvPr/>
        </p:nvSpPr>
        <p:spPr>
          <a:xfrm>
            <a:off x="2274184" y="2927249"/>
            <a:ext cx="3744416" cy="2689326"/>
          </a:xfrm>
          <a:prstGeom prst="rect">
            <a:avLst/>
          </a:prstGeom>
        </p:spPr>
        <p:txBody>
          <a:bodyPr numCol="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20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Concept Presentation</a:t>
            </a:r>
          </a:p>
          <a:p>
            <a:pPr lvl="1" fontAlgn="auto">
              <a:spcAft>
                <a:spcPts val="0"/>
              </a:spcAft>
            </a:pPr>
            <a:r>
              <a:rPr lang="en-US" sz="16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Introduction</a:t>
            </a:r>
          </a:p>
          <a:p>
            <a:pPr lvl="1" fontAlgn="auto">
              <a:spcAft>
                <a:spcPts val="0"/>
              </a:spcAft>
            </a:pPr>
            <a:r>
              <a:rPr lang="en-US" sz="16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State of the Art</a:t>
            </a:r>
          </a:p>
          <a:p>
            <a:pPr lvl="1" fontAlgn="auto">
              <a:spcAft>
                <a:spcPts val="0"/>
              </a:spcAft>
            </a:pPr>
            <a:r>
              <a:rPr lang="en-US" sz="16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Concept/Methodology</a:t>
            </a:r>
          </a:p>
          <a:p>
            <a:pPr lvl="1" fontAlgn="auto">
              <a:spcAft>
                <a:spcPts val="0"/>
              </a:spcAft>
            </a:pPr>
            <a:r>
              <a:rPr lang="en-US" sz="16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Expected Results and Evaluation Criteria</a:t>
            </a:r>
          </a:p>
          <a:p>
            <a:pPr lvl="1" fontAlgn="auto">
              <a:spcAft>
                <a:spcPts val="0"/>
              </a:spcAft>
            </a:pPr>
            <a:r>
              <a:rPr lang="en-US" sz="16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Conclusion</a:t>
            </a:r>
          </a:p>
          <a:p>
            <a:pPr lvl="1" fontAlgn="auto">
              <a:spcAft>
                <a:spcPts val="0"/>
              </a:spcAft>
            </a:pPr>
            <a:r>
              <a:rPr lang="en-US" sz="1600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Milestones Plan (Gantt Chart)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EF0F7967-0DA4-43CB-A748-BADFD7319B32}"/>
              </a:ext>
            </a:extLst>
          </p:cNvPr>
          <p:cNvSpPr txBox="1">
            <a:spLocks/>
          </p:cNvSpPr>
          <p:nvPr/>
        </p:nvSpPr>
        <p:spPr>
          <a:xfrm>
            <a:off x="6494979" y="2927250"/>
            <a:ext cx="3744416" cy="268932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2000" kern="12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Ø"/>
              <a:defRPr sz="1800" kern="12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80000"/>
              </a:lnSpc>
              <a:spcAft>
                <a:spcPts val="0"/>
              </a:spcAft>
            </a:pPr>
            <a:r>
              <a:rPr lang="en-US" sz="2000" dirty="0">
                <a:latin typeface="+mn-lt"/>
              </a:rPr>
              <a:t>Defense Presentation</a:t>
            </a:r>
            <a:endParaRPr lang="en-US" sz="1600" dirty="0">
              <a:latin typeface="+mn-lt"/>
            </a:endParaRP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  <a:ea typeface="Roboto Condensed" panose="020B0604020202020204" charset="0"/>
              </a:rPr>
              <a:t>Introduction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  <a:ea typeface="Roboto Condensed" panose="020B0604020202020204" charset="0"/>
              </a:rPr>
              <a:t>State of the Art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  <a:ea typeface="Roboto Condensed" panose="020B0604020202020204" charset="0"/>
              </a:rPr>
              <a:t>Concept/Methodology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  <a:ea typeface="Roboto Condensed" panose="020B0604020202020204" charset="0"/>
              </a:rPr>
              <a:t>Implementation 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  <a:ea typeface="Roboto Condensed" panose="020B0604020202020204" charset="0"/>
              </a:rPr>
              <a:t>Results and Evaluation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+mn-lt"/>
                <a:ea typeface="Roboto Condensed" panose="020B0604020202020204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062817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7792A29-D2CF-438A-9A05-C562F11E7F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F7C3A1-6E56-480C-9E48-B8D8C6180E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>
                <a:latin typeface="+mn-lt"/>
                <a:cs typeface="Roboto Condensed" panose="020B0604020202020204" charset="0"/>
              </a:rPr>
              <a:t>Problem Statement:</a:t>
            </a:r>
          </a:p>
          <a:p>
            <a:pPr lvl="1"/>
            <a:r>
              <a:rPr lang="en-GB" dirty="0">
                <a:latin typeface="+mn-lt"/>
                <a:cs typeface="Roboto Condensed" panose="020B0604020202020204" charset="0"/>
              </a:rPr>
              <a:t>Describing the main problem that the Master’s thesis is trying to solve</a:t>
            </a:r>
          </a:p>
          <a:p>
            <a:pPr marL="457200" lvl="1" indent="0">
              <a:buNone/>
            </a:pPr>
            <a:endParaRPr lang="en-GB" dirty="0">
              <a:latin typeface="+mn-lt"/>
              <a:cs typeface="Roboto Condensed" panose="020B0604020202020204" charset="0"/>
            </a:endParaRPr>
          </a:p>
          <a:p>
            <a:r>
              <a:rPr lang="en-GB" dirty="0">
                <a:latin typeface="+mn-lt"/>
                <a:cs typeface="Roboto Condensed" panose="020B0604020202020204" charset="0"/>
              </a:rPr>
              <a:t>Motivation:</a:t>
            </a:r>
          </a:p>
          <a:p>
            <a:pPr lvl="1"/>
            <a:r>
              <a:rPr lang="en-GB" dirty="0">
                <a:latin typeface="+mn-lt"/>
              </a:rPr>
              <a:t>Define a clear set of points that define the motivation of this Master’s thesis.</a:t>
            </a:r>
          </a:p>
          <a:p>
            <a:pPr lvl="1"/>
            <a:r>
              <a:rPr lang="en-GB" dirty="0">
                <a:latin typeface="+mn-lt"/>
              </a:rPr>
              <a:t>In other words, describe the different objectives and factors that act as a driving force for the Master’s thesis.</a:t>
            </a:r>
            <a:endParaRPr lang="en-US" dirty="0">
              <a:latin typeface="+mn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CB421-B1C5-47C8-B220-6001A48FE15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494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02450F-57CE-4C80-B256-D0683CF9AF6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State of the Art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43E625-A08B-4455-A178-56DE5FAC86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State of the art refers to the cutting edge development, as of a device, a technique, or a scientific field achieved at the current​ time.</a:t>
            </a:r>
          </a:p>
          <a:p>
            <a:r>
              <a:rPr lang="en-GB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In this section, the student is required to illustrate the latest research and results achieved in the relevant topic.</a:t>
            </a:r>
          </a:p>
          <a:p>
            <a:r>
              <a:rPr lang="en-GB" dirty="0">
                <a:latin typeface="+mn-lt"/>
                <a:ea typeface="Roboto Condensed" panose="020B0604020202020204" charset="0"/>
                <a:cs typeface="Roboto Condensed" panose="020B0604020202020204" charset="0"/>
              </a:rPr>
              <a:t>The depth of the research is reflected by the amount of valuable information and also the mean of their representation (e.g., graphs, tables, etc.).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FDF93-EA64-419E-A9FD-847AFD48F55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531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61DADB-FB4D-42A3-8C8C-6CD1B2BA2D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State of the Art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329382-3E10-48CF-AB44-4A62FE40A1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Ensure the relation of the documents to your specific topic </a:t>
            </a:r>
          </a:p>
          <a:p>
            <a:r>
              <a:rPr lang="en-US" dirty="0"/>
              <a:t>Ensure a feasible quantity of surveyed documents, covering the following aspects:</a:t>
            </a:r>
          </a:p>
          <a:p>
            <a:pPr lvl="1">
              <a:spcAft>
                <a:spcPts val="600"/>
              </a:spcAft>
            </a:pPr>
            <a:r>
              <a:rPr lang="en-US" dirty="0">
                <a:cs typeface="Roboto Condensed" panose="020B0604020202020204" charset="0"/>
              </a:rPr>
              <a:t>Spatial coverage (internationality)</a:t>
            </a:r>
          </a:p>
          <a:p>
            <a:pPr lvl="1">
              <a:spcAft>
                <a:spcPts val="600"/>
              </a:spcAft>
            </a:pPr>
            <a:r>
              <a:rPr lang="en-US" dirty="0">
                <a:cs typeface="Roboto Condensed" panose="020B0604020202020204" charset="0"/>
              </a:rPr>
              <a:t>Temporal coverage</a:t>
            </a:r>
          </a:p>
          <a:p>
            <a:pPr lvl="1">
              <a:spcAft>
                <a:spcPts val="600"/>
              </a:spcAft>
            </a:pPr>
            <a:r>
              <a:rPr lang="en-US" dirty="0">
                <a:cs typeface="Roboto Condensed" panose="020B0604020202020204" charset="0"/>
              </a:rPr>
              <a:t>Conceptual coverage (different focuses, approaches, etc.)</a:t>
            </a:r>
          </a:p>
          <a:p>
            <a:pPr lvl="1">
              <a:spcAft>
                <a:spcPts val="600"/>
              </a:spcAft>
            </a:pPr>
            <a:r>
              <a:rPr lang="en-US" dirty="0">
                <a:cs typeface="Roboto Condensed" panose="020B0604020202020204" charset="0"/>
              </a:rPr>
              <a:t>Complexity (basics, detailed actual research, etc.)</a:t>
            </a:r>
          </a:p>
          <a:p>
            <a:pPr>
              <a:spcAft>
                <a:spcPts val="600"/>
              </a:spcAft>
            </a:pPr>
            <a:r>
              <a:rPr lang="en-US" dirty="0"/>
              <a:t>Handling of survey results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Do not copy and paste (plagiarism is </a:t>
            </a:r>
            <a:r>
              <a:rPr lang="en-US" b="1" dirty="0"/>
              <a:t>NOT</a:t>
            </a:r>
            <a:r>
              <a:rPr lang="en-US" dirty="0"/>
              <a:t> tolerated in Germany!)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Understand the trustworthiness of your references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16C5BC-A25D-4AA0-BB63-CF27A588F4D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701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35DA11-21BF-4EA0-96C9-8CCCD399533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Methodology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EC323-1DDE-44B2-B6D1-9F9E1896A5DB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957C21-B18C-4CE3-9F29-D2B0A095CE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This section should include all the conceptual knowledge relevant to the adopted approach.</a:t>
            </a:r>
          </a:p>
          <a:p>
            <a:r>
              <a:rPr lang="en-US" dirty="0"/>
              <a:t>The usage of visual illustrations helps to deeply understand the different modules of the system (e.g., flowcharts, figures, etc.).</a:t>
            </a:r>
          </a:p>
          <a:p>
            <a:r>
              <a:rPr lang="en-US" dirty="0"/>
              <a:t>If illustrations are taken from an online source, the student must make sure that all details are readable, and also make sure to cite the source of the figure.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B8FC34-77A8-4982-8CCD-5E33ECA2A1D1}"/>
              </a:ext>
            </a:extLst>
          </p:cNvPr>
          <p:cNvSpPr/>
          <p:nvPr/>
        </p:nvSpPr>
        <p:spPr>
          <a:xfrm>
            <a:off x="190800" y="2059200"/>
            <a:ext cx="3708000" cy="3816000"/>
          </a:xfrm>
          <a:prstGeom prst="rect">
            <a:avLst/>
          </a:prstGeom>
          <a:solidFill>
            <a:srgbClr val="4A82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Figure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EF0376-EC6E-48FB-BADC-9C5140262346}"/>
              </a:ext>
            </a:extLst>
          </p:cNvPr>
          <p:cNvSpPr txBox="1"/>
          <p:nvPr/>
        </p:nvSpPr>
        <p:spPr>
          <a:xfrm>
            <a:off x="820305" y="5920651"/>
            <a:ext cx="24489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400" dirty="0">
                <a:latin typeface="+mn-lt"/>
              </a:rPr>
              <a:t>Figure 1 – Sample Figure [1]</a:t>
            </a:r>
          </a:p>
        </p:txBody>
      </p:sp>
    </p:spTree>
    <p:extLst>
      <p:ext uri="{BB962C8B-B14F-4D97-AF65-F5344CB8AC3E}">
        <p14:creationId xmlns:p14="http://schemas.microsoft.com/office/powerpoint/2010/main" val="2890845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5CDD99D-55F9-4082-A97C-CD4A68AD31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Methodology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 Placeholder 1">
                <a:extLst>
                  <a:ext uri="{FF2B5EF4-FFF2-40B4-BE49-F238E27FC236}">
                    <a16:creationId xmlns:a16="http://schemas.microsoft.com/office/drawing/2014/main" id="{D9114D6C-BD78-4667-9AD0-D61D3D4638EC}"/>
                  </a:ext>
                </a:extLst>
              </p:cNvPr>
              <p:cNvSpPr>
                <a:spLocks noGrp="1"/>
              </p:cNvSpPr>
              <p:nvPr>
                <p:ph type="body" sz="quarter" idx="11"/>
              </p:nvPr>
            </p:nvSpPr>
            <p:spPr/>
            <p:txBody>
              <a:bodyPr/>
              <a:lstStyle/>
              <a:p>
                <a:r>
                  <a:rPr lang="en-US" dirty="0"/>
                  <a:t>Equations must be written with the equation tool and every parameter must be defined:</a:t>
                </a:r>
              </a:p>
              <a:p>
                <a:pPr lvl="1"/>
                <a:r>
                  <a:rPr lang="en-US" dirty="0"/>
                  <a:t>Example: Amdahl’s Law</a:t>
                </a:r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914400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𝑙𝑎𝑡𝑒𝑛𝑐𝑦</m:t>
                          </m:r>
                        </m:sub>
                      </m:sSub>
                      <m:d>
                        <m:d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d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d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dirty="0">
                  <a:latin typeface="Roboto Condensed" panose="020B0604020202020204" charset="0"/>
                  <a:ea typeface="Roboto Condensed" panose="020B0604020202020204" charset="0"/>
                  <a:cs typeface="Roboto Condensed" panose="020B0604020202020204" charset="0"/>
                </a:endParaRPr>
              </a:p>
              <a:p>
                <a:pPr marL="914400" lvl="2" indent="0">
                  <a:buNone/>
                </a:pPr>
                <a:endParaRPr lang="en-GB" i="1" dirty="0">
                  <a:latin typeface="Cambria Math" panose="02040503050406030204" pitchFamily="18" charset="0"/>
                </a:endParaRPr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𝑙𝑎𝑡𝑒𝑛𝑐𝑦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 :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+mn-lt"/>
                    <a:ea typeface="Roboto Condensed" panose="020B0604020202020204" charset="0"/>
                    <a:cs typeface="Roboto Condensed" panose="020B0604020202020204" charset="0"/>
                  </a:rPr>
                  <a:t>the theoretical speedup of the execution of the whole task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:</m:t>
                    </m:r>
                  </m:oMath>
                </a14:m>
                <a:r>
                  <a:rPr lang="en-US" dirty="0">
                    <a:latin typeface="+mn-lt"/>
                    <a:ea typeface="Roboto Condensed" panose="020B0604020202020204" charset="0"/>
                    <a:cs typeface="Roboto Condensed" panose="020B0604020202020204" charset="0"/>
                  </a:rPr>
                  <a:t> the speedup of the part of the task that benefits from improved system resources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+mn-lt"/>
                    <a:ea typeface="Roboto Condensed" panose="020B0604020202020204" charset="0"/>
                    <a:cs typeface="Roboto Condensed" panose="020B0604020202020204" charset="0"/>
                  </a:rPr>
                  <a:t>: the proportion of execution time that the part benefiting from improved resources originally occupied.</a:t>
                </a:r>
              </a:p>
              <a:p>
                <a:pPr marL="914400" lvl="2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2" name="Text Placeholder 1">
                <a:extLst>
                  <a:ext uri="{FF2B5EF4-FFF2-40B4-BE49-F238E27FC236}">
                    <a16:creationId xmlns:a16="http://schemas.microsoft.com/office/drawing/2014/main" id="{D9114D6C-BD78-4667-9AD0-D61D3D4638E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11"/>
              </p:nvPr>
            </p:nvSpPr>
            <p:spPr>
              <a:blipFill>
                <a:blip r:embed="rId2"/>
                <a:stretch>
                  <a:fillRect l="-839" t="-18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F269D7-4889-424B-B360-26F52527D17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70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8257506-EE1F-45C3-BAA1-8B2ED5574F8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Implementation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7150AD6-1BC7-4947-8A6E-CF4186F2E7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2200" dirty="0"/>
              <a:t>This section should contain all the implementation concepts of the adopted approach.</a:t>
            </a:r>
          </a:p>
          <a:p>
            <a:r>
              <a:rPr lang="en-US" sz="2200" dirty="0"/>
              <a:t>The student can give in this section an overview of the different algorithms and techniques available in the implementation.</a:t>
            </a:r>
          </a:p>
          <a:p>
            <a:r>
              <a:rPr lang="en-US" sz="2200" dirty="0"/>
              <a:t>Algorithms should be illustrated as shown in the example below (</a:t>
            </a:r>
            <a:r>
              <a:rPr lang="en-US" sz="2200" b="1" u="sng" dirty="0"/>
              <a:t>no screenshots of code</a:t>
            </a:r>
            <a:r>
              <a:rPr lang="en-US" sz="2200" dirty="0"/>
              <a:t>):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B3FB0F-E03F-4B61-ACCA-4177659BB85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elle 7">
                <a:extLst>
                  <a:ext uri="{FF2B5EF4-FFF2-40B4-BE49-F238E27FC236}">
                    <a16:creationId xmlns:a16="http://schemas.microsoft.com/office/drawing/2014/main" id="{E99CA03F-E4D3-47AF-80C6-9DA91062F90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2018013"/>
                  </p:ext>
                </p:extLst>
              </p:nvPr>
            </p:nvGraphicFramePr>
            <p:xfrm>
              <a:off x="3516981" y="4237038"/>
              <a:ext cx="6096000" cy="210820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4287881488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Algorithm 1 – Fibonacci</a:t>
                          </a:r>
                          <a:r>
                            <a:rPr lang="en-GB" baseline="0" dirty="0"/>
                            <a:t> Sequence 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oMath>
                          </a14:m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6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118861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b="1" dirty="0"/>
                            <a:t>Input</a:t>
                          </a:r>
                          <a:r>
                            <a:rPr lang="en-GB" dirty="0"/>
                            <a:t>: Some non-negative integer 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oMath>
                          </a14:m>
                          <a:endParaRPr lang="en-GB" b="1" dirty="0"/>
                        </a:p>
                        <a:p>
                          <a:r>
                            <a:rPr lang="en-GB" b="1" dirty="0"/>
                            <a:t>Output</a:t>
                          </a:r>
                          <a:r>
                            <a:rPr lang="en-GB" dirty="0"/>
                            <a:t>: The 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oMath>
                          </a14:m>
                          <a:r>
                            <a:rPr lang="en-GB" dirty="0" err="1"/>
                            <a:t>th</a:t>
                          </a:r>
                          <a:r>
                            <a:rPr lang="en-GB" dirty="0"/>
                            <a:t> number in the Fibonacci sequence</a:t>
                          </a:r>
                        </a:p>
                        <a:p>
                          <a:r>
                            <a:rPr lang="en-GB" b="1" dirty="0"/>
                            <a:t>If</a:t>
                          </a:r>
                          <a:r>
                            <a:rPr lang="en-GB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oMath>
                          </a14:m>
                          <a:r>
                            <a:rPr lang="en-GB" dirty="0"/>
                            <a:t> ≤ 1 </a:t>
                          </a:r>
                          <a:r>
                            <a:rPr lang="en-GB" b="1" dirty="0"/>
                            <a:t>then</a:t>
                          </a:r>
                        </a:p>
                        <a:p>
                          <a:r>
                            <a:rPr lang="en-GB" b="1" dirty="0"/>
                            <a:t>|   return</a:t>
                          </a:r>
                          <a:r>
                            <a:rPr lang="en-GB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oMath>
                          </a14:m>
                          <a:endParaRPr lang="en-GB" baseline="0" dirty="0"/>
                        </a:p>
                        <a:p>
                          <a:r>
                            <a:rPr lang="en-GB" b="1" baseline="0" dirty="0"/>
                            <a:t>else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b="1" kern="1200" spc="-300" baseline="0" dirty="0"/>
                            <a:t>|_</a:t>
                          </a:r>
                          <a:r>
                            <a:rPr lang="en-GB" b="0" baseline="0" dirty="0"/>
                            <a:t>  </a:t>
                          </a:r>
                          <a:r>
                            <a:rPr lang="en-GB" b="1" baseline="0" dirty="0"/>
                            <a:t>return</a:t>
                          </a:r>
                          <a:r>
                            <a:rPr lang="en-GB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  <m:d>
                                <m:dPr>
                                  <m:ctrlPr>
                                    <a:rPr lang="en-GB" b="0" i="1" baseline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b="0" i="1" baseline="0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GB" b="0" i="1" baseline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GB" b="0" i="1" baseline="0" smtClean="0">
                                  <a:latin typeface="Cambria Math" panose="02040503050406030204" pitchFamily="18" charset="0"/>
                                </a:rPr>
                                <m:t>−2)</m:t>
                              </m:r>
                            </m:oMath>
                          </a14:m>
                          <a:endParaRPr lang="en-US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7459162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elle 7">
                <a:extLst>
                  <a:ext uri="{FF2B5EF4-FFF2-40B4-BE49-F238E27FC236}">
                    <a16:creationId xmlns:a16="http://schemas.microsoft.com/office/drawing/2014/main" id="{E99CA03F-E4D3-47AF-80C6-9DA91062F90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2018013"/>
                  </p:ext>
                </p:extLst>
              </p:nvPr>
            </p:nvGraphicFramePr>
            <p:xfrm>
              <a:off x="3516981" y="4237038"/>
              <a:ext cx="6096000" cy="2108200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4287881488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t="-6557" r="-100" b="-49508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71188614"/>
                      </a:ext>
                    </a:extLst>
                  </a:tr>
                  <a:tr h="17373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t="-22807" r="-100" b="-596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74591628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52549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AFCD3BC-57E0-4B79-B9E4-D3A999EC630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Expected Results and Evaluation Criteria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E6F102-7238-4DDD-93C1-918EAEA4C7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 this section, the student must define an evaluation or testing scheme, and plan how to evaluate the expected results.</a:t>
            </a:r>
          </a:p>
          <a:p>
            <a:r>
              <a:rPr lang="en-US" dirty="0"/>
              <a:t>The evaluation criteria should be discussed with the supervisor.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127AB-477D-42D9-A795-1DF3A2EE239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602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CE1841-A44B-4031-9FE6-7C09FDFA02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Results and Evaluation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71FA2D-4243-4B56-B7D7-39EDBF53E0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In this section, the students must showcase the results obtained by their system.</a:t>
            </a:r>
          </a:p>
          <a:p>
            <a:r>
              <a:rPr lang="en-US" dirty="0"/>
              <a:t>In addition, the students must select an evaluation or testing scheme, and evaluate their system while comparing the obtained results to other state of the art approaches.</a:t>
            </a:r>
          </a:p>
          <a:p>
            <a:r>
              <a:rPr lang="en-US" dirty="0"/>
              <a:t>At the end of this section, the students have to be able to provide a scientific evaluation of his system overall performance.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01E7E8-2798-4ACA-9DF4-BEC9F99CCE9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365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4E052AA-7A03-40D5-874B-E9F4F616D3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Results and Evaluation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0B77D4-C9B3-4D72-89C2-8742478178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Ensure that the table text is readable and that the colors, if used, are friendly to the eye.</a:t>
            </a:r>
          </a:p>
          <a:p>
            <a:r>
              <a:rPr lang="en-US" dirty="0"/>
              <a:t>If the table is taken from an online source, make sure to cite 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2BB8B-87E5-4A0E-AB1D-6CDE74E305A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  <p:graphicFrame>
        <p:nvGraphicFramePr>
          <p:cNvPr id="5" name="Inhaltsplatzhalter 7">
            <a:extLst>
              <a:ext uri="{FF2B5EF4-FFF2-40B4-BE49-F238E27FC236}">
                <a16:creationId xmlns:a16="http://schemas.microsoft.com/office/drawing/2014/main" id="{C5EE3FFB-A75C-4503-B459-F769F6C2F6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458482"/>
              </p:ext>
            </p:extLst>
          </p:nvPr>
        </p:nvGraphicFramePr>
        <p:xfrm>
          <a:off x="2701131" y="3816334"/>
          <a:ext cx="7380288" cy="148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30048">
                  <a:extLst>
                    <a:ext uri="{9D8B030D-6E8A-4147-A177-3AD203B41FA5}">
                      <a16:colId xmlns:a16="http://schemas.microsoft.com/office/drawing/2014/main" val="3560177880"/>
                    </a:ext>
                  </a:extLst>
                </a:gridCol>
                <a:gridCol w="1230048">
                  <a:extLst>
                    <a:ext uri="{9D8B030D-6E8A-4147-A177-3AD203B41FA5}">
                      <a16:colId xmlns:a16="http://schemas.microsoft.com/office/drawing/2014/main" val="787359541"/>
                    </a:ext>
                  </a:extLst>
                </a:gridCol>
                <a:gridCol w="1230048">
                  <a:extLst>
                    <a:ext uri="{9D8B030D-6E8A-4147-A177-3AD203B41FA5}">
                      <a16:colId xmlns:a16="http://schemas.microsoft.com/office/drawing/2014/main" val="915111732"/>
                    </a:ext>
                  </a:extLst>
                </a:gridCol>
                <a:gridCol w="1230048">
                  <a:extLst>
                    <a:ext uri="{9D8B030D-6E8A-4147-A177-3AD203B41FA5}">
                      <a16:colId xmlns:a16="http://schemas.microsoft.com/office/drawing/2014/main" val="3161995818"/>
                    </a:ext>
                  </a:extLst>
                </a:gridCol>
                <a:gridCol w="1230048">
                  <a:extLst>
                    <a:ext uri="{9D8B030D-6E8A-4147-A177-3AD203B41FA5}">
                      <a16:colId xmlns:a16="http://schemas.microsoft.com/office/drawing/2014/main" val="1266120045"/>
                    </a:ext>
                  </a:extLst>
                </a:gridCol>
                <a:gridCol w="1230048">
                  <a:extLst>
                    <a:ext uri="{9D8B030D-6E8A-4147-A177-3AD203B41FA5}">
                      <a16:colId xmlns:a16="http://schemas.microsoft.com/office/drawing/2014/main" val="21701527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Column 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4A82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Column 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Column 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Column 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Column 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Column 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1228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65579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8755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---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754875"/>
                  </a:ext>
                </a:extLst>
              </a:tr>
            </a:tbl>
          </a:graphicData>
        </a:graphic>
      </p:graphicFrame>
      <p:sp>
        <p:nvSpPr>
          <p:cNvPr id="6" name="Textfeld 8">
            <a:extLst>
              <a:ext uri="{FF2B5EF4-FFF2-40B4-BE49-F238E27FC236}">
                <a16:creationId xmlns:a16="http://schemas.microsoft.com/office/drawing/2014/main" id="{E44912F3-F319-43D1-89DA-F67CEA01CB57}"/>
              </a:ext>
            </a:extLst>
          </p:cNvPr>
          <p:cNvSpPr txBox="1"/>
          <p:nvPr/>
        </p:nvSpPr>
        <p:spPr>
          <a:xfrm>
            <a:off x="5235711" y="3508557"/>
            <a:ext cx="23111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+mj-lt"/>
              </a:rPr>
              <a:t>Table 1 – Sample Table [2]</a:t>
            </a:r>
            <a:endParaRPr lang="en-US" sz="1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91991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62B8022-8100-4EBE-AFD8-9CEF7E9E5E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2F44D-5296-4D26-83A5-8120AB845C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Put your conclusion here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10286-93B8-469C-9C40-A092DF69C08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291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1A107BB-562F-429A-A5EE-EBDA13CFA77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Milestones Plan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D30FA-8C9A-41D5-B27F-96839C8B6A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Put your Gantt chart here: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157EA6-CFB7-4B23-A7BB-C57DBA8B4DA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3F5BFC2-E491-41CE-9E1E-3C979B5B6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915" y="2490736"/>
            <a:ext cx="8472206" cy="311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51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9AA86A-7B5F-4BAE-88AB-C09E544849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93E2E-1524-4B55-8946-10888EFFDD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References should follow the IEEE citation format (</a:t>
            </a:r>
            <a:r>
              <a:rPr lang="en-US" dirty="0">
                <a:hlinkClick r:id="rId2" tooltip="IEEE Guidelines"/>
              </a:rPr>
              <a:t>IEEE Guidelines</a:t>
            </a:r>
            <a:r>
              <a:rPr lang="en-US" dirty="0"/>
              <a:t>) like shown in the examples below:</a:t>
            </a:r>
          </a:p>
          <a:p>
            <a:pPr marL="457200" lvl="1" indent="0">
              <a:buNone/>
            </a:pPr>
            <a:r>
              <a:rPr lang="en-US" dirty="0"/>
              <a:t>[1] 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A. Amador-Perez and R. A. Rodriguez-Solis, “Analysis of a CPW-fed annular slot ring antenna using DOE,” in Proc. IEEE Antennas </a:t>
            </a:r>
            <a:r>
              <a:rPr lang="en-US" dirty="0" err="1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Propag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. Soc. Int. </a:t>
            </a:r>
            <a:r>
              <a:rPr lang="en-US" dirty="0" err="1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Symp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., Jul. 2006, pp. 4301–4304.</a:t>
            </a:r>
          </a:p>
          <a:p>
            <a:pPr marL="457200" lvl="1" indent="0">
              <a:buNone/>
            </a:pPr>
            <a:r>
              <a:rPr lang="en-GB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[2] 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C. T. Meadow and D. W. Waugh, “Computer assisted interrogation,” in 1991 Fall Joint Computer Conf., Proc. AFIPS Conf., vol. 29. Washington, DC, USA: Spartan, 1991, pp. 381–394.</a:t>
            </a:r>
          </a:p>
          <a:p>
            <a:pPr marL="457200" lvl="1" indent="0">
              <a:buNone/>
            </a:pP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[3] P. </a:t>
            </a:r>
            <a:r>
              <a:rPr lang="en-US" dirty="0" err="1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Funes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, B. Orme, and E. </a:t>
            </a:r>
            <a:r>
              <a:rPr lang="en-US" dirty="0" err="1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Bonabeau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, “Evolving emergent group behaviors for simple human agents,” in Proc. 7th Eur. Conf. </a:t>
            </a:r>
            <a:r>
              <a:rPr lang="en-US" dirty="0" err="1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Artif</a:t>
            </a:r>
            <a:r>
              <a:rPr lang="en-US" dirty="0">
                <a:latin typeface="Roboto Condensed" panose="020B0604020202020204" charset="0"/>
                <a:ea typeface="Roboto Condensed" panose="020B0604020202020204" charset="0"/>
                <a:cs typeface="Roboto Condensed" panose="020B0604020202020204" charset="0"/>
              </a:rPr>
              <a:t>. Life, P. Dittrich and J. T. Kim, Eds. Sep. 2003, pp. 76–89.</a:t>
            </a:r>
            <a:endParaRPr lang="en-GB" dirty="0">
              <a:latin typeface="Roboto Condensed" panose="020B0604020202020204" charset="0"/>
              <a:ea typeface="Roboto Condensed" panose="020B0604020202020204" charset="0"/>
              <a:cs typeface="Roboto Condensed" panose="020B060402020202020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6C1BB-E2D2-45B4-A645-4226CA1C9FB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E1A9864-F581-4D78-B441-07C71B6CFB24}" type="datetime1">
              <a:rPr lang="en-GB" smtClean="0"/>
              <a:t>02/02/2023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159414"/>
      </p:ext>
    </p:extLst>
  </p:cSld>
  <p:clrMapOvr>
    <a:masterClrMapping/>
  </p:clrMapOvr>
</p:sld>
</file>

<file path=ppt/theme/theme1.xml><?xml version="1.0" encoding="utf-8"?>
<a:theme xmlns:a="http://schemas.openxmlformats.org/drawingml/2006/main" name="TUC Startfolie">
  <a:themeElements>
    <a:clrScheme name="Benutzerdefiniert 1">
      <a:dk1>
        <a:srgbClr val="000000"/>
      </a:dk1>
      <a:lt1>
        <a:srgbClr val="FFFFFF"/>
      </a:lt1>
      <a:dk2>
        <a:srgbClr val="7F7F7F"/>
      </a:dk2>
      <a:lt2>
        <a:srgbClr val="FFFFFF"/>
      </a:lt2>
      <a:accent1>
        <a:srgbClr val="005F50"/>
      </a:accent1>
      <a:accent2>
        <a:srgbClr val="4A8246"/>
      </a:accent2>
      <a:accent3>
        <a:srgbClr val="00C6A7"/>
      </a:accent3>
      <a:accent4>
        <a:srgbClr val="F2F2F2"/>
      </a:accent4>
      <a:accent5>
        <a:srgbClr val="92D050"/>
      </a:accent5>
      <a:accent6>
        <a:srgbClr val="00322A"/>
      </a:accent6>
      <a:hlink>
        <a:srgbClr val="005F50"/>
      </a:hlink>
      <a:folHlink>
        <a:srgbClr val="00AC8F"/>
      </a:folHlink>
    </a:clrScheme>
    <a:fontScheme name="TUC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 smtClean="0">
            <a:latin typeface="+mj-lt"/>
          </a:defRPr>
        </a:defPPr>
      </a:lstStyle>
    </a:txDef>
  </a:objectDefaults>
  <a:extraClrSchemeLst>
    <a:extraClrScheme>
      <a:clrScheme name="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4" id="{F164D720-E612-4BC6-846D-267598B0B144}" vid="{ED05A506-C75E-4461-934D-2121C4928E82}"/>
    </a:ext>
  </a:extLst>
</a:theme>
</file>

<file path=ppt/theme/theme2.xml><?xml version="1.0" encoding="utf-8"?>
<a:theme xmlns:a="http://schemas.openxmlformats.org/drawingml/2006/main" name="TUC Folgefolien ">
  <a:themeElements>
    <a:clrScheme name="Benutzerdefiniert 2">
      <a:dk1>
        <a:srgbClr val="000000"/>
      </a:dk1>
      <a:lt1>
        <a:srgbClr val="FFFFFF"/>
      </a:lt1>
      <a:dk2>
        <a:srgbClr val="7F7F7F"/>
      </a:dk2>
      <a:lt2>
        <a:srgbClr val="FFFFFF"/>
      </a:lt2>
      <a:accent1>
        <a:srgbClr val="005F50"/>
      </a:accent1>
      <a:accent2>
        <a:srgbClr val="4A8246"/>
      </a:accent2>
      <a:accent3>
        <a:srgbClr val="00C6A7"/>
      </a:accent3>
      <a:accent4>
        <a:srgbClr val="F2F2F2"/>
      </a:accent4>
      <a:accent5>
        <a:srgbClr val="92D050"/>
      </a:accent5>
      <a:accent6>
        <a:srgbClr val="00322A"/>
      </a:accent6>
      <a:hlink>
        <a:srgbClr val="005F50"/>
      </a:hlink>
      <a:folHlink>
        <a:srgbClr val="00AC8F"/>
      </a:folHlink>
    </a:clrScheme>
    <a:fontScheme name="TUC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 smtClean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4" id="{F164D720-E612-4BC6-846D-267598B0B144}" vid="{7D2DD4EA-CCE1-48A7-8AA6-1707301E0D0A}"/>
    </a:ext>
  </a:extLst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1021</Words>
  <Application>Microsoft Office PowerPoint</Application>
  <PresentationFormat>Widescreen</PresentationFormat>
  <Paragraphs>143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Cambria Math</vt:lpstr>
      <vt:lpstr>Roboto Condensed</vt:lpstr>
      <vt:lpstr>Roboto Light</vt:lpstr>
      <vt:lpstr>Arial</vt:lpstr>
      <vt:lpstr>Roboto</vt:lpstr>
      <vt:lpstr>TUC Startfolie</vt:lpstr>
      <vt:lpstr>TUC Folgefolien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TU Chemnitz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Reda Harradi</dc:creator>
  <cp:keywords/>
  <dc:description/>
  <cp:lastModifiedBy>Reda Harradi</cp:lastModifiedBy>
  <cp:revision>1</cp:revision>
  <cp:lastPrinted>2015-10-30T11:33:42Z</cp:lastPrinted>
  <dcterms:created xsi:type="dcterms:W3CDTF">2023-02-02T12:10:00Z</dcterms:created>
  <dcterms:modified xsi:type="dcterms:W3CDTF">2023-02-02T12:10:42Z</dcterms:modified>
  <cp:category>Corporate Design der TU Chemnitz</cp:category>
</cp:coreProperties>
</file>