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3" r:id="rId4"/>
    <p:sldId id="262" r:id="rId5"/>
    <p:sldId id="287" r:id="rId6"/>
    <p:sldId id="292" r:id="rId7"/>
    <p:sldId id="263" r:id="rId8"/>
    <p:sldId id="259" r:id="rId9"/>
    <p:sldId id="270" r:id="rId10"/>
    <p:sldId id="260" r:id="rId11"/>
    <p:sldId id="273" r:id="rId12"/>
    <p:sldId id="290" r:id="rId13"/>
    <p:sldId id="274" r:id="rId14"/>
    <p:sldId id="277" r:id="rId15"/>
    <p:sldId id="283" r:id="rId16"/>
    <p:sldId id="272" r:id="rId17"/>
    <p:sldId id="294" r:id="rId18"/>
    <p:sldId id="291" r:id="rId19"/>
    <p:sldId id="278" r:id="rId20"/>
    <p:sldId id="281" r:id="rId21"/>
    <p:sldId id="286" r:id="rId22"/>
    <p:sldId id="288" r:id="rId23"/>
    <p:sldId id="276" r:id="rId24"/>
    <p:sldId id="284" r:id="rId25"/>
    <p:sldId id="268" r:id="rId26"/>
    <p:sldId id="279" r:id="rId27"/>
    <p:sldId id="282" r:id="rId28"/>
    <p:sldId id="285" r:id="rId29"/>
    <p:sldId id="280" r:id="rId30"/>
    <p:sldId id="275" r:id="rId31"/>
    <p:sldId id="269" r:id="rId32"/>
    <p:sldId id="289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37" autoAdjust="0"/>
  </p:normalViewPr>
  <p:slideViewPr>
    <p:cSldViewPr>
      <p:cViewPr varScale="1">
        <p:scale>
          <a:sx n="63" d="100"/>
          <a:sy n="63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F60CA8-3DF1-4333-AAB7-D0B4CE36FA92}" type="datetimeFigureOut">
              <a:rPr lang="de-DE"/>
              <a:pPr>
                <a:defRPr/>
              </a:pPr>
              <a:t>16.05.2014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542F28-A9EC-4DB8-B4B6-FCE13FEE2C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84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Ziel: Euch bei Euren Problemen zu</a:t>
            </a:r>
            <a:r>
              <a:rPr lang="de-DE" baseline="0" dirty="0" smtClean="0"/>
              <a:t> helfen (Studentenzentriertes Seminar)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Fragen immer gleich stellen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Ausführliche Folien zum Nachlesen 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Heterogene Gruppe 2. Sem bis Master (z.T.</a:t>
            </a:r>
            <a:r>
              <a:rPr lang="de-DE" baseline="0" dirty="0" smtClean="0"/>
              <a:t> kennen es einige schon andere noch nicht)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Vielleicht sind wir etwas</a:t>
            </a:r>
            <a:r>
              <a:rPr lang="de-DE" baseline="0" dirty="0" smtClean="0"/>
              <a:t> eher fertig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2F28-A9EC-4DB8-B4B6-FCE13FEE2C50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272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Tipp 3 Schritte klar trennen</a:t>
            </a:r>
            <a:r>
              <a:rPr lang="de-DE" baseline="0" dirty="0" smtClean="0"/>
              <a:t> ansonsten behindert man sich selbst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2F28-A9EC-4DB8-B4B6-FCE13FEE2C50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739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</a:t>
            </a:r>
            <a:r>
              <a:rPr lang="de-DE" baseline="0" dirty="0" smtClean="0"/>
              <a:t> welcher Situation habt ihr euch schon mal so gefühlt?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2F28-A9EC-4DB8-B4B6-FCE13FEE2C5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795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555429" y="274990"/>
            <a:ext cx="2160587" cy="92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2597065" y="2060575"/>
            <a:ext cx="5976938" cy="396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>
          <a:xfrm>
            <a:off x="250825" y="6524625"/>
            <a:ext cx="2133600" cy="476250"/>
          </a:xfrm>
        </p:spPr>
        <p:txBody>
          <a:bodyPr/>
          <a:lstStyle>
            <a:lvl1pPr>
              <a:defRPr sz="10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Chemnitz, 12. September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7524750" y="6524625"/>
            <a:ext cx="2895600" cy="476250"/>
          </a:xfrm>
        </p:spPr>
        <p:txBody>
          <a:bodyPr/>
          <a:lstStyle>
            <a:lvl1pPr>
              <a:defRPr sz="10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www.tu-chemnitz.de</a:t>
            </a:r>
          </a:p>
        </p:txBody>
      </p:sp>
    </p:spTree>
    <p:extLst>
      <p:ext uri="{BB962C8B-B14F-4D97-AF65-F5344CB8AC3E}">
        <p14:creationId xmlns:p14="http://schemas.microsoft.com/office/powerpoint/2010/main" val="213994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555429" y="274990"/>
            <a:ext cx="2160587" cy="92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2597065" y="2060575"/>
            <a:ext cx="5976938" cy="396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6"/>
          </p:nvPr>
        </p:nvSpPr>
        <p:spPr>
          <a:xfrm>
            <a:off x="250825" y="6524625"/>
            <a:ext cx="2133600" cy="476250"/>
          </a:xfrm>
        </p:spPr>
        <p:txBody>
          <a:bodyPr/>
          <a:lstStyle>
            <a:lvl1pPr>
              <a:defRPr sz="10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Chemnitz, 12. September 2013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7524750" y="6524625"/>
            <a:ext cx="2895600" cy="476250"/>
          </a:xfrm>
        </p:spPr>
        <p:txBody>
          <a:bodyPr/>
          <a:lstStyle>
            <a:lvl1pPr>
              <a:defRPr sz="10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www.tu-chemnitz.de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4932363" y="6524625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13A15E2F-9193-48FF-967B-045E70DD3D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893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fuer_Rek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88"/>
            <a:ext cx="9271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5976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dirty="0" smtClean="0">
                <a:latin typeface="InfoDispRegular-Roman" pitchFamily="2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Chemnitz, 12. September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69238" y="65976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InfoDispRegular-Roman" pitchFamily="2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www.tu-chemnitz.de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55875" y="261938"/>
            <a:ext cx="3744913" cy="935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de-DE" sz="15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323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6DF58C7-3E93-4FBE-8156-7F12252C5BE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due.de/~lge292/trainer/trainer/seiten/s191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ziologie.de/de/die-dgs/ethik-ko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umn.edu/help/calculato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downloa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upload.wikimedia.org/wikipedia/commons/0/04/Carl_Spitzweg_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 bwMode="auto">
          <a:xfrm>
            <a:off x="2699792" y="1520216"/>
            <a:ext cx="3168254" cy="49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platzhalter 3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68853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sz="2400" dirty="0" smtClean="0"/>
              <a:t>Wissenschaftliche Arbeiten verfassen</a:t>
            </a:r>
          </a:p>
        </p:txBody>
      </p:sp>
      <p:sp>
        <p:nvSpPr>
          <p:cNvPr id="5124" name="Textplatzhalter 4"/>
          <p:cNvSpPr>
            <a:spLocks noGrp="1"/>
          </p:cNvSpPr>
          <p:nvPr>
            <p:ph type="body" sz="quarter" idx="15"/>
          </p:nvPr>
        </p:nvSpPr>
        <p:spPr bwMode="auto">
          <a:xfrm>
            <a:off x="179512" y="2060575"/>
            <a:ext cx="2088232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b="1" dirty="0" smtClean="0"/>
              <a:t>Blockseminar: </a:t>
            </a:r>
          </a:p>
          <a:p>
            <a:pPr eaLnBrk="1" hangingPunct="1"/>
            <a:r>
              <a:rPr lang="de-DE" altLang="de-DE" dirty="0" smtClean="0"/>
              <a:t>Wissenschaftliche Arbeiten verfassen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b="1" dirty="0" smtClean="0"/>
              <a:t>Dozent: </a:t>
            </a:r>
          </a:p>
          <a:p>
            <a:pPr eaLnBrk="1" hangingPunct="1"/>
            <a:r>
              <a:rPr lang="de-DE" altLang="de-DE" dirty="0" smtClean="0"/>
              <a:t>Philip </a:t>
            </a:r>
            <a:r>
              <a:rPr lang="de-DE" altLang="de-DE" dirty="0" err="1" smtClean="0"/>
              <a:t>Adebahr</a:t>
            </a:r>
            <a:endParaRPr lang="de-DE" altLang="de-DE" dirty="0" smtClean="0"/>
          </a:p>
          <a:p>
            <a:pPr eaLnBrk="1" hangingPunct="1"/>
            <a:r>
              <a:rPr lang="de-DE" altLang="de-DE" sz="1200" dirty="0" smtClean="0"/>
              <a:t>mit Unterstützung von Mira </a:t>
            </a:r>
            <a:r>
              <a:rPr lang="de-DE" altLang="de-DE" sz="1200" dirty="0" err="1" smtClean="0"/>
              <a:t>Freiermuth</a:t>
            </a:r>
            <a:endParaRPr lang="de-DE" altLang="de-DE" sz="1200" dirty="0" smtClean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b="1" dirty="0" smtClean="0"/>
              <a:t>Datum: </a:t>
            </a:r>
          </a:p>
          <a:p>
            <a:pPr eaLnBrk="1" hangingPunct="1"/>
            <a:r>
              <a:rPr lang="de-DE" altLang="de-DE" dirty="0" smtClean="0"/>
              <a:t>16. und 17.05.2014,</a:t>
            </a:r>
          </a:p>
          <a:p>
            <a:pPr eaLnBrk="1" hangingPunct="1"/>
            <a:r>
              <a:rPr lang="de-DE" altLang="de-DE" dirty="0" smtClean="0"/>
              <a:t>23. </a:t>
            </a:r>
            <a:r>
              <a:rPr lang="de-DE" altLang="de-DE" dirty="0"/>
              <a:t>u</a:t>
            </a:r>
            <a:r>
              <a:rPr lang="de-DE" altLang="de-DE" dirty="0" smtClean="0"/>
              <a:t>nd 24.05.2014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b="1" dirty="0" smtClean="0"/>
              <a:t>Raum: </a:t>
            </a:r>
          </a:p>
          <a:p>
            <a:pPr eaLnBrk="1" hangingPunct="1"/>
            <a:r>
              <a:rPr lang="de-DE" altLang="de-DE" dirty="0" smtClean="0"/>
              <a:t>2/B302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627784" y="6489348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Der Bücherwurm von Carl Spitzweg, um 1850</a:t>
            </a:r>
            <a:endParaRPr lang="de-DE" sz="800" dirty="0"/>
          </a:p>
        </p:txBody>
      </p:sp>
      <p:sp>
        <p:nvSpPr>
          <p:cNvPr id="3" name="Textfeld 2"/>
          <p:cNvSpPr txBox="1"/>
          <p:nvPr/>
        </p:nvSpPr>
        <p:spPr>
          <a:xfrm>
            <a:off x="6084168" y="2092788"/>
            <a:ext cx="2952328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Wissenschaftliches Arbeiten ist die „systematische und nachvollziehbare Befriedigung von Neugier“.</a:t>
            </a:r>
          </a:p>
          <a:p>
            <a:pPr algn="ctr"/>
            <a:endParaRPr lang="de-DE" sz="800" dirty="0" smtClean="0"/>
          </a:p>
          <a:p>
            <a:pPr algn="ctr"/>
            <a:r>
              <a:rPr lang="de-DE" sz="800" dirty="0" smtClean="0"/>
              <a:t>(Krämer 1994: 6)</a:t>
            </a:r>
            <a:endParaRPr lang="de-DE" sz="800" dirty="0"/>
          </a:p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10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6408614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r>
              <a:rPr lang="de-DE" altLang="de-DE" sz="2400" dirty="0" smtClean="0"/>
              <a:t>Suchstrategien - </a:t>
            </a:r>
            <a:r>
              <a:rPr lang="de-DE" altLang="de-DE" sz="2400" dirty="0"/>
              <a:t>Kreativtechniken </a:t>
            </a:r>
            <a:r>
              <a:rPr lang="de-DE" altLang="de-DE" sz="2400" dirty="0" smtClean="0"/>
              <a:t>(Auswahl)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1845171"/>
            <a:ext cx="6546850" cy="446415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1200" dirty="0" smtClean="0"/>
              <a:t>Analysemethoden</a:t>
            </a:r>
          </a:p>
          <a:p>
            <a:pPr eaLnBrk="1" hangingPunct="1"/>
            <a:r>
              <a:rPr lang="de-DE" altLang="de-DE" sz="1200" dirty="0" smtClean="0"/>
              <a:t>	Progressive Abstraktion		Geschka	</a:t>
            </a:r>
          </a:p>
          <a:p>
            <a:pPr eaLnBrk="1" hangingPunct="1"/>
            <a:r>
              <a:rPr lang="de-DE" altLang="de-DE" sz="1200" dirty="0" smtClean="0"/>
              <a:t>	Hypothesenmatrix		Schlicksupp</a:t>
            </a:r>
          </a:p>
          <a:p>
            <a:pPr eaLnBrk="1" hangingPunct="1"/>
            <a:r>
              <a:rPr lang="de-DE" altLang="de-DE" sz="1200" dirty="0" smtClean="0"/>
              <a:t>	KJ-Methode			</a:t>
            </a:r>
            <a:r>
              <a:rPr lang="de-DE" altLang="de-DE" sz="1200" dirty="0" err="1" smtClean="0"/>
              <a:t>Kawakita</a:t>
            </a:r>
            <a:endParaRPr lang="de-DE" altLang="de-DE" sz="1200" dirty="0" smtClean="0"/>
          </a:p>
          <a:p>
            <a:pPr eaLnBrk="1" hangingPunct="1"/>
            <a:r>
              <a:rPr lang="de-DE" altLang="de-DE" sz="1200" dirty="0" smtClean="0"/>
              <a:t>Systematisch-analytische Methoden</a:t>
            </a:r>
          </a:p>
          <a:p>
            <a:pPr eaLnBrk="1" hangingPunct="1"/>
            <a:r>
              <a:rPr lang="de-DE" altLang="de-DE" sz="1200" dirty="0" smtClean="0"/>
              <a:t>	Morphologischer Kasten		</a:t>
            </a:r>
            <a:r>
              <a:rPr lang="de-DE" altLang="de-DE" sz="1200" dirty="0" err="1" smtClean="0"/>
              <a:t>Zwicky</a:t>
            </a:r>
            <a:endParaRPr lang="de-DE" altLang="de-DE" sz="1200" dirty="0" smtClean="0"/>
          </a:p>
          <a:p>
            <a:pPr eaLnBrk="1" hangingPunct="1"/>
            <a:r>
              <a:rPr lang="de-DE" altLang="de-DE" sz="1200" dirty="0" smtClean="0"/>
              <a:t>	Sequentielle </a:t>
            </a:r>
            <a:r>
              <a:rPr lang="de-DE" altLang="de-DE" sz="1200" dirty="0" err="1" smtClean="0"/>
              <a:t>Mrophologie</a:t>
            </a:r>
            <a:r>
              <a:rPr lang="de-DE" altLang="de-DE" sz="1200" dirty="0" smtClean="0"/>
              <a:t>		Schlicksupp</a:t>
            </a:r>
          </a:p>
          <a:p>
            <a:pPr eaLnBrk="1" hangingPunct="1"/>
            <a:r>
              <a:rPr lang="de-DE" altLang="de-DE" sz="1200" dirty="0" smtClean="0"/>
              <a:t>	Attribute-Listing		Crawford</a:t>
            </a:r>
          </a:p>
          <a:p>
            <a:pPr eaLnBrk="1" hangingPunct="1"/>
            <a:r>
              <a:rPr lang="de-DE" altLang="de-DE" sz="1200" dirty="0" smtClean="0"/>
              <a:t>	Morphologische Matrix		</a:t>
            </a:r>
            <a:r>
              <a:rPr lang="de-DE" altLang="de-DE" sz="1200" dirty="0" err="1" smtClean="0"/>
              <a:t>Zwicky</a:t>
            </a:r>
            <a:endParaRPr lang="de-DE" altLang="de-DE" sz="1200" dirty="0" smtClean="0"/>
          </a:p>
          <a:p>
            <a:pPr eaLnBrk="1" hangingPunct="1"/>
            <a:r>
              <a:rPr lang="de-DE" altLang="de-DE" sz="1200" dirty="0" smtClean="0"/>
              <a:t>	Problemlösungsbaum		</a:t>
            </a:r>
          </a:p>
          <a:p>
            <a:pPr eaLnBrk="1" hangingPunct="1"/>
            <a:r>
              <a:rPr lang="de-DE" altLang="de-DE" sz="1200" dirty="0" smtClean="0"/>
              <a:t>Intuitiv-kreative Methoden</a:t>
            </a:r>
          </a:p>
          <a:p>
            <a:pPr eaLnBrk="1" hangingPunct="1"/>
            <a:r>
              <a:rPr lang="de-DE" altLang="de-DE" sz="1200" dirty="0" smtClean="0"/>
              <a:t>	Brainstorming		Osborn</a:t>
            </a:r>
          </a:p>
          <a:p>
            <a:pPr eaLnBrk="1" hangingPunct="1"/>
            <a:r>
              <a:rPr lang="de-DE" altLang="de-DE" sz="1200" dirty="0" smtClean="0"/>
              <a:t>	Methode 635			Rohrbach</a:t>
            </a:r>
          </a:p>
          <a:p>
            <a:r>
              <a:rPr lang="de-DE" altLang="de-DE" sz="1200" dirty="0" smtClean="0"/>
              <a:t>	</a:t>
            </a:r>
            <a:r>
              <a:rPr lang="de-DE" altLang="de-DE" sz="1200" dirty="0" err="1" smtClean="0"/>
              <a:t>Brainwirting</a:t>
            </a:r>
            <a:r>
              <a:rPr lang="de-DE" altLang="de-DE" sz="1200" dirty="0" smtClean="0"/>
              <a:t>-Pool		Schlicksupp</a:t>
            </a:r>
            <a:endParaRPr lang="de-DE" altLang="de-DE" sz="1200" dirty="0"/>
          </a:p>
          <a:p>
            <a:r>
              <a:rPr lang="de-DE" altLang="de-DE" sz="1200" dirty="0" smtClean="0"/>
              <a:t>	SIL-Methode			Schlicksupp</a:t>
            </a:r>
            <a:endParaRPr lang="de-DE" altLang="de-DE" sz="1200" dirty="0"/>
          </a:p>
          <a:p>
            <a:pPr eaLnBrk="1" hangingPunct="1"/>
            <a:r>
              <a:rPr lang="de-DE" altLang="de-DE" sz="1200" dirty="0" smtClean="0"/>
              <a:t>	Synektik			Gordon		</a:t>
            </a:r>
          </a:p>
          <a:p>
            <a:r>
              <a:rPr lang="de-DE" altLang="de-DE" sz="1200" dirty="0" smtClean="0"/>
              <a:t>	TILMAG-Methode		Schlicksupp</a:t>
            </a:r>
          </a:p>
          <a:p>
            <a:r>
              <a:rPr lang="de-DE" altLang="de-DE" sz="1200" dirty="0" smtClean="0"/>
              <a:t>	Semantische Intuition		Schlicksupp</a:t>
            </a:r>
          </a:p>
          <a:p>
            <a:r>
              <a:rPr lang="de-DE" altLang="de-DE" sz="1200" dirty="0" smtClean="0"/>
              <a:t>	Visuelle Synektik		Geschka, </a:t>
            </a:r>
            <a:r>
              <a:rPr lang="de-DE" altLang="de-DE" sz="1200" dirty="0" err="1" smtClean="0"/>
              <a:t>Schazude</a:t>
            </a:r>
            <a:r>
              <a:rPr lang="de-DE" altLang="de-DE" sz="1200" dirty="0" smtClean="0"/>
              <a:t>, Schlicksupp </a:t>
            </a:r>
            <a:endParaRPr lang="de-DE" altLang="de-DE" sz="1200" dirty="0"/>
          </a:p>
          <a:p>
            <a:endParaRPr lang="de-DE" altLang="de-DE" sz="1200" dirty="0"/>
          </a:p>
          <a:p>
            <a:r>
              <a:rPr lang="de-DE" altLang="de-DE" sz="1200" dirty="0" smtClean="0"/>
              <a:t>					</a:t>
            </a:r>
            <a:r>
              <a:rPr lang="de-DE" altLang="de-DE" sz="800" dirty="0" smtClean="0"/>
              <a:t>(Schlicksupp 2004: 102)</a:t>
            </a:r>
            <a:endParaRPr lang="de-DE" altLang="de-DE" sz="800" dirty="0"/>
          </a:p>
          <a:p>
            <a:pPr eaLnBrk="1" hangingPunct="1"/>
            <a:endParaRPr lang="de-DE" alt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447304" y="155679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Kreativtechnik		Verfasser</a:t>
            </a:r>
            <a:endParaRPr lang="de-DE" sz="1400" b="1" dirty="0"/>
          </a:p>
        </p:txBody>
      </p:sp>
      <p:sp>
        <p:nvSpPr>
          <p:cNvPr id="7" name="Rechteck 6"/>
          <p:cNvSpPr/>
          <p:nvPr/>
        </p:nvSpPr>
        <p:spPr>
          <a:xfrm>
            <a:off x="3509628" y="5589240"/>
            <a:ext cx="2016224" cy="261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9540552" y="20608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Erläuterungen der ober </a:t>
            </a:r>
            <a:r>
              <a:rPr lang="de-DE" dirty="0" err="1" smtClean="0">
                <a:solidFill>
                  <a:srgbClr val="FF0000"/>
                </a:solidFill>
              </a:rPr>
              <a:t>Kathegorein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11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4752429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Suchstrategien - Übung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107504" y="5054705"/>
            <a:ext cx="3810000" cy="1469920"/>
          </a:xfr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sym typeface="Wingdings" panose="05000000000000000000" pitchFamily="2" charset="2"/>
              </a:rPr>
              <a:t>Intuitiv Begriffe zu Bild A aufschreiben (5min):</a:t>
            </a:r>
          </a:p>
          <a:p>
            <a:endParaRPr lang="de-DE" altLang="de-DE" dirty="0">
              <a:sym typeface="Wingdings" panose="05000000000000000000" pitchFamily="2" charset="2"/>
            </a:endParaRPr>
          </a:p>
          <a:p>
            <a:endParaRPr lang="de-DE" altLang="de-DE" dirty="0" smtClean="0">
              <a:sym typeface="Wingdings" panose="05000000000000000000" pitchFamily="2" charset="2"/>
            </a:endParaRPr>
          </a:p>
          <a:p>
            <a:endParaRPr lang="de-DE" altLang="de-DE" dirty="0">
              <a:sym typeface="Wingdings" panose="05000000000000000000" pitchFamily="2" charset="2"/>
            </a:endParaRPr>
          </a:p>
          <a:p>
            <a:endParaRPr lang="de-DE" altLang="de-DE" dirty="0" smtClean="0">
              <a:sym typeface="Wingdings" panose="05000000000000000000" pitchFamily="2" charset="2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4355976" y="5054705"/>
            <a:ext cx="4241798" cy="14699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 smtClean="0">
                <a:sym typeface="Wingdings" panose="05000000000000000000" pitchFamily="2" charset="2"/>
              </a:rPr>
              <a:t>Intuitiv Begriffe zu Bild B</a:t>
            </a:r>
            <a:r>
              <a:rPr lang="de-DE" altLang="de-DE" dirty="0">
                <a:sym typeface="Wingdings" panose="05000000000000000000" pitchFamily="2" charset="2"/>
              </a:rPr>
              <a:t> </a:t>
            </a:r>
            <a:r>
              <a:rPr lang="de-DE" altLang="de-DE" dirty="0" smtClean="0">
                <a:sym typeface="Wingdings" panose="05000000000000000000" pitchFamily="2" charset="2"/>
              </a:rPr>
              <a:t>aufschreiben (5min</a:t>
            </a:r>
            <a:r>
              <a:rPr lang="de-DE" altLang="de-DE" dirty="0">
                <a:sym typeface="Wingdings" panose="05000000000000000000" pitchFamily="2" charset="2"/>
              </a:rPr>
              <a:t>):</a:t>
            </a:r>
            <a:endParaRPr lang="de-DE" altLang="de-DE" kern="0" dirty="0" smtClean="0">
              <a:sym typeface="Wingdings" panose="05000000000000000000" pitchFamily="2" charset="2"/>
            </a:endParaRPr>
          </a:p>
          <a:p>
            <a:endParaRPr lang="de-DE" altLang="de-DE" kern="0" dirty="0" smtClean="0">
              <a:sym typeface="Wingdings" panose="05000000000000000000" pitchFamily="2" charset="2"/>
            </a:endParaRPr>
          </a:p>
          <a:p>
            <a:endParaRPr lang="de-DE" altLang="de-DE" kern="0" dirty="0"/>
          </a:p>
        </p:txBody>
      </p:sp>
      <p:sp>
        <p:nvSpPr>
          <p:cNvPr id="7" name="Textplatzhalter 5"/>
          <p:cNvSpPr txBox="1">
            <a:spLocks/>
          </p:cNvSpPr>
          <p:nvPr/>
        </p:nvSpPr>
        <p:spPr bwMode="auto">
          <a:xfrm>
            <a:off x="2555875" y="5466599"/>
            <a:ext cx="3240262" cy="338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 smtClean="0">
                <a:sym typeface="Wingdings" panose="05000000000000000000" pitchFamily="2" charset="2"/>
              </a:rPr>
              <a:t> Begriffe zufällig Verknüpfen </a:t>
            </a:r>
            <a:r>
              <a:rPr lang="de-DE" altLang="de-DE" dirty="0" smtClean="0">
                <a:sym typeface="Wingdings" panose="05000000000000000000" pitchFamily="2" charset="2"/>
              </a:rPr>
              <a:t>(5min</a:t>
            </a:r>
            <a:r>
              <a:rPr lang="de-DE" altLang="de-DE" dirty="0">
                <a:sym typeface="Wingdings" panose="05000000000000000000" pitchFamily="2" charset="2"/>
              </a:rPr>
              <a:t>):</a:t>
            </a:r>
            <a:endParaRPr lang="de-DE" altLang="de-DE" kern="0" dirty="0"/>
          </a:p>
        </p:txBody>
      </p:sp>
      <p:sp>
        <p:nvSpPr>
          <p:cNvPr id="2" name="Rechteck 1"/>
          <p:cNvSpPr/>
          <p:nvPr/>
        </p:nvSpPr>
        <p:spPr>
          <a:xfrm>
            <a:off x="-54260" y="69501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 smtClean="0"/>
              <a:t>Quelle(links): http</a:t>
            </a:r>
            <a:r>
              <a:rPr lang="de-DE" sz="800" dirty="0"/>
              <a:t>://www.literaturtipps.de/uploads/RTEmagicC_Reiseberichte_Abenteuer.jpg.jpg</a:t>
            </a:r>
          </a:p>
        </p:txBody>
      </p:sp>
      <p:sp>
        <p:nvSpPr>
          <p:cNvPr id="10" name="Textplatzhalter 5"/>
          <p:cNvSpPr txBox="1">
            <a:spLocks/>
          </p:cNvSpPr>
          <p:nvPr/>
        </p:nvSpPr>
        <p:spPr bwMode="auto">
          <a:xfrm>
            <a:off x="2555873" y="5961598"/>
            <a:ext cx="3672311" cy="35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 smtClean="0">
                <a:sym typeface="Wingdings" panose="05000000000000000000" pitchFamily="2" charset="2"/>
              </a:rPr>
              <a:t> Soziologische Frage generieren </a:t>
            </a:r>
            <a:r>
              <a:rPr lang="de-DE" altLang="de-DE" dirty="0" smtClean="0">
                <a:sym typeface="Wingdings" panose="05000000000000000000" pitchFamily="2" charset="2"/>
              </a:rPr>
              <a:t>(15min</a:t>
            </a:r>
            <a:r>
              <a:rPr lang="de-DE" altLang="de-DE" dirty="0">
                <a:sym typeface="Wingdings" panose="05000000000000000000" pitchFamily="2" charset="2"/>
              </a:rPr>
              <a:t>):</a:t>
            </a:r>
            <a:endParaRPr lang="de-DE" altLang="de-DE" kern="0" dirty="0"/>
          </a:p>
        </p:txBody>
      </p:sp>
      <p:sp>
        <p:nvSpPr>
          <p:cNvPr id="5" name="Rechteck 4"/>
          <p:cNvSpPr/>
          <p:nvPr/>
        </p:nvSpPr>
        <p:spPr>
          <a:xfrm>
            <a:off x="1113844" y="7255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Andere </a:t>
            </a:r>
            <a:r>
              <a:rPr lang="de-DE" dirty="0">
                <a:solidFill>
                  <a:srgbClr val="FF0000"/>
                </a:solidFill>
              </a:rPr>
              <a:t>M</a:t>
            </a:r>
            <a:r>
              <a:rPr lang="de-DE" dirty="0" smtClean="0">
                <a:solidFill>
                  <a:srgbClr val="FF0000"/>
                </a:solidFill>
              </a:rPr>
              <a:t>öglichkeiten: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	Kopfstandmethode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	A-Z Liste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platzhalter 5"/>
          <p:cNvSpPr txBox="1">
            <a:spLocks/>
          </p:cNvSpPr>
          <p:nvPr/>
        </p:nvSpPr>
        <p:spPr bwMode="auto">
          <a:xfrm>
            <a:off x="3320120" y="1658020"/>
            <a:ext cx="1711771" cy="338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de-DE" altLang="de-DE" kern="0" dirty="0" smtClean="0">
                <a:sym typeface="Wingdings" panose="05000000000000000000" pitchFamily="2" charset="2"/>
              </a:rPr>
              <a:t>Bildet 2er Gruppen</a:t>
            </a:r>
            <a:endParaRPr lang="de-DE" altLang="de-DE" kern="0" dirty="0"/>
          </a:p>
        </p:txBody>
      </p:sp>
      <p:sp>
        <p:nvSpPr>
          <p:cNvPr id="8" name="Textfeld 7"/>
          <p:cNvSpPr txBox="1"/>
          <p:nvPr/>
        </p:nvSpPr>
        <p:spPr>
          <a:xfrm>
            <a:off x="9252520" y="22768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Probleme </a:t>
            </a:r>
            <a:r>
              <a:rPr lang="de-DE" dirty="0" err="1" smtClean="0"/>
              <a:t>feedback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1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 animBg="1"/>
      <p:bldP spid="6149" grpId="1" uiExpand="1" build="p" animBg="1"/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12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04046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5400" dirty="0" smtClean="0"/>
          </a:p>
          <a:p>
            <a:r>
              <a:rPr lang="de-DE" altLang="de-DE" sz="5400" dirty="0" smtClean="0"/>
              <a:t>Fragestellung spezifizieren und bewerten</a:t>
            </a:r>
            <a:endParaRPr lang="de-DE" altLang="de-DE" sz="5400" dirty="0"/>
          </a:p>
        </p:txBody>
      </p:sp>
      <p:sp>
        <p:nvSpPr>
          <p:cNvPr id="2" name="Textfeld 1"/>
          <p:cNvSpPr txBox="1"/>
          <p:nvPr/>
        </p:nvSpPr>
        <p:spPr>
          <a:xfrm>
            <a:off x="9684568" y="2708920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Mit fragen weiterarbeiten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13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40050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Fragestellung spezifizieren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55874" y="1628800"/>
            <a:ext cx="6295330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b="1" dirty="0" smtClean="0"/>
              <a:t>Analytische Unterteilung:</a:t>
            </a:r>
          </a:p>
          <a:p>
            <a:pPr eaLnBrk="1" hangingPunct="1"/>
            <a:endParaRPr lang="de-DE" altLang="de-DE" sz="800" b="1" dirty="0"/>
          </a:p>
          <a:p>
            <a:pPr eaLnBrk="1" hangingPunct="1"/>
            <a:r>
              <a:rPr lang="de-DE" altLang="de-DE" b="1" dirty="0" smtClean="0"/>
              <a:t>Thema</a:t>
            </a:r>
            <a:r>
              <a:rPr lang="de-DE" altLang="de-DE" dirty="0" smtClean="0"/>
              <a:t> </a:t>
            </a:r>
          </a:p>
          <a:p>
            <a:pPr eaLnBrk="1" hangingPunct="1"/>
            <a:r>
              <a:rPr lang="de-DE" altLang="de-DE" dirty="0" smtClean="0"/>
              <a:t>(Problemkomplex)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b="1" dirty="0" smtClean="0"/>
              <a:t>Problem </a:t>
            </a:r>
          </a:p>
          <a:p>
            <a:pPr eaLnBrk="1" hangingPunct="1"/>
            <a:r>
              <a:rPr lang="de-DE" altLang="de-DE" dirty="0" smtClean="0"/>
              <a:t>(ein bearbeitbares Problem auswählen)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b="1" dirty="0" smtClean="0"/>
              <a:t>Klare</a:t>
            </a:r>
            <a:r>
              <a:rPr lang="de-DE" altLang="de-DE" dirty="0" smtClean="0"/>
              <a:t> </a:t>
            </a:r>
            <a:r>
              <a:rPr lang="de-DE" altLang="de-DE" b="1" dirty="0" smtClean="0"/>
              <a:t>Fragestellung </a:t>
            </a:r>
          </a:p>
          <a:p>
            <a:pPr eaLnBrk="1" hangingPunct="1"/>
            <a:r>
              <a:rPr lang="de-DE" altLang="de-DE" dirty="0" smtClean="0"/>
              <a:t>Was? – Gegenstand </a:t>
            </a:r>
          </a:p>
          <a:p>
            <a:pPr eaLnBrk="1" hangingPunct="1"/>
            <a:r>
              <a:rPr lang="de-DE" altLang="de-DE" dirty="0" smtClean="0"/>
              <a:t>Wer?– Akteure </a:t>
            </a:r>
          </a:p>
          <a:p>
            <a:pPr eaLnBrk="1" hangingPunct="1"/>
            <a:r>
              <a:rPr lang="de-DE" altLang="de-DE" dirty="0" smtClean="0"/>
              <a:t>Wo? – Raum </a:t>
            </a:r>
          </a:p>
          <a:p>
            <a:pPr eaLnBrk="1" hangingPunct="1"/>
            <a:r>
              <a:rPr lang="de-DE" altLang="de-DE" dirty="0" smtClean="0"/>
              <a:t>Wann? - Zeitraum</a:t>
            </a:r>
          </a:p>
          <a:p>
            <a:pPr eaLnBrk="1" hangingPunct="1"/>
            <a:r>
              <a:rPr lang="de-DE" altLang="de-DE" dirty="0" smtClean="0"/>
              <a:t>Warum? - Relevanz </a:t>
            </a:r>
          </a:p>
          <a:p>
            <a:pPr eaLnBrk="1" hangingPunct="1"/>
            <a:r>
              <a:rPr lang="de-DE" altLang="de-DE" dirty="0" smtClean="0"/>
              <a:t>Wie? – Methode </a:t>
            </a:r>
          </a:p>
          <a:p>
            <a:r>
              <a:rPr lang="de-DE" altLang="de-DE" dirty="0"/>
              <a:t>Was </a:t>
            </a:r>
            <a:r>
              <a:rPr lang="de-DE" altLang="de-DE" dirty="0" smtClean="0"/>
              <a:t>nicht? – Abgrenzung </a:t>
            </a:r>
          </a:p>
          <a:p>
            <a:endParaRPr lang="de-DE" altLang="de-DE" dirty="0"/>
          </a:p>
          <a:p>
            <a:r>
              <a:rPr lang="de-DE" altLang="de-DE" b="1" dirty="0" smtClean="0"/>
              <a:t>Vorannahmen </a:t>
            </a:r>
            <a:r>
              <a:rPr lang="de-DE" altLang="de-DE" dirty="0" smtClean="0"/>
              <a:t>oder </a:t>
            </a:r>
            <a:r>
              <a:rPr lang="de-DE" altLang="de-DE" b="1" dirty="0" smtClean="0"/>
              <a:t>Hypothesen </a:t>
            </a:r>
          </a:p>
          <a:p>
            <a:r>
              <a:rPr lang="de-DE" altLang="de-DE" dirty="0" smtClean="0"/>
              <a:t>(Was erwartest du zu finden?)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003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14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40050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Fragestellung spezifizieren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5976938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b="1" dirty="0" smtClean="0"/>
              <a:t>Eingrenzungsmöglichkeiten: </a:t>
            </a:r>
          </a:p>
          <a:p>
            <a:endParaRPr lang="de-DE" altLang="de-DE" b="1" dirty="0"/>
          </a:p>
          <a:p>
            <a:pPr marL="171450" indent="-171450">
              <a:buFontTx/>
              <a:buChar char="-"/>
            </a:pPr>
            <a:r>
              <a:rPr lang="de-DE" altLang="de-DE" dirty="0"/>
              <a:t>Spezielle Perspektive einnehmen </a:t>
            </a:r>
            <a:r>
              <a:rPr lang="de-DE" altLang="de-DE" dirty="0" smtClean="0"/>
              <a:t>(z.B. raumsoziologische)</a:t>
            </a:r>
            <a:endParaRPr lang="de-DE" altLang="de-DE" dirty="0"/>
          </a:p>
          <a:p>
            <a:pPr marL="171450" indent="-171450">
              <a:buFontTx/>
              <a:buChar char="-"/>
            </a:pPr>
            <a:r>
              <a:rPr lang="de-DE" altLang="de-DE" dirty="0"/>
              <a:t>Begrenzter </a:t>
            </a:r>
            <a:r>
              <a:rPr lang="de-DE" altLang="de-DE" dirty="0" smtClean="0"/>
              <a:t>Zeitraum </a:t>
            </a:r>
          </a:p>
          <a:p>
            <a:pPr marL="171450" indent="-171450">
              <a:buFontTx/>
              <a:buChar char="-"/>
            </a:pPr>
            <a:r>
              <a:rPr lang="de-DE" altLang="de-DE" dirty="0" smtClean="0"/>
              <a:t>Einzelnen </a:t>
            </a:r>
            <a:r>
              <a:rPr lang="de-DE" altLang="de-DE" dirty="0"/>
              <a:t>Aspekt </a:t>
            </a:r>
            <a:r>
              <a:rPr lang="de-DE" altLang="de-DE" dirty="0" smtClean="0"/>
              <a:t>untersuchen </a:t>
            </a:r>
            <a:endParaRPr lang="de-DE" altLang="de-DE" dirty="0"/>
          </a:p>
          <a:p>
            <a:pPr marL="171450" indent="-171450">
              <a:buFontTx/>
              <a:buChar char="-"/>
            </a:pPr>
            <a:r>
              <a:rPr lang="de-DE" altLang="de-DE" dirty="0"/>
              <a:t>Überblick geben</a:t>
            </a:r>
          </a:p>
          <a:p>
            <a:pPr marL="171450" indent="-171450">
              <a:buFontTx/>
              <a:buChar char="-"/>
            </a:pPr>
            <a:r>
              <a:rPr lang="de-DE" altLang="de-DE" dirty="0"/>
              <a:t>Begrenzte Anzahl von Methoden, </a:t>
            </a:r>
            <a:r>
              <a:rPr lang="de-DE" altLang="de-DE" dirty="0" smtClean="0"/>
              <a:t>Theorien, Positionen </a:t>
            </a:r>
            <a:r>
              <a:rPr lang="de-DE" altLang="de-DE" dirty="0"/>
              <a:t>etc.</a:t>
            </a:r>
          </a:p>
          <a:p>
            <a:pPr marL="171450" indent="-171450">
              <a:buFontTx/>
              <a:buChar char="-"/>
            </a:pPr>
            <a:r>
              <a:rPr lang="de-DE" altLang="de-DE" dirty="0"/>
              <a:t>Von </a:t>
            </a:r>
            <a:r>
              <a:rPr lang="de-DE" altLang="de-DE" dirty="0" smtClean="0"/>
              <a:t>konkretem </a:t>
            </a:r>
            <a:r>
              <a:rPr lang="de-DE" altLang="de-DE" dirty="0"/>
              <a:t>Fall ausgehen</a:t>
            </a:r>
          </a:p>
          <a:p>
            <a:pPr marL="171450" indent="-171450">
              <a:buFontTx/>
              <a:buChar char="-"/>
            </a:pPr>
            <a:endParaRPr lang="de-DE" altLang="de-DE" dirty="0"/>
          </a:p>
          <a:p>
            <a:endParaRPr lang="de-DE" altLang="de-DE" dirty="0"/>
          </a:p>
          <a:p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670376" y="44371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800" dirty="0" smtClean="0">
                <a:hlinkClick r:id="rId2"/>
              </a:rPr>
              <a:t>https</a:t>
            </a:r>
            <a:r>
              <a:rPr lang="de-DE" altLang="de-DE" sz="800" dirty="0">
                <a:hlinkClick r:id="rId2"/>
              </a:rPr>
              <a:t>://www.uni-due.de/~lge292/trainer/trainer/seiten/s191.html</a:t>
            </a:r>
            <a:r>
              <a:rPr lang="de-DE" alt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0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15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40050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Fragestellung spezifizieren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5976938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de-DE" altLang="de-DE" dirty="0"/>
          </a:p>
          <a:p>
            <a:endParaRPr lang="de-DE" altLang="de-DE" dirty="0"/>
          </a:p>
          <a:p>
            <a:endParaRPr lang="de-DE" altLang="de-DE" dirty="0" smtClean="0">
              <a:solidFill>
                <a:srgbClr val="FF0000"/>
              </a:solidFill>
            </a:endParaRPr>
          </a:p>
          <a:p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" name="Textplatzhalter 5"/>
          <p:cNvSpPr txBox="1">
            <a:spLocks/>
          </p:cNvSpPr>
          <p:nvPr/>
        </p:nvSpPr>
        <p:spPr bwMode="auto">
          <a:xfrm>
            <a:off x="2555874" y="1628800"/>
            <a:ext cx="629533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b="1" kern="0" dirty="0" smtClean="0"/>
              <a:t>Analytische Unterteilung:</a:t>
            </a:r>
          </a:p>
          <a:p>
            <a:endParaRPr lang="de-DE" altLang="de-DE" sz="800" b="1" kern="0" dirty="0" smtClean="0"/>
          </a:p>
          <a:p>
            <a:r>
              <a:rPr lang="de-DE" altLang="de-DE" b="1" kern="0" dirty="0" smtClean="0"/>
              <a:t>Thema</a:t>
            </a:r>
            <a:r>
              <a:rPr lang="de-DE" altLang="de-DE" kern="0" dirty="0" smtClean="0"/>
              <a:t> </a:t>
            </a:r>
          </a:p>
          <a:p>
            <a:r>
              <a:rPr lang="de-DE" altLang="de-DE" kern="0" dirty="0" smtClean="0"/>
              <a:t>(Problemkomplex)</a:t>
            </a:r>
          </a:p>
          <a:p>
            <a:endParaRPr lang="de-DE" altLang="de-DE" kern="0" dirty="0" smtClean="0"/>
          </a:p>
          <a:p>
            <a:r>
              <a:rPr lang="de-DE" altLang="de-DE" b="1" kern="0" dirty="0" smtClean="0"/>
              <a:t>Problem </a:t>
            </a:r>
          </a:p>
          <a:p>
            <a:r>
              <a:rPr lang="de-DE" altLang="de-DE" kern="0" dirty="0" smtClean="0"/>
              <a:t>(ein bearbeitbares Problem auswählen)</a:t>
            </a:r>
          </a:p>
          <a:p>
            <a:r>
              <a:rPr lang="de-DE" altLang="de-DE" b="1" kern="0" dirty="0" smtClean="0"/>
              <a:t>Klare</a:t>
            </a:r>
            <a:r>
              <a:rPr lang="de-DE" altLang="de-DE" kern="0" dirty="0" smtClean="0"/>
              <a:t> </a:t>
            </a:r>
            <a:r>
              <a:rPr lang="de-DE" altLang="de-DE" b="1" kern="0" dirty="0" smtClean="0"/>
              <a:t>Fragestellung </a:t>
            </a:r>
          </a:p>
          <a:p>
            <a:r>
              <a:rPr lang="de-DE" altLang="de-DE" kern="0" dirty="0" smtClean="0"/>
              <a:t>Was? – Gegenstand </a:t>
            </a:r>
          </a:p>
          <a:p>
            <a:r>
              <a:rPr lang="de-DE" altLang="de-DE" kern="0" dirty="0" smtClean="0"/>
              <a:t>Wer?– Akteure </a:t>
            </a:r>
          </a:p>
          <a:p>
            <a:r>
              <a:rPr lang="de-DE" altLang="de-DE" kern="0" dirty="0" smtClean="0"/>
              <a:t>Wo? – Raum </a:t>
            </a:r>
          </a:p>
          <a:p>
            <a:r>
              <a:rPr lang="de-DE" altLang="de-DE" kern="0" dirty="0" smtClean="0"/>
              <a:t>Wann? - Zeitraum</a:t>
            </a:r>
          </a:p>
          <a:p>
            <a:r>
              <a:rPr lang="de-DE" altLang="de-DE" kern="0" dirty="0" smtClean="0"/>
              <a:t>Warum? - Relevanz </a:t>
            </a:r>
          </a:p>
          <a:p>
            <a:r>
              <a:rPr lang="de-DE" altLang="de-DE" kern="0" dirty="0" smtClean="0"/>
              <a:t>Wie? – Methode </a:t>
            </a:r>
          </a:p>
          <a:p>
            <a:r>
              <a:rPr lang="de-DE" altLang="de-DE" kern="0" dirty="0" smtClean="0"/>
              <a:t>Was nicht? – Abgrenzung </a:t>
            </a:r>
          </a:p>
          <a:p>
            <a:endParaRPr lang="de-DE" altLang="de-DE" kern="0" dirty="0" smtClean="0"/>
          </a:p>
          <a:p>
            <a:r>
              <a:rPr lang="de-DE" altLang="de-DE" b="1" kern="0" dirty="0" smtClean="0"/>
              <a:t>Vorannahmen </a:t>
            </a:r>
            <a:r>
              <a:rPr lang="de-DE" altLang="de-DE" kern="0" dirty="0" smtClean="0"/>
              <a:t>oder </a:t>
            </a:r>
            <a:r>
              <a:rPr lang="de-DE" altLang="de-DE" b="1" kern="0" dirty="0" smtClean="0"/>
              <a:t>Hypothesen </a:t>
            </a:r>
          </a:p>
          <a:p>
            <a:r>
              <a:rPr lang="de-DE" altLang="de-DE" kern="0" dirty="0" smtClean="0"/>
              <a:t>(Was erwartest du zu finden?)</a:t>
            </a:r>
          </a:p>
          <a:p>
            <a:endParaRPr lang="de-DE" altLang="de-DE" kern="0" dirty="0"/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5868144" y="2492896"/>
            <a:ext cx="3096344" cy="20804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b="1" dirty="0" smtClean="0">
                <a:sym typeface="Wingdings" panose="05000000000000000000" pitchFamily="2" charset="2"/>
              </a:rPr>
              <a:t>Übung in 2er Gruppen: </a:t>
            </a:r>
          </a:p>
          <a:p>
            <a:r>
              <a:rPr lang="de-DE" altLang="de-DE" dirty="0" smtClean="0">
                <a:sym typeface="Wingdings" panose="05000000000000000000" pitchFamily="2" charset="2"/>
              </a:rPr>
              <a:t>Leitet aus einem eurer Themen ein Problem- und eine Fragestellung ab (15min).</a:t>
            </a:r>
          </a:p>
          <a:p>
            <a:endParaRPr lang="de-DE" altLang="de-DE" dirty="0" smtClean="0">
              <a:sym typeface="Wingdings" panose="05000000000000000000" pitchFamily="2" charset="2"/>
            </a:endParaRPr>
          </a:p>
          <a:p>
            <a:r>
              <a:rPr lang="de-DE" altLang="de-DE" dirty="0" smtClean="0">
                <a:sym typeface="Wingdings" panose="05000000000000000000" pitchFamily="2" charset="2"/>
              </a:rPr>
              <a:t>Grenzt die Fragestellung ein, sodass ihr sie auf 20 Seiten bearbeiten könntet (15min</a:t>
            </a:r>
            <a:r>
              <a:rPr lang="de-DE" altLang="de-DE" dirty="0">
                <a:sym typeface="Wingdings" panose="05000000000000000000" pitchFamily="2" charset="2"/>
              </a:rPr>
              <a:t>):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40342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16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388833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Fragestellung </a:t>
            </a:r>
            <a:r>
              <a:rPr lang="de-DE" altLang="de-DE" sz="2400" dirty="0"/>
              <a:t>b</a:t>
            </a:r>
            <a:r>
              <a:rPr lang="de-DE" altLang="de-DE" sz="2400" dirty="0" smtClean="0"/>
              <a:t>ewerten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72022" y="1736427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b="1" dirty="0" smtClean="0"/>
              <a:t>Mögliche Kriterien für die Auswahl einer Fragestellung</a:t>
            </a:r>
          </a:p>
          <a:p>
            <a:endParaRPr lang="de-DE" altLang="de-DE" b="1" dirty="0" smtClean="0"/>
          </a:p>
          <a:p>
            <a:r>
              <a:rPr lang="de-DE" altLang="de-DE" b="1" dirty="0" smtClean="0"/>
              <a:t>Praxisorientierte Kriterien</a:t>
            </a:r>
          </a:p>
          <a:p>
            <a:pPr defTabSz="365125"/>
            <a:r>
              <a:rPr lang="de-DE" altLang="de-DE" dirty="0" smtClean="0"/>
              <a:t>1) 	Eigenes Interesse am Thema (Interesse)</a:t>
            </a:r>
          </a:p>
          <a:p>
            <a:pPr defTabSz="365125"/>
            <a:r>
              <a:rPr lang="de-DE" altLang="de-DE" dirty="0" smtClean="0"/>
              <a:t>2) 	Datenlage bzw. Machbarkeit (Auffindbarkeit)</a:t>
            </a:r>
          </a:p>
          <a:p>
            <a:pPr marL="342900" indent="-342900" defTabSz="365125">
              <a:buAutoNum type="arabicParenR" startAt="3"/>
            </a:pPr>
            <a:r>
              <a:rPr lang="de-DE" altLang="de-DE" dirty="0" smtClean="0"/>
              <a:t>Vorwissen </a:t>
            </a:r>
            <a:r>
              <a:rPr lang="de-DE" altLang="de-DE" dirty="0"/>
              <a:t>bzw. </a:t>
            </a:r>
            <a:r>
              <a:rPr lang="de-DE" altLang="de-DE" dirty="0" smtClean="0"/>
              <a:t>Aufwand (soll dem eigenen Erfahrungsbereich und 	kulturellem Horizont entsprechen) </a:t>
            </a:r>
          </a:p>
          <a:p>
            <a:pPr marL="342900" indent="-342900" defTabSz="365125">
              <a:buAutoNum type="arabicParenR" startAt="4"/>
            </a:pPr>
            <a:r>
              <a:rPr lang="de-DE" altLang="de-DE" dirty="0" smtClean="0"/>
              <a:t>Strategische Ausrichtung (Vorarbeiten Ma., Karrierespezifisch,…)</a:t>
            </a:r>
          </a:p>
          <a:p>
            <a:pPr defTabSz="365125"/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499200" y="3860799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(vgl. Eco  2005: 14f.)</a:t>
            </a:r>
            <a:endParaRPr lang="de-DE" sz="800" dirty="0"/>
          </a:p>
        </p:txBody>
      </p:sp>
      <p:sp>
        <p:nvSpPr>
          <p:cNvPr id="9" name="Textfeld 8"/>
          <p:cNvSpPr txBox="1"/>
          <p:nvPr/>
        </p:nvSpPr>
        <p:spPr>
          <a:xfrm>
            <a:off x="6012160" y="6570790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(ähnlich </a:t>
            </a:r>
            <a:r>
              <a:rPr lang="de-DE" sz="800" dirty="0" err="1" smtClean="0"/>
              <a:t>Disterer</a:t>
            </a:r>
            <a:r>
              <a:rPr lang="de-DE" sz="800" dirty="0" smtClean="0"/>
              <a:t> 1998: 39.)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814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17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388833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Fragestellung </a:t>
            </a:r>
            <a:r>
              <a:rPr lang="de-DE" altLang="de-DE" sz="2400" dirty="0"/>
              <a:t>b</a:t>
            </a:r>
            <a:r>
              <a:rPr lang="de-DE" altLang="de-DE" sz="2400" dirty="0" smtClean="0"/>
              <a:t>ewerten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72022" y="1736427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b="1" dirty="0" smtClean="0"/>
              <a:t>Mögliche Kriterien für die Auswahl einer Fragestellung</a:t>
            </a:r>
          </a:p>
          <a:p>
            <a:endParaRPr lang="de-DE" altLang="de-DE" b="1" dirty="0" smtClean="0"/>
          </a:p>
          <a:p>
            <a:pPr defTabSz="365125"/>
            <a:r>
              <a:rPr lang="de-DE" altLang="de-DE" b="1" dirty="0" smtClean="0"/>
              <a:t>Kriterien der Wissenschaftlichkeit</a:t>
            </a:r>
            <a:endParaRPr lang="de-DE" altLang="de-DE" dirty="0" smtClean="0"/>
          </a:p>
          <a:p>
            <a:pPr defTabSz="365125"/>
            <a:r>
              <a:rPr lang="de-DE" altLang="de-DE" dirty="0" smtClean="0"/>
              <a:t>1)</a:t>
            </a:r>
            <a:r>
              <a:rPr lang="de-DE" altLang="de-DE" dirty="0"/>
              <a:t>	</a:t>
            </a:r>
            <a:r>
              <a:rPr lang="de-DE" altLang="de-DE" dirty="0" smtClean="0"/>
              <a:t>Objektiv (neutral und analytisch - Werturteilsfreiheitspostulat)</a:t>
            </a:r>
            <a:endParaRPr lang="de-DE" altLang="de-DE" dirty="0"/>
          </a:p>
          <a:p>
            <a:pPr defTabSz="365125"/>
            <a:r>
              <a:rPr lang="de-DE" altLang="de-DE" dirty="0"/>
              <a:t>2</a:t>
            </a:r>
            <a:r>
              <a:rPr lang="de-DE" altLang="de-DE" dirty="0" smtClean="0"/>
              <a:t>)	Präzise (eindeutiger Gegenstand)</a:t>
            </a:r>
            <a:endParaRPr lang="de-DE" altLang="de-DE" dirty="0"/>
          </a:p>
          <a:p>
            <a:pPr defTabSz="365125"/>
            <a:r>
              <a:rPr lang="de-DE" altLang="de-DE" dirty="0" smtClean="0"/>
              <a:t>3)	</a:t>
            </a:r>
            <a:r>
              <a:rPr lang="de-DE" altLang="de-DE" dirty="0" err="1" smtClean="0"/>
              <a:t>Reliabel</a:t>
            </a:r>
            <a:r>
              <a:rPr lang="de-DE" altLang="de-DE" dirty="0" smtClean="0"/>
              <a:t> (Wiederholbar und Nachvollziehbar)</a:t>
            </a:r>
          </a:p>
          <a:p>
            <a:pPr marL="342900" indent="-342900" defTabSz="365125">
              <a:buAutoNum type="arabicParenR" startAt="4"/>
            </a:pPr>
            <a:r>
              <a:rPr lang="de-DE" altLang="de-DE" dirty="0" smtClean="0"/>
              <a:t>Möglichst vollständig alle Arbeiten erfassen </a:t>
            </a:r>
          </a:p>
          <a:p>
            <a:pPr marL="342900" indent="-342900" defTabSz="365125">
              <a:buAutoNum type="arabicParenR" startAt="4"/>
            </a:pPr>
            <a:r>
              <a:rPr lang="de-DE" altLang="de-DE" dirty="0" smtClean="0"/>
              <a:t>Ehrlich (Quellen offenlegen, </a:t>
            </a:r>
            <a:r>
              <a:rPr lang="de-DE" altLang="de-DE" dirty="0"/>
              <a:t>G</a:t>
            </a:r>
            <a:r>
              <a:rPr lang="de-DE" altLang="de-DE" dirty="0" smtClean="0"/>
              <a:t>renzen aufzeigen, was kann ich nicht leisten)</a:t>
            </a:r>
          </a:p>
          <a:p>
            <a:pPr marL="342900" indent="-342900" defTabSz="365125">
              <a:buAutoNum type="arabicParenR" startAt="4"/>
            </a:pPr>
            <a:r>
              <a:rPr lang="de-DE" altLang="de-DE" dirty="0" smtClean="0"/>
              <a:t>Ethisch vertretbar (</a:t>
            </a:r>
            <a:r>
              <a:rPr lang="de-DE" altLang="de-DE" dirty="0" smtClean="0">
                <a:hlinkClick r:id="rId2"/>
              </a:rPr>
              <a:t>Ethik-Kodex der DGS</a:t>
            </a:r>
            <a:r>
              <a:rPr lang="de-DE" altLang="de-DE" dirty="0" smtClean="0"/>
              <a:t>)</a:t>
            </a:r>
          </a:p>
          <a:p>
            <a:pPr marL="342900" indent="-342900" defTabSz="365125">
              <a:buAutoNum type="arabicParenR" startAt="4"/>
            </a:pPr>
            <a:r>
              <a:rPr lang="de-DE" altLang="de-DE" dirty="0" smtClean="0"/>
              <a:t>Forschend bzw. Originalität / Neuerungswert.</a:t>
            </a:r>
            <a:endParaRPr lang="de-DE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236296" y="4221088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(vgl. Voss 2010: 12ff., 53f.)</a:t>
            </a:r>
            <a:endParaRPr lang="de-DE" sz="800" dirty="0"/>
          </a:p>
        </p:txBody>
      </p:sp>
      <p:sp>
        <p:nvSpPr>
          <p:cNvPr id="3" name="Textfeld 2"/>
          <p:cNvSpPr txBox="1"/>
          <p:nvPr/>
        </p:nvSpPr>
        <p:spPr>
          <a:xfrm>
            <a:off x="2572847" y="4587621"/>
            <a:ext cx="5672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Besonders 4 und 7 gelten in Abhängigkeit der Anforderungen der   </a:t>
            </a:r>
          </a:p>
          <a:p>
            <a:r>
              <a:rPr lang="de-DE" sz="1400" dirty="0"/>
              <a:t> </a:t>
            </a:r>
            <a:r>
              <a:rPr lang="de-DE" sz="1400" dirty="0" err="1" smtClean="0"/>
              <a:t>BetreuerInnen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012160" y="6570790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(ähnlich </a:t>
            </a:r>
            <a:r>
              <a:rPr lang="de-DE" sz="800" dirty="0" err="1" smtClean="0"/>
              <a:t>Disterer</a:t>
            </a:r>
            <a:r>
              <a:rPr lang="de-DE" sz="800" dirty="0" smtClean="0"/>
              <a:t> 1998: 39.)</a:t>
            </a:r>
            <a:endParaRPr lang="de-DE" sz="800" dirty="0"/>
          </a:p>
        </p:txBody>
      </p:sp>
      <p:sp>
        <p:nvSpPr>
          <p:cNvPr id="10" name="Textplatzhalter 5"/>
          <p:cNvSpPr txBox="1">
            <a:spLocks/>
          </p:cNvSpPr>
          <p:nvPr/>
        </p:nvSpPr>
        <p:spPr bwMode="auto">
          <a:xfrm>
            <a:off x="2597150" y="5290414"/>
            <a:ext cx="478316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 smtClean="0"/>
              <a:t>Frage entwickeln statt verwerfen</a:t>
            </a:r>
          </a:p>
          <a:p>
            <a:r>
              <a:rPr lang="de-DE" altLang="de-DE" sz="800" kern="0" dirty="0" smtClean="0"/>
              <a:t>In der Regel geht es nicht darum Themen zu verwerfen sondern sie so umzuformulieren, dass  die genannten Kriterien erfüllt sind.</a:t>
            </a:r>
            <a:endParaRPr lang="de-DE" altLang="de-DE" sz="800" kern="0" dirty="0"/>
          </a:p>
        </p:txBody>
      </p:sp>
    </p:spTree>
    <p:extLst>
      <p:ext uri="{BB962C8B-B14F-4D97-AF65-F5344CB8AC3E}">
        <p14:creationId xmlns:p14="http://schemas.microsoft.com/office/powerpoint/2010/main" val="33976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18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388833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Fragestellung </a:t>
            </a:r>
            <a:r>
              <a:rPr lang="de-DE" altLang="de-DE" sz="2400" dirty="0"/>
              <a:t>b</a:t>
            </a:r>
            <a:r>
              <a:rPr lang="de-DE" altLang="de-DE" sz="2400" dirty="0" smtClean="0"/>
              <a:t>ewerten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b="1" dirty="0" smtClean="0"/>
              <a:t>Originalität</a:t>
            </a:r>
            <a:r>
              <a:rPr lang="de-DE" altLang="de-DE" dirty="0" smtClean="0"/>
              <a:t> liegt vor, wenn eine der Aussagen zutrifft: </a:t>
            </a:r>
          </a:p>
          <a:p>
            <a:endParaRPr lang="de-DE" altLang="de-DE" dirty="0" smtClean="0"/>
          </a:p>
          <a:p>
            <a:pPr marL="285750" indent="-285750">
              <a:buFontTx/>
              <a:buChar char="-"/>
            </a:pPr>
            <a:r>
              <a:rPr lang="de-DE" altLang="de-DE" b="1" dirty="0" smtClean="0"/>
              <a:t>ungeprüfte</a:t>
            </a:r>
            <a:r>
              <a:rPr lang="de-DE" altLang="de-DE" dirty="0" smtClean="0"/>
              <a:t> Forschungsfrage</a:t>
            </a:r>
          </a:p>
          <a:p>
            <a:pPr marL="285750" indent="-285750">
              <a:buFontTx/>
              <a:buChar char="-"/>
            </a:pPr>
            <a:r>
              <a:rPr lang="de-DE" altLang="de-DE" dirty="0" smtClean="0"/>
              <a:t>Betrachtung aus </a:t>
            </a:r>
            <a:r>
              <a:rPr lang="de-DE" altLang="de-DE" b="1" dirty="0" smtClean="0"/>
              <a:t>neuem Blickwinkel </a:t>
            </a:r>
            <a:r>
              <a:rPr lang="de-DE" altLang="de-DE" dirty="0" smtClean="0"/>
              <a:t>(z.B. neue Forschungstechnik, Theorie)</a:t>
            </a:r>
          </a:p>
          <a:p>
            <a:pPr marL="285750" indent="-285750">
              <a:buFontTx/>
              <a:buChar char="-"/>
            </a:pPr>
            <a:r>
              <a:rPr lang="de-DE" altLang="de-DE" dirty="0"/>
              <a:t>Bislang </a:t>
            </a:r>
            <a:r>
              <a:rPr lang="de-DE" altLang="de-DE" b="1" dirty="0"/>
              <a:t>unbekannter Transfer </a:t>
            </a:r>
            <a:r>
              <a:rPr lang="de-DE" altLang="de-DE" dirty="0"/>
              <a:t>von anderen wissenschaftlichen Disziplinen</a:t>
            </a:r>
          </a:p>
          <a:p>
            <a:pPr marL="285750" indent="-285750">
              <a:buFontTx/>
              <a:buChar char="-"/>
            </a:pPr>
            <a:r>
              <a:rPr lang="de-DE" altLang="de-DE" dirty="0" smtClean="0"/>
              <a:t>Methode oder Ergebnis in </a:t>
            </a:r>
            <a:r>
              <a:rPr lang="de-DE" altLang="de-DE" b="1" dirty="0" smtClean="0"/>
              <a:t>neuem Umfeld </a:t>
            </a:r>
            <a:r>
              <a:rPr lang="de-DE" altLang="de-DE" b="1" dirty="0"/>
              <a:t>angewendet</a:t>
            </a:r>
          </a:p>
          <a:p>
            <a:pPr defTabSz="268288"/>
            <a:r>
              <a:rPr lang="de-DE" altLang="de-DE" dirty="0" smtClean="0"/>
              <a:t>	(z.B. Land, neue Zielgruppe) </a:t>
            </a:r>
          </a:p>
          <a:p>
            <a:pPr marL="285750" indent="-285750">
              <a:buFontTx/>
              <a:buChar char="-"/>
            </a:pPr>
            <a:r>
              <a:rPr lang="de-DE" altLang="de-DE" dirty="0" smtClean="0"/>
              <a:t>Forschungsergebnisse </a:t>
            </a:r>
            <a:r>
              <a:rPr lang="de-DE" altLang="de-DE" b="1" dirty="0" smtClean="0"/>
              <a:t>erstmals zusammengeführt</a:t>
            </a:r>
          </a:p>
          <a:p>
            <a:pPr marL="285750" indent="-285750">
              <a:buFontTx/>
              <a:buChar char="-"/>
            </a:pPr>
            <a:r>
              <a:rPr lang="de-DE" altLang="de-DE" dirty="0" smtClean="0"/>
              <a:t>Materialien </a:t>
            </a:r>
            <a:r>
              <a:rPr lang="de-DE" altLang="de-DE" b="1" dirty="0" smtClean="0"/>
              <a:t>neu interpretiert</a:t>
            </a:r>
          </a:p>
          <a:p>
            <a:pPr marL="285750" indent="-285750">
              <a:buFontTx/>
              <a:buChar char="-"/>
            </a:pPr>
            <a:r>
              <a:rPr lang="de-DE" altLang="de-DE" dirty="0" smtClean="0"/>
              <a:t>unvollendete Arbeit </a:t>
            </a:r>
            <a:r>
              <a:rPr lang="de-DE" altLang="de-DE" b="1" dirty="0" smtClean="0"/>
              <a:t>fortführen</a:t>
            </a:r>
          </a:p>
          <a:p>
            <a:pPr marL="285750" indent="-285750">
              <a:buFontTx/>
              <a:buChar char="-"/>
            </a:pPr>
            <a:endParaRPr lang="de-DE" altLang="de-DE" dirty="0" smtClean="0"/>
          </a:p>
          <a:p>
            <a:pPr marL="285750" indent="-285750">
              <a:buFontTx/>
              <a:buChar char="-"/>
            </a:pPr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236296" y="4941168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(Voss 2010: 54 nach Eco 2005)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368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19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04046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r>
              <a:rPr lang="de-DE" altLang="de-DE" sz="2400" dirty="0"/>
              <a:t>Exkurs </a:t>
            </a:r>
            <a:r>
              <a:rPr lang="de-DE" altLang="de-DE" sz="2400" dirty="0" smtClean="0"/>
              <a:t>- Werturteilsfreiheitspostulat </a:t>
            </a:r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1844824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/>
              <a:t>Werturteilsfreiheitspostulat: </a:t>
            </a:r>
          </a:p>
          <a:p>
            <a:r>
              <a:rPr lang="de-DE" dirty="0" smtClean="0"/>
              <a:t>Die Forschenden sollen </a:t>
            </a:r>
            <a:r>
              <a:rPr lang="de-DE" dirty="0"/>
              <a:t>deutlich machen, welche </a:t>
            </a:r>
            <a:r>
              <a:rPr lang="de-DE" dirty="0" smtClean="0"/>
              <a:t>ihrer </a:t>
            </a:r>
            <a:r>
              <a:rPr lang="de-DE" dirty="0"/>
              <a:t>Äußerungen Wertungen </a:t>
            </a:r>
            <a:r>
              <a:rPr lang="de-DE" dirty="0" smtClean="0"/>
              <a:t>bzw</a:t>
            </a:r>
            <a:r>
              <a:rPr lang="de-DE" dirty="0"/>
              <a:t>. </a:t>
            </a:r>
            <a:r>
              <a:rPr lang="de-DE" dirty="0" smtClean="0"/>
              <a:t>Werturteile </a:t>
            </a:r>
            <a:r>
              <a:rPr lang="de-DE" dirty="0"/>
              <a:t>und welche </a:t>
            </a:r>
            <a:r>
              <a:rPr lang="de-DE" dirty="0" smtClean="0"/>
              <a:t>Sachaussagen sind </a:t>
            </a:r>
            <a:r>
              <a:rPr lang="de-DE" sz="800" dirty="0" smtClean="0"/>
              <a:t>(vgl. </a:t>
            </a:r>
            <a:r>
              <a:rPr lang="de-DE" sz="800" dirty="0" err="1" smtClean="0"/>
              <a:t>Opp</a:t>
            </a:r>
            <a:r>
              <a:rPr lang="de-DE" sz="800" dirty="0" smtClean="0"/>
              <a:t> </a:t>
            </a:r>
            <a:r>
              <a:rPr lang="de-DE" sz="800" dirty="0"/>
              <a:t>2005: </a:t>
            </a:r>
            <a:r>
              <a:rPr lang="de-DE" sz="800" dirty="0" smtClean="0"/>
              <a:t>225). </a:t>
            </a:r>
          </a:p>
          <a:p>
            <a:endParaRPr lang="de-DE" altLang="de-DE" dirty="0"/>
          </a:p>
          <a:p>
            <a:r>
              <a:rPr lang="de-DE" altLang="de-DE" b="1" dirty="0" smtClean="0"/>
              <a:t>Was </a:t>
            </a:r>
            <a:r>
              <a:rPr lang="de-DE" altLang="de-DE" b="1" dirty="0"/>
              <a:t>sind Wertungen?</a:t>
            </a:r>
          </a:p>
          <a:p>
            <a:r>
              <a:rPr lang="de-DE" altLang="de-DE" dirty="0" smtClean="0"/>
              <a:t>‚</a:t>
            </a:r>
            <a:r>
              <a:rPr lang="de-DE" altLang="de-DE" dirty="0"/>
              <a:t>Wertungen‘ bezeichnet Äußerungen darüber, „was der Fall sein soll oder muss bzw. nicht der Fall sein soll oder darf“ </a:t>
            </a:r>
            <a:r>
              <a:rPr lang="de-DE" altLang="de-DE" sz="800" dirty="0"/>
              <a:t>(</a:t>
            </a:r>
            <a:r>
              <a:rPr lang="de-DE" altLang="de-DE" sz="800" dirty="0" err="1"/>
              <a:t>Opp</a:t>
            </a:r>
            <a:r>
              <a:rPr lang="de-DE" altLang="de-DE" sz="800" dirty="0"/>
              <a:t> 2005: 222</a:t>
            </a:r>
            <a:r>
              <a:rPr lang="de-DE" altLang="de-DE" sz="800" dirty="0" smtClean="0"/>
              <a:t>).</a:t>
            </a:r>
          </a:p>
          <a:p>
            <a:endParaRPr lang="de-DE" altLang="de-DE" sz="800" dirty="0"/>
          </a:p>
          <a:p>
            <a:endParaRPr lang="de-DE" altLang="de-DE" sz="800" dirty="0" smtClean="0"/>
          </a:p>
          <a:p>
            <a:r>
              <a:rPr lang="de-DE" altLang="de-DE" b="1" dirty="0" smtClean="0"/>
              <a:t>Was sind Sachaussagen?</a:t>
            </a:r>
          </a:p>
          <a:p>
            <a:r>
              <a:rPr lang="de-DE" altLang="de-DE" dirty="0" smtClean="0"/>
              <a:t>‚Sachaussagen‘ </a:t>
            </a:r>
            <a:r>
              <a:rPr lang="de-DE" altLang="de-DE" dirty="0"/>
              <a:t>b</a:t>
            </a:r>
            <a:r>
              <a:rPr lang="de-DE" altLang="de-DE" dirty="0" smtClean="0"/>
              <a:t>eschreiben, was der Fall ist </a:t>
            </a:r>
            <a:r>
              <a:rPr lang="de-DE" altLang="de-DE" sz="800" dirty="0" smtClean="0"/>
              <a:t>(ebd.).</a:t>
            </a:r>
          </a:p>
          <a:p>
            <a:endParaRPr lang="de-DE" altLang="de-DE" sz="800" dirty="0" smtClean="0"/>
          </a:p>
          <a:p>
            <a:endParaRPr lang="de-DE" altLang="de-DE" sz="800" dirty="0" smtClean="0"/>
          </a:p>
          <a:p>
            <a:r>
              <a:rPr lang="de-DE" dirty="0"/>
              <a:t>Die Wissenschaft orientiert sich an dem was ist (Positivismus</a:t>
            </a:r>
            <a:r>
              <a:rPr lang="de-DE" dirty="0" smtClean="0"/>
              <a:t>). Aus </a:t>
            </a:r>
            <a:r>
              <a:rPr lang="de-DE" dirty="0"/>
              <a:t>diesem Grund verzichten wir auf Werturteile.</a:t>
            </a:r>
          </a:p>
          <a:p>
            <a:endParaRPr lang="de-DE" dirty="0"/>
          </a:p>
          <a:p>
            <a:r>
              <a:rPr lang="de-DE" b="1" dirty="0"/>
              <a:t>Versteckte Wertungen: </a:t>
            </a:r>
          </a:p>
          <a:p>
            <a:r>
              <a:rPr lang="de-DE" dirty="0"/>
              <a:t>Gut, besser, schlecht, positiv, negativ</a:t>
            </a:r>
          </a:p>
          <a:p>
            <a:endParaRPr lang="de-DE" altLang="de-DE" sz="800" dirty="0" smtClean="0"/>
          </a:p>
          <a:p>
            <a:endParaRPr lang="de-DE" altLang="de-DE" sz="800" dirty="0" smtClean="0"/>
          </a:p>
          <a:p>
            <a:endParaRPr lang="de-DE" altLang="de-DE" sz="800" dirty="0"/>
          </a:p>
          <a:p>
            <a:endParaRPr lang="de-DE" altLang="de-DE" sz="800" dirty="0"/>
          </a:p>
          <a:p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12277" y="1916832"/>
            <a:ext cx="2417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Bsp. </a:t>
            </a:r>
            <a:r>
              <a:rPr lang="de-DE" sz="800" b="1" dirty="0"/>
              <a:t>i</a:t>
            </a:r>
            <a:r>
              <a:rPr lang="de-DE" sz="800" b="1" dirty="0" smtClean="0"/>
              <a:t>ntransparente, wertende Aussage</a:t>
            </a:r>
            <a:r>
              <a:rPr lang="de-DE" sz="800" dirty="0" smtClean="0"/>
              <a:t>: Es ist besser direkt mit dem Studium zu beginnen, da man dann beim Abschluss jünger ist.</a:t>
            </a:r>
          </a:p>
          <a:p>
            <a:endParaRPr lang="de-DE" sz="800" dirty="0"/>
          </a:p>
          <a:p>
            <a:r>
              <a:rPr lang="de-DE" sz="800" b="1" dirty="0"/>
              <a:t>B</a:t>
            </a:r>
            <a:r>
              <a:rPr lang="de-DE" sz="800" b="1" dirty="0" smtClean="0"/>
              <a:t>sp. Sachaussage</a:t>
            </a:r>
            <a:r>
              <a:rPr lang="de-DE" sz="800" dirty="0" smtClean="0"/>
              <a:t>: Die Statistik zeigt, dass </a:t>
            </a:r>
            <a:r>
              <a:rPr lang="de-DE" sz="800" dirty="0" err="1" smtClean="0"/>
              <a:t>AbsolventInnen</a:t>
            </a:r>
            <a:r>
              <a:rPr lang="de-DE" sz="800" dirty="0" smtClean="0"/>
              <a:t>, die gleich nach dem Abitur ein Studium beginnen am Häufigsten ihre Bachelorabschlussprüfung im Alter von 21 Jahren ablegen (Mustermann</a:t>
            </a:r>
            <a:r>
              <a:rPr lang="de-DE" sz="800" dirty="0"/>
              <a:t>:</a:t>
            </a:r>
            <a:r>
              <a:rPr lang="de-DE" sz="800" dirty="0" smtClean="0"/>
              <a:t> 2018, 33).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920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Gliederung des Blockseminars</a:t>
            </a:r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5976938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/>
              <a:t>16. Mai: 	Entwicklung einer Forschungsfrage</a:t>
            </a:r>
          </a:p>
          <a:p>
            <a:r>
              <a:rPr lang="de-DE" b="1" dirty="0" smtClean="0"/>
              <a:t>	Wissenschaftliche </a:t>
            </a:r>
            <a:r>
              <a:rPr lang="de-DE" b="1" dirty="0"/>
              <a:t>Arbeiten strukturieren plus </a:t>
            </a:r>
            <a:r>
              <a:rPr lang="de-DE" b="1" dirty="0" smtClean="0"/>
              <a:t>Zeitplan</a:t>
            </a:r>
          </a:p>
          <a:p>
            <a:endParaRPr lang="de-DE" dirty="0"/>
          </a:p>
          <a:p>
            <a:r>
              <a:rPr lang="de-DE" dirty="0"/>
              <a:t>17. Mai: 	Literaturrecherche</a:t>
            </a:r>
          </a:p>
          <a:p>
            <a:r>
              <a:rPr lang="de-DE" dirty="0" smtClean="0"/>
              <a:t>	Literatur </a:t>
            </a:r>
            <a:r>
              <a:rPr lang="de-DE" dirty="0"/>
              <a:t>ordnen und verwalten mit </a:t>
            </a:r>
            <a:r>
              <a:rPr lang="de-DE" dirty="0" err="1" smtClean="0"/>
              <a:t>Zotero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23. Mai: 	Texte planen; Texte </a:t>
            </a:r>
            <a:r>
              <a:rPr lang="de-DE" dirty="0" smtClean="0"/>
              <a:t>schreiben</a:t>
            </a:r>
          </a:p>
          <a:p>
            <a:endParaRPr lang="de-DE" dirty="0"/>
          </a:p>
          <a:p>
            <a:r>
              <a:rPr lang="de-DE" dirty="0"/>
              <a:t>24. Mai:	Formatieren mit Word und Excel</a:t>
            </a:r>
          </a:p>
          <a:p>
            <a:r>
              <a:rPr lang="de-DE" dirty="0" smtClean="0"/>
              <a:t>	„</a:t>
            </a:r>
            <a:r>
              <a:rPr lang="de-DE" dirty="0"/>
              <a:t>Ein Ende finden</a:t>
            </a:r>
            <a:r>
              <a:rPr lang="de-DE" dirty="0" smtClean="0"/>
              <a:t>“ </a:t>
            </a:r>
            <a:endParaRPr lang="de-DE" altLang="de-DE" dirty="0" smtClean="0"/>
          </a:p>
        </p:txBody>
      </p:sp>
      <p:sp>
        <p:nvSpPr>
          <p:cNvPr id="3" name="Textfeld 2"/>
          <p:cNvSpPr txBox="1"/>
          <p:nvPr/>
        </p:nvSpPr>
        <p:spPr>
          <a:xfrm rot="16200000">
            <a:off x="7890031" y="2132856"/>
            <a:ext cx="11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</a:t>
            </a:r>
            <a:r>
              <a:rPr lang="de-DE" sz="1600" dirty="0" smtClean="0"/>
              <a:t>inleitung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9396536" y="2060575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Vorstellungsrunde</a:t>
            </a:r>
          </a:p>
          <a:p>
            <a:r>
              <a:rPr lang="de-DE" sz="1400" dirty="0" smtClean="0">
                <a:solidFill>
                  <a:srgbClr val="FF0000"/>
                </a:solidFill>
              </a:rPr>
              <a:t>Was sind ihre Erwartungen an das Seminar, was wollen Sie mitnehmen?</a:t>
            </a:r>
          </a:p>
          <a:p>
            <a:endParaRPr lang="de-DE" sz="1400" dirty="0" smtClean="0">
              <a:solidFill>
                <a:srgbClr val="FF0000"/>
              </a:solidFill>
            </a:endParaRPr>
          </a:p>
          <a:p>
            <a:r>
              <a:rPr lang="de-DE" sz="1400" dirty="0" smtClean="0">
                <a:solidFill>
                  <a:srgbClr val="FF0000"/>
                </a:solidFill>
              </a:rPr>
              <a:t>Fragen bitte immer sofort stellen!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20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04046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5400" dirty="0" smtClean="0"/>
          </a:p>
          <a:p>
            <a:r>
              <a:rPr lang="de-DE" altLang="de-DE" sz="5400" dirty="0" smtClean="0"/>
              <a:t>Mittagspause</a:t>
            </a:r>
            <a:endParaRPr lang="de-DE" altLang="de-DE" sz="5400" dirty="0"/>
          </a:p>
        </p:txBody>
      </p:sp>
    </p:spTree>
    <p:extLst>
      <p:ext uri="{BB962C8B-B14F-4D97-AF65-F5344CB8AC3E}">
        <p14:creationId xmlns:p14="http://schemas.microsoft.com/office/powerpoint/2010/main" val="15833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21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04046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5400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09609"/>
              </p:ext>
            </p:extLst>
          </p:nvPr>
        </p:nvGraphicFramePr>
        <p:xfrm>
          <a:off x="2267744" y="1845047"/>
          <a:ext cx="6192688" cy="43605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4136"/>
                <a:gridCol w="4968552"/>
              </a:tblGrid>
              <a:tr h="24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Zeit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Thema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 anchor="ctr"/>
                </a:tc>
              </a:tr>
              <a:tr h="326164">
                <a:tc>
                  <a:txBody>
                    <a:bodyPr/>
                    <a:lstStyle/>
                    <a:p>
                      <a:pPr defTabSz="1082675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09:00-09:30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Vorstellungsrunde und Vorausblick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 defTabSz="1082675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09:30-10:00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Mögliche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Fragen,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Suchstrategien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10:00-10:10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Pause (10min)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10:10-10:50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Übung 	Kreativtechniken (30min)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Besprechung (10min)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11:00-12:00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Frage spezifizieren </a:t>
                      </a:r>
                      <a:endParaRPr lang="de-DE" sz="14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Übung	Fragestellung spezifizieren (30min)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Frage bewerten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3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12:00-13:00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Mittagspause (60min)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13:00-14:00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Funktion der Gliederung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Anforderungen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an die Gliederung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Grundform der Gliederung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14:00-14:10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Pause (10min)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  <a:tr h="19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14:10-15:00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Übung	Gliederung erstellen (30min) Präsentation (20min)</a:t>
                      </a: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5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15:00-15:30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Pause (30min)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  <a:tr h="195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15:30-16:30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Zeitplan 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rgbClr val="F3F9FA"/>
                    </a:solidFill>
                  </a:tcPr>
                </a:tc>
              </a:tr>
              <a:tr h="186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16:30-17:00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Puffer – Zeit für Fragen, die offen geblieben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sind</a:t>
                      </a:r>
                      <a:endParaRPr lang="de-DE" sz="1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Ende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6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22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04046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5400" dirty="0" smtClean="0"/>
          </a:p>
          <a:p>
            <a:r>
              <a:rPr lang="de-DE" altLang="de-DE" sz="5400" dirty="0" smtClean="0"/>
              <a:t>Gliederung</a:t>
            </a:r>
            <a:endParaRPr lang="de-DE" altLang="de-DE" sz="5400" dirty="0"/>
          </a:p>
        </p:txBody>
      </p:sp>
    </p:spTree>
    <p:extLst>
      <p:ext uri="{BB962C8B-B14F-4D97-AF65-F5344CB8AC3E}">
        <p14:creationId xmlns:p14="http://schemas.microsoft.com/office/powerpoint/2010/main" val="20770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23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Texte gliedern</a:t>
            </a:r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3131840" y="1772816"/>
            <a:ext cx="5760640" cy="4968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65113" algn="l"/>
              </a:tabLst>
            </a:pPr>
            <a:endParaRPr lang="de-DE" altLang="de-DE" dirty="0" smtClean="0"/>
          </a:p>
          <a:p>
            <a:pPr>
              <a:tabLst>
                <a:tab pos="265113" algn="l"/>
              </a:tabLst>
            </a:pPr>
            <a:endParaRPr lang="de-DE" altLang="de-DE" dirty="0"/>
          </a:p>
          <a:p>
            <a:pPr>
              <a:tabLst>
                <a:tab pos="265113" algn="l"/>
              </a:tabLst>
            </a:pPr>
            <a:r>
              <a:rPr lang="de-DE" altLang="de-DE" b="1" dirty="0" smtClean="0"/>
              <a:t>Funktion einer Gliederung: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Die Gliederung zeigt, wie die Frage der Arbeit bearbeitet wird.</a:t>
            </a:r>
          </a:p>
          <a:p>
            <a:pPr>
              <a:tabLst>
                <a:tab pos="265113" algn="l"/>
              </a:tabLst>
            </a:pPr>
            <a:endParaRPr lang="de-DE" altLang="de-DE" dirty="0" smtClean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r>
              <a:rPr lang="de-DE" altLang="de-DE" dirty="0"/>
              <a:t>s</a:t>
            </a:r>
            <a:r>
              <a:rPr lang="de-DE" altLang="de-DE" dirty="0" smtClean="0"/>
              <a:t>ie </a:t>
            </a:r>
            <a:r>
              <a:rPr lang="de-DE" altLang="de-DE" dirty="0"/>
              <a:t>ist zugleich </a:t>
            </a:r>
            <a:r>
              <a:rPr lang="de-DE" altLang="de-DE" b="1" dirty="0" smtClean="0"/>
              <a:t>Arbeitsplan und Arbeitshilfe</a:t>
            </a:r>
          </a:p>
          <a:p>
            <a:pPr marL="285750" indent="-285750" defTabSz="357188">
              <a:buFontTx/>
              <a:buChar char="-"/>
              <a:tabLst>
                <a:tab pos="265113" algn="l"/>
              </a:tabLst>
            </a:pPr>
            <a:r>
              <a:rPr lang="de-DE" altLang="de-DE" dirty="0" smtClean="0"/>
              <a:t>sie ist </a:t>
            </a:r>
            <a:r>
              <a:rPr lang="de-DE" altLang="de-DE" dirty="0"/>
              <a:t>zunächst </a:t>
            </a:r>
            <a:r>
              <a:rPr lang="de-DE" altLang="de-DE" b="1" dirty="0"/>
              <a:t>vorläufig </a:t>
            </a:r>
            <a:r>
              <a:rPr lang="de-DE" altLang="de-DE" dirty="0"/>
              <a:t>und wird beim </a:t>
            </a:r>
            <a:r>
              <a:rPr lang="de-DE" altLang="de-DE" dirty="0" smtClean="0"/>
              <a:t>Schreiben </a:t>
            </a:r>
            <a:r>
              <a:rPr lang="de-DE" altLang="de-DE" dirty="0"/>
              <a:t>angepasst</a:t>
            </a:r>
          </a:p>
          <a:p>
            <a:pPr marL="285750" indent="-285750" defTabSz="357188">
              <a:buFontTx/>
              <a:buChar char="-"/>
              <a:tabLst>
                <a:tab pos="265113" algn="l"/>
              </a:tabLst>
            </a:pPr>
            <a:r>
              <a:rPr lang="de-DE" altLang="de-DE" dirty="0" smtClean="0"/>
              <a:t>hinter </a:t>
            </a:r>
            <a:r>
              <a:rPr lang="de-DE" altLang="de-DE" dirty="0"/>
              <a:t>jedem Kapitel steckt eine </a:t>
            </a:r>
            <a:r>
              <a:rPr lang="de-DE" altLang="de-DE" b="1" dirty="0" smtClean="0"/>
              <a:t>Unterfrage</a:t>
            </a:r>
          </a:p>
          <a:p>
            <a:pPr marL="285750" indent="-285750" defTabSz="357188">
              <a:buFontTx/>
              <a:buChar char="-"/>
              <a:tabLst>
                <a:tab pos="265113" algn="l"/>
              </a:tabLst>
            </a:pPr>
            <a:r>
              <a:rPr lang="de-DE" altLang="de-DE" dirty="0" smtClean="0"/>
              <a:t>die Frage der Arbeit bildet den </a:t>
            </a:r>
            <a:r>
              <a:rPr lang="de-DE" altLang="de-DE" b="1" dirty="0" smtClean="0"/>
              <a:t>roten Faden</a:t>
            </a:r>
          </a:p>
          <a:p>
            <a:pPr defTabSz="357188">
              <a:tabLst>
                <a:tab pos="265113" algn="l"/>
              </a:tabLst>
            </a:pPr>
            <a:endParaRPr lang="de-DE" altLang="de-DE" b="1" dirty="0" smtClean="0"/>
          </a:p>
          <a:p>
            <a:pPr defTabSz="357188">
              <a:tabLst>
                <a:tab pos="265113" algn="l"/>
              </a:tabLst>
            </a:pPr>
            <a:endParaRPr lang="de-DE" altLang="de-DE" b="1" dirty="0"/>
          </a:p>
          <a:p>
            <a:pPr defTabSz="357188">
              <a:tabLst>
                <a:tab pos="265113" algn="l"/>
              </a:tabLst>
            </a:pPr>
            <a:endParaRPr lang="de-DE" altLang="de-DE" b="1" dirty="0" smtClean="0"/>
          </a:p>
          <a:p>
            <a:pPr defTabSz="357188">
              <a:tabLst>
                <a:tab pos="265113" algn="l"/>
              </a:tabLst>
            </a:pPr>
            <a:endParaRPr lang="de-DE" altLang="de-DE" b="1" dirty="0"/>
          </a:p>
          <a:p>
            <a:pPr defTabSz="357188">
              <a:tabLst>
                <a:tab pos="265113" algn="l"/>
              </a:tabLst>
            </a:pPr>
            <a:endParaRPr lang="de-DE" altLang="de-DE" b="1" dirty="0" smtClean="0"/>
          </a:p>
          <a:p>
            <a:pPr defTabSz="357188">
              <a:tabLst>
                <a:tab pos="265113" algn="l"/>
              </a:tabLst>
            </a:pPr>
            <a:endParaRPr lang="de-DE" altLang="de-DE" b="1" dirty="0"/>
          </a:p>
          <a:p>
            <a:pPr defTabSz="357188">
              <a:tabLst>
                <a:tab pos="265113" algn="l"/>
              </a:tabLst>
            </a:pPr>
            <a:endParaRPr lang="de-DE" altLang="de-DE" b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/>
          <a:srcRect l="62285" t="52214" r="27715" b="17517"/>
          <a:stretch/>
        </p:blipFill>
        <p:spPr>
          <a:xfrm>
            <a:off x="35496" y="2376211"/>
            <a:ext cx="2520280" cy="2952328"/>
          </a:xfrm>
          <a:prstGeom prst="rect">
            <a:avLst/>
          </a:prstGeom>
        </p:spPr>
      </p:pic>
      <p:sp>
        <p:nvSpPr>
          <p:cNvPr id="7" name="Textplatzhalter 5"/>
          <p:cNvSpPr txBox="1">
            <a:spLocks/>
          </p:cNvSpPr>
          <p:nvPr/>
        </p:nvSpPr>
        <p:spPr bwMode="auto">
          <a:xfrm>
            <a:off x="35496" y="5328539"/>
            <a:ext cx="3096344" cy="8904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b="1" dirty="0" smtClean="0">
                <a:sym typeface="Wingdings" panose="05000000000000000000" pitchFamily="2" charset="2"/>
              </a:rPr>
              <a:t>Übung: </a:t>
            </a:r>
          </a:p>
          <a:p>
            <a:r>
              <a:rPr lang="de-DE" altLang="de-DE" dirty="0" smtClean="0">
                <a:sym typeface="Wingdings" panose="05000000000000000000" pitchFamily="2" charset="2"/>
              </a:rPr>
              <a:t>Was wird in der </a:t>
            </a:r>
            <a:r>
              <a:rPr lang="de-DE" altLang="de-DE" dirty="0">
                <a:sym typeface="Wingdings" panose="05000000000000000000" pitchFamily="2" charset="2"/>
              </a:rPr>
              <a:t>A</a:t>
            </a:r>
            <a:r>
              <a:rPr lang="de-DE" altLang="de-DE" dirty="0" smtClean="0">
                <a:sym typeface="Wingdings" panose="05000000000000000000" pitchFamily="2" charset="2"/>
              </a:rPr>
              <a:t>rbeit (siehe Gliederung) gemacht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42736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24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Texte gliedern</a:t>
            </a:r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3059832" y="1772816"/>
            <a:ext cx="5832648" cy="4968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357188">
              <a:tabLst>
                <a:tab pos="265113" algn="l"/>
              </a:tabLst>
            </a:pPr>
            <a:endParaRPr lang="de-DE" altLang="de-DE" b="1" dirty="0" smtClean="0"/>
          </a:p>
          <a:p>
            <a:pPr>
              <a:tabLst>
                <a:tab pos="265113" algn="l"/>
              </a:tabLst>
            </a:pPr>
            <a:r>
              <a:rPr lang="de-DE" altLang="de-DE" b="1" dirty="0" smtClean="0"/>
              <a:t>Anforderungen an Gliederungspunkte: </a:t>
            </a:r>
          </a:p>
          <a:p>
            <a:pPr>
              <a:tabLst>
                <a:tab pos="265113" algn="l"/>
              </a:tabLst>
            </a:pPr>
            <a:endParaRPr lang="de-DE" altLang="de-DE" b="1" dirty="0" smtClean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r>
              <a:rPr lang="de-DE" altLang="de-DE" dirty="0" smtClean="0"/>
              <a:t>in </a:t>
            </a:r>
            <a:r>
              <a:rPr lang="de-DE" altLang="de-DE" b="1" dirty="0" smtClean="0"/>
              <a:t>überschaubarer</a:t>
            </a:r>
            <a:r>
              <a:rPr lang="de-DE" altLang="de-DE" dirty="0" smtClean="0"/>
              <a:t> Anzahl vorkommen </a:t>
            </a:r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r>
              <a:rPr lang="de-DE" altLang="de-DE" b="1" dirty="0" smtClean="0"/>
              <a:t>geleichmäßig</a:t>
            </a:r>
            <a:r>
              <a:rPr lang="de-DE" altLang="de-DE" dirty="0" smtClean="0"/>
              <a:t> in der Gliederung </a:t>
            </a:r>
            <a:r>
              <a:rPr lang="de-DE" altLang="de-DE" b="1" dirty="0" smtClean="0"/>
              <a:t>verteilt</a:t>
            </a:r>
            <a:r>
              <a:rPr lang="de-DE" altLang="de-DE" dirty="0" smtClean="0"/>
              <a:t> sein </a:t>
            </a:r>
          </a:p>
          <a:p>
            <a:pPr marL="285750" indent="-285750">
              <a:buFontTx/>
              <a:buChar char="-"/>
            </a:pPr>
            <a:r>
              <a:rPr lang="de-DE" altLang="de-DE" b="1" dirty="0" smtClean="0"/>
              <a:t>ähnlichen Textumfang</a:t>
            </a:r>
            <a:r>
              <a:rPr lang="de-DE" altLang="de-DE" dirty="0" smtClean="0"/>
              <a:t> vorweisen (min. eine Seite je Gliederungspunkt)</a:t>
            </a:r>
          </a:p>
          <a:p>
            <a:pPr marL="285750" indent="-285750">
              <a:buFontTx/>
              <a:buChar char="-"/>
            </a:pPr>
            <a:r>
              <a:rPr lang="de-DE" altLang="de-DE" dirty="0" smtClean="0"/>
              <a:t>Wenn </a:t>
            </a:r>
            <a:r>
              <a:rPr lang="de-DE" altLang="de-DE" dirty="0"/>
              <a:t>es 1.1 gibt muss es </a:t>
            </a:r>
            <a:r>
              <a:rPr lang="de-DE" altLang="de-DE" b="1" dirty="0"/>
              <a:t>auch </a:t>
            </a:r>
            <a:r>
              <a:rPr lang="de-DE" altLang="de-DE" b="1" dirty="0" smtClean="0"/>
              <a:t>1.2 </a:t>
            </a:r>
            <a:r>
              <a:rPr lang="de-DE" altLang="de-DE" dirty="0" smtClean="0"/>
              <a:t>geben</a:t>
            </a:r>
          </a:p>
          <a:p>
            <a:pPr marL="285750" indent="-285750">
              <a:buFontTx/>
              <a:buChar char="-"/>
            </a:pPr>
            <a:r>
              <a:rPr lang="de-DE" altLang="de-DE" dirty="0" smtClean="0"/>
              <a:t>Gleichgewichtige Kapitel auf </a:t>
            </a:r>
            <a:r>
              <a:rPr lang="de-DE" altLang="de-DE" b="1" dirty="0" smtClean="0"/>
              <a:t>gleicher Ebene</a:t>
            </a:r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de-DE" altLang="de-DE" dirty="0" smtClean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de-DE" altLang="de-DE" dirty="0"/>
          </a:p>
          <a:p>
            <a:pPr>
              <a:tabLst>
                <a:tab pos="265113" algn="l"/>
              </a:tabLst>
            </a:pPr>
            <a:r>
              <a:rPr lang="de-DE" altLang="de-DE" b="1" dirty="0" smtClean="0"/>
              <a:t>Gliederungsmöglichkeiten: </a:t>
            </a:r>
          </a:p>
          <a:p>
            <a:pPr>
              <a:tabLst>
                <a:tab pos="265113" algn="l"/>
              </a:tabLst>
            </a:pPr>
            <a:endParaRPr lang="de-DE" altLang="de-DE" b="1" dirty="0" smtClean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r>
              <a:rPr lang="de-DE" altLang="de-DE" b="1" dirty="0" smtClean="0"/>
              <a:t>Vom Allgemeinen zum Speziellen </a:t>
            </a:r>
            <a:r>
              <a:rPr lang="de-DE" altLang="de-DE" dirty="0" smtClean="0"/>
              <a:t>(selten umgekehrt) 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	(Einzelteile</a:t>
            </a:r>
            <a:r>
              <a:rPr lang="de-DE" altLang="de-DE" dirty="0"/>
              <a:t>: z.B. Funktionen, zentrale Merkmale, Theorien und </a:t>
            </a:r>
            <a:r>
              <a:rPr lang="de-DE" altLang="de-DE" dirty="0" smtClean="0"/>
              <a:t>	Konzepte) </a:t>
            </a:r>
            <a:endParaRPr lang="de-DE" altLang="de-DE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r>
              <a:rPr lang="de-DE" altLang="de-DE" b="1" dirty="0" smtClean="0"/>
              <a:t>Chronologisch bzw. prozessual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/>
          <a:srcRect l="62285" t="52214" r="27715" b="17517"/>
          <a:stretch/>
        </p:blipFill>
        <p:spPr>
          <a:xfrm>
            <a:off x="35496" y="2376211"/>
            <a:ext cx="2520280" cy="295232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164287" y="4018222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(Vgl. Voss 2010: 93)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3749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25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Texte gliedern</a:t>
            </a:r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848"/>
            <a:ext cx="5976938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/>
              <a:t>Grundform einer Gliederung:</a:t>
            </a:r>
          </a:p>
          <a:p>
            <a:endParaRPr lang="de-DE" dirty="0"/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1 	Einleitung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2 	Forschungsstand und Begriffsbestimmungen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3 	Verwendete Methoden 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4 	Erarbeitung und Darstellung der Ergebnisse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5 	Diskussion dieser Ergebnisse mit Bezug zum Forschungsstand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6 	Fazit und Ausblick</a:t>
            </a:r>
          </a:p>
          <a:p>
            <a:endParaRPr lang="de-DE" altLang="de-DE" dirty="0" smtClean="0"/>
          </a:p>
          <a:p>
            <a:endParaRPr lang="de-DE" altLang="de-DE" dirty="0"/>
          </a:p>
          <a:p>
            <a:r>
              <a:rPr lang="de-DE" altLang="de-DE" b="1" dirty="0" smtClean="0"/>
              <a:t>Differenzierungslinien</a:t>
            </a:r>
            <a:r>
              <a:rPr lang="de-DE" altLang="de-DE" dirty="0" smtClean="0"/>
              <a:t>:</a:t>
            </a:r>
          </a:p>
          <a:p>
            <a:pPr marL="285750" indent="-285750" defTabSz="357188">
              <a:buFontTx/>
              <a:buChar char="-"/>
            </a:pPr>
            <a:r>
              <a:rPr lang="de-DE" altLang="de-DE" dirty="0" smtClean="0"/>
              <a:t>Seminararbeit – Abschlussarbeit</a:t>
            </a:r>
          </a:p>
          <a:p>
            <a:pPr marL="285750" indent="-285750" defTabSz="357188">
              <a:buFontTx/>
              <a:buChar char="-"/>
            </a:pPr>
            <a:r>
              <a:rPr lang="de-DE" altLang="de-DE" dirty="0" smtClean="0"/>
              <a:t>Theoretische – Empirische Arbeit</a:t>
            </a:r>
          </a:p>
          <a:p>
            <a:pPr defTabSz="357188">
              <a:tabLst>
                <a:tab pos="268288" algn="l"/>
              </a:tabLst>
            </a:pPr>
            <a:r>
              <a:rPr lang="de-DE" altLang="de-DE" dirty="0" smtClean="0"/>
              <a:t>- 	Qualitative – Quantitative Arbeit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52320" y="4365104"/>
            <a:ext cx="2777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(Vgl. </a:t>
            </a:r>
            <a:r>
              <a:rPr lang="de-DE" sz="800" dirty="0" err="1" smtClean="0"/>
              <a:t>Beinke</a:t>
            </a:r>
            <a:r>
              <a:rPr lang="de-DE" sz="800" dirty="0" smtClean="0"/>
              <a:t> et al. 2008: 34)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8638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26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Texte gliedern</a:t>
            </a:r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848"/>
            <a:ext cx="4495130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/>
              <a:t>G</a:t>
            </a:r>
            <a:r>
              <a:rPr lang="de-DE" b="1" dirty="0" smtClean="0"/>
              <a:t>liederung</a:t>
            </a:r>
          </a:p>
          <a:p>
            <a:endParaRPr lang="de-DE" dirty="0"/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1 	Einleitung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2 	Forschungsstand und Begriffsbestimmungen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3 	Verwendete Methoden 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4 	Erarbeitung und Darstellung der Ergebnisse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5 	Diskussion dieser Ergebnisse</a:t>
            </a:r>
          </a:p>
          <a:p>
            <a:pPr>
              <a:tabLst>
                <a:tab pos="265113" algn="l"/>
              </a:tabLst>
            </a:pPr>
            <a:r>
              <a:rPr lang="de-DE" altLang="de-DE" dirty="0" smtClean="0"/>
              <a:t>6 	Fazit und Ausblick</a:t>
            </a:r>
          </a:p>
          <a:p>
            <a:endParaRPr lang="de-DE" altLang="de-DE" dirty="0" smtClean="0"/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7272808" y="2060848"/>
            <a:ext cx="2123728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b="1" dirty="0"/>
              <a:t>Seitenplanung: </a:t>
            </a:r>
          </a:p>
          <a:p>
            <a:endParaRPr lang="de-DE" altLang="de-DE" kern="0" dirty="0"/>
          </a:p>
          <a:p>
            <a:r>
              <a:rPr lang="de-DE" altLang="de-DE" kern="0" dirty="0" smtClean="0"/>
              <a:t>10% 	1- 2S</a:t>
            </a:r>
          </a:p>
          <a:p>
            <a:r>
              <a:rPr lang="de-DE" altLang="de-DE" kern="0" dirty="0" smtClean="0"/>
              <a:t>20%  	4S</a:t>
            </a:r>
          </a:p>
          <a:p>
            <a:r>
              <a:rPr lang="de-DE" altLang="de-DE" kern="0" dirty="0"/>
              <a:t>20% </a:t>
            </a:r>
            <a:r>
              <a:rPr lang="de-DE" altLang="de-DE" kern="0" dirty="0" smtClean="0"/>
              <a:t>	4S</a:t>
            </a:r>
            <a:endParaRPr lang="de-DE" altLang="de-DE" kern="0" dirty="0"/>
          </a:p>
          <a:p>
            <a:r>
              <a:rPr lang="de-DE" altLang="de-DE" kern="0" dirty="0"/>
              <a:t>20% </a:t>
            </a:r>
            <a:r>
              <a:rPr lang="de-DE" altLang="de-DE" kern="0" dirty="0" smtClean="0"/>
              <a:t>	4S</a:t>
            </a:r>
            <a:endParaRPr lang="de-DE" altLang="de-DE" kern="0" dirty="0"/>
          </a:p>
          <a:p>
            <a:r>
              <a:rPr lang="de-DE" altLang="de-DE" kern="0" dirty="0"/>
              <a:t>20% </a:t>
            </a:r>
            <a:r>
              <a:rPr lang="de-DE" altLang="de-DE" kern="0" dirty="0" smtClean="0"/>
              <a:t>	4S</a:t>
            </a:r>
            <a:endParaRPr lang="de-DE" altLang="de-DE" kern="0" dirty="0"/>
          </a:p>
          <a:p>
            <a:r>
              <a:rPr lang="de-DE" altLang="de-DE" kern="0" dirty="0" smtClean="0"/>
              <a:t>15% 	2-3S</a:t>
            </a:r>
          </a:p>
          <a:p>
            <a:endParaRPr lang="de-DE" altLang="de-DE" kern="0" dirty="0"/>
          </a:p>
          <a:p>
            <a:r>
              <a:rPr lang="de-DE" altLang="de-DE" kern="0" dirty="0" smtClean="0"/>
              <a:t>20/5=4</a:t>
            </a:r>
            <a:endParaRPr lang="de-DE" altLang="de-DE" kern="0" dirty="0"/>
          </a:p>
          <a:p>
            <a:endParaRPr lang="de-DE" altLang="de-DE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7271624" y="479715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(anders vgl. </a:t>
            </a:r>
            <a:r>
              <a:rPr lang="de-DE" sz="800" dirty="0" err="1" smtClean="0"/>
              <a:t>Sesnik</a:t>
            </a:r>
            <a:r>
              <a:rPr lang="de-DE" sz="800" dirty="0" smtClean="0"/>
              <a:t> 2012: 203)</a:t>
            </a:r>
          </a:p>
          <a:p>
            <a:r>
              <a:rPr lang="de-DE" sz="800" dirty="0" smtClean="0"/>
              <a:t>10%-30%-50%-10%</a:t>
            </a:r>
            <a:endParaRPr lang="de-DE" sz="800" dirty="0"/>
          </a:p>
        </p:txBody>
      </p:sp>
      <p:sp>
        <p:nvSpPr>
          <p:cNvPr id="3" name="Rechteck 2"/>
          <p:cNvSpPr/>
          <p:nvPr/>
        </p:nvSpPr>
        <p:spPr>
          <a:xfrm>
            <a:off x="1331640" y="4966429"/>
            <a:ext cx="457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de-DE" altLang="de-DE" sz="1400" b="1" dirty="0" smtClean="0"/>
              <a:t>Übung: </a:t>
            </a:r>
            <a:r>
              <a:rPr lang="de-DE" altLang="de-DE" sz="1400" dirty="0" smtClean="0"/>
              <a:t>Ihr </a:t>
            </a:r>
            <a:r>
              <a:rPr lang="de-DE" altLang="de-DE" sz="1400" dirty="0"/>
              <a:t>sollt eine Seminararbeit von 20 Seiten </a:t>
            </a:r>
            <a:r>
              <a:rPr lang="de-DE" altLang="de-DE" sz="1400" dirty="0" smtClean="0"/>
              <a:t>schreiben wie viele Seiten würdet ihr den Kapiteln zuweisen?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8293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27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Texte gliedern</a:t>
            </a:r>
            <a:endParaRPr lang="de-DE" altLang="de-DE" sz="2400" dirty="0"/>
          </a:p>
        </p:txBody>
      </p:sp>
      <p:sp>
        <p:nvSpPr>
          <p:cNvPr id="3" name="Geschweifte Klammer rechts 2"/>
          <p:cNvSpPr/>
          <p:nvPr/>
        </p:nvSpPr>
        <p:spPr>
          <a:xfrm>
            <a:off x="8172400" y="3676134"/>
            <a:ext cx="162272" cy="365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5"/>
          <p:cNvSpPr txBox="1">
            <a:spLocks/>
          </p:cNvSpPr>
          <p:nvPr/>
        </p:nvSpPr>
        <p:spPr bwMode="auto">
          <a:xfrm>
            <a:off x="2530265" y="2053803"/>
            <a:ext cx="6043737" cy="23833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b="1" dirty="0" smtClean="0">
                <a:sym typeface="Wingdings" panose="05000000000000000000" pitchFamily="2" charset="2"/>
              </a:rPr>
              <a:t>Übung: </a:t>
            </a:r>
          </a:p>
          <a:p>
            <a:r>
              <a:rPr lang="de-DE" altLang="de-DE" dirty="0" smtClean="0">
                <a:sym typeface="Wingdings" panose="05000000000000000000" pitchFamily="2" charset="2"/>
              </a:rPr>
              <a:t>Erstellt eine Gliederung zur Fragestellung eurer Wahl (20 Seiten)</a:t>
            </a:r>
          </a:p>
          <a:p>
            <a:endParaRPr lang="de-DE" altLang="de-DE" kern="0" dirty="0">
              <a:sym typeface="Wingdings" panose="05000000000000000000" pitchFamily="2" charset="2"/>
            </a:endParaRPr>
          </a:p>
          <a:p>
            <a:r>
              <a:rPr lang="de-DE" altLang="de-DE" b="1" kern="0" dirty="0" smtClean="0">
                <a:sym typeface="Wingdings" panose="05000000000000000000" pitchFamily="2" charset="2"/>
              </a:rPr>
              <a:t>Hilfsfragen: </a:t>
            </a:r>
          </a:p>
          <a:p>
            <a:r>
              <a:rPr lang="de-DE" altLang="de-DE" kern="0" dirty="0">
                <a:sym typeface="Wingdings" panose="05000000000000000000" pitchFamily="2" charset="2"/>
              </a:rPr>
              <a:t>	</a:t>
            </a:r>
            <a:r>
              <a:rPr lang="de-DE" altLang="de-DE" kern="0" dirty="0" smtClean="0">
                <a:sym typeface="Wingdings" panose="05000000000000000000" pitchFamily="2" charset="2"/>
              </a:rPr>
              <a:t>Welche Arbeitsschritte sind zur Bearbeitung der Frage 	notwendig?</a:t>
            </a:r>
          </a:p>
          <a:p>
            <a:endParaRPr lang="de-DE" altLang="de-DE" kern="0" dirty="0" smtClean="0">
              <a:sym typeface="Wingdings" panose="05000000000000000000" pitchFamily="2" charset="2"/>
            </a:endParaRPr>
          </a:p>
          <a:p>
            <a:r>
              <a:rPr lang="de-DE" altLang="de-DE" kern="0" dirty="0" smtClean="0">
                <a:sym typeface="Wingdings" panose="05000000000000000000" pitchFamily="2" charset="2"/>
              </a:rPr>
              <a:t>	Welche Unterfragen muss ich beantworten, um die Hauptfrage 	zu bearbeiten?</a:t>
            </a:r>
            <a:endParaRPr lang="de-DE" altLang="de-DE" kern="0" dirty="0">
              <a:sym typeface="Wingdings" panose="05000000000000000000" pitchFamily="2" charset="2"/>
            </a:endParaRPr>
          </a:p>
          <a:p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37412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28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04046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5400" dirty="0" smtClean="0"/>
          </a:p>
          <a:p>
            <a:r>
              <a:rPr lang="de-DE" altLang="de-DE" sz="5400" dirty="0" smtClean="0"/>
              <a:t>Zeitplanung</a:t>
            </a:r>
            <a:endParaRPr lang="de-DE" altLang="de-DE" sz="5400" dirty="0"/>
          </a:p>
        </p:txBody>
      </p:sp>
    </p:spTree>
    <p:extLst>
      <p:ext uri="{BB962C8B-B14F-4D97-AF65-F5344CB8AC3E}">
        <p14:creationId xmlns:p14="http://schemas.microsoft.com/office/powerpoint/2010/main" val="13482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29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Zeitplan und Seitenplanung</a:t>
            </a:r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546850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b="1" dirty="0" smtClean="0"/>
              <a:t>ALPEN-Methode: </a:t>
            </a:r>
            <a:endParaRPr lang="de-DE" altLang="de-DE" dirty="0" smtClean="0"/>
          </a:p>
          <a:p>
            <a:endParaRPr lang="de-DE" altLang="de-DE" sz="800" b="1" dirty="0" smtClean="0"/>
          </a:p>
          <a:p>
            <a:r>
              <a:rPr lang="de-DE" altLang="de-DE" b="1" dirty="0" smtClean="0"/>
              <a:t>A</a:t>
            </a:r>
            <a:r>
              <a:rPr lang="de-DE" altLang="de-DE" dirty="0" smtClean="0"/>
              <a:t>ufgaben Notieren</a:t>
            </a:r>
          </a:p>
          <a:p>
            <a:r>
              <a:rPr lang="de-DE" altLang="de-DE" dirty="0" smtClean="0"/>
              <a:t>	</a:t>
            </a:r>
            <a:r>
              <a:rPr lang="de-DE" altLang="de-DE" sz="800" dirty="0" smtClean="0"/>
              <a:t>Nach Art der Tätigkeit und Ort sortieren, kleine Arbeitspakete, wirkt sonst demotivierend</a:t>
            </a:r>
          </a:p>
          <a:p>
            <a:endParaRPr lang="de-DE" altLang="de-DE" sz="800" dirty="0" smtClean="0"/>
          </a:p>
          <a:p>
            <a:r>
              <a:rPr lang="de-DE" altLang="de-DE" b="1" dirty="0" smtClean="0"/>
              <a:t>L</a:t>
            </a:r>
            <a:r>
              <a:rPr lang="de-DE" altLang="de-DE" dirty="0" smtClean="0"/>
              <a:t>änge der Aufgaben schätzen</a:t>
            </a:r>
          </a:p>
          <a:p>
            <a:r>
              <a:rPr lang="de-DE" altLang="de-DE" sz="800" dirty="0" smtClean="0"/>
              <a:t>	Nicht zu knapp bemessen, wirkt demotivierend</a:t>
            </a:r>
          </a:p>
          <a:p>
            <a:endParaRPr lang="de-DE" altLang="de-DE" sz="800" dirty="0" smtClean="0"/>
          </a:p>
          <a:p>
            <a:r>
              <a:rPr lang="de-DE" altLang="de-DE" b="1" dirty="0" smtClean="0"/>
              <a:t>P</a:t>
            </a:r>
            <a:r>
              <a:rPr lang="de-DE" altLang="de-DE" dirty="0" smtClean="0"/>
              <a:t>uffer einplanen</a:t>
            </a:r>
          </a:p>
          <a:p>
            <a:r>
              <a:rPr lang="de-DE" altLang="de-DE" sz="800" dirty="0" smtClean="0"/>
              <a:t>	Ca. 30-40% der Arbeitszeit</a:t>
            </a:r>
          </a:p>
          <a:p>
            <a:endParaRPr lang="de-DE" altLang="de-DE" sz="800" dirty="0" smtClean="0"/>
          </a:p>
          <a:p>
            <a:r>
              <a:rPr lang="de-DE" altLang="de-DE" b="1" dirty="0" smtClean="0"/>
              <a:t>E</a:t>
            </a:r>
            <a:r>
              <a:rPr lang="de-DE" altLang="de-DE" dirty="0" smtClean="0"/>
              <a:t>ntscheidungen fällen </a:t>
            </a:r>
          </a:p>
          <a:p>
            <a:r>
              <a:rPr lang="de-DE" altLang="de-DE" sz="800" dirty="0" smtClean="0"/>
              <a:t>	Aufgaben sortieren und Zeitplan mit Meilensteinen (z.B. Dozententermine) erstellen</a:t>
            </a:r>
          </a:p>
          <a:p>
            <a:r>
              <a:rPr lang="de-DE" altLang="de-DE" sz="800" dirty="0"/>
              <a:t>	</a:t>
            </a:r>
            <a:r>
              <a:rPr lang="de-DE" altLang="de-DE" sz="800" dirty="0" smtClean="0"/>
              <a:t>Tageszeitplan schriftlich festhalten</a:t>
            </a:r>
          </a:p>
          <a:p>
            <a:r>
              <a:rPr lang="de-DE" altLang="de-DE" sz="800" dirty="0"/>
              <a:t>	</a:t>
            </a:r>
            <a:r>
              <a:rPr lang="de-DE" altLang="de-DE" sz="800" dirty="0" smtClean="0"/>
              <a:t>Zeiten im Nachhinein eintragen und für weitere Planung nutzen</a:t>
            </a:r>
          </a:p>
          <a:p>
            <a:r>
              <a:rPr lang="de-DE" altLang="de-DE" sz="800" dirty="0" smtClean="0"/>
              <a:t>	</a:t>
            </a:r>
            <a:endParaRPr lang="de-DE" altLang="de-DE" sz="800" dirty="0" smtClean="0">
              <a:solidFill>
                <a:srgbClr val="FF0000"/>
              </a:solidFill>
            </a:endParaRPr>
          </a:p>
          <a:p>
            <a:r>
              <a:rPr lang="de-DE" altLang="de-DE" b="1" dirty="0" smtClean="0"/>
              <a:t>N</a:t>
            </a:r>
            <a:r>
              <a:rPr lang="de-DE" altLang="de-DE" dirty="0" smtClean="0"/>
              <a:t>achkontrolle</a:t>
            </a:r>
          </a:p>
          <a:p>
            <a:r>
              <a:rPr lang="de-DE" altLang="de-DE" sz="800" dirty="0" smtClean="0"/>
              <a:t>	Täglicher Ist – Soll –Vergleich Kontrolle der Planung, ggf. Schlussstrich ziehen und gesetzte Deadlines akzeptieren</a:t>
            </a:r>
          </a:p>
          <a:p>
            <a:r>
              <a:rPr lang="de-DE" altLang="de-DE" sz="800" dirty="0"/>
              <a:t>	</a:t>
            </a:r>
            <a:r>
              <a:rPr lang="de-DE" altLang="de-DE" sz="800" dirty="0" smtClean="0"/>
              <a:t>Ergänzende Literatur nur </a:t>
            </a:r>
            <a:r>
              <a:rPr lang="de-DE" altLang="de-DE" sz="800" dirty="0"/>
              <a:t>i</a:t>
            </a:r>
            <a:r>
              <a:rPr lang="de-DE" altLang="de-DE" sz="800" dirty="0" smtClean="0"/>
              <a:t>n Ausnahmefällen hinzuziehen</a:t>
            </a:r>
          </a:p>
          <a:p>
            <a:endParaRPr lang="de-DE" alt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308304" y="6237533"/>
            <a:ext cx="2057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(Voss 2010: 32-35)</a:t>
            </a:r>
            <a:endParaRPr lang="de-DE" sz="800" dirty="0"/>
          </a:p>
        </p:txBody>
      </p:sp>
      <p:sp>
        <p:nvSpPr>
          <p:cNvPr id="6" name="Textfeld 5"/>
          <p:cNvSpPr txBox="1"/>
          <p:nvPr/>
        </p:nvSpPr>
        <p:spPr>
          <a:xfrm>
            <a:off x="2597150" y="585810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Hilfe für Detailplanung der Uni Minnesota: </a:t>
            </a:r>
            <a:r>
              <a:rPr lang="de-DE" sz="1400" dirty="0" smtClean="0">
                <a:hlinkClick r:id="rId2"/>
              </a:rPr>
              <a:t>http://www.lib.umn.edu/help/calculator/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948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3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04046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Vorstellung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1100" dirty="0" smtClean="0"/>
          </a:p>
          <a:p>
            <a:r>
              <a:rPr lang="de-DE" altLang="de-DE" sz="5400" dirty="0" smtClean="0"/>
              <a:t>Was sind Deine Erwartungen an den heutigen Tag?</a:t>
            </a:r>
            <a:endParaRPr lang="de-DE" altLang="de-DE" sz="5400" dirty="0"/>
          </a:p>
        </p:txBody>
      </p:sp>
    </p:spTree>
    <p:extLst>
      <p:ext uri="{BB962C8B-B14F-4D97-AF65-F5344CB8AC3E}">
        <p14:creationId xmlns:p14="http://schemas.microsoft.com/office/powerpoint/2010/main" val="14353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30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Zeitplan und Seitenplanung</a:t>
            </a:r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1700809"/>
            <a:ext cx="6414424" cy="4320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70666"/>
              </p:ext>
            </p:extLst>
          </p:nvPr>
        </p:nvGraphicFramePr>
        <p:xfrm>
          <a:off x="0" y="1825982"/>
          <a:ext cx="8855352" cy="407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Worksheet" r:id="rId4" imgW="11934896" imgH="5486400" progId="Excel.Sheet.12">
                  <p:embed/>
                </p:oleObj>
              </mc:Choice>
              <mc:Fallback>
                <p:oleObj name="Worksheet" r:id="rId4" imgW="11934896" imgH="5486400" progId="Excel.Sheet.12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5982"/>
                        <a:ext cx="8855352" cy="40702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2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31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Zeitplan – Tipps und Tricks</a:t>
            </a:r>
          </a:p>
          <a:p>
            <a:endParaRPr lang="de-DE" altLang="de-DE" sz="2400" dirty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1700809"/>
            <a:ext cx="6546850" cy="6120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/>
              <a:t>Überlegt euch: </a:t>
            </a:r>
            <a:endParaRPr lang="de-DE" b="1" dirty="0"/>
          </a:p>
          <a:p>
            <a:pPr defTabSz="268288"/>
            <a:r>
              <a:rPr lang="de-DE" altLang="de-DE" dirty="0" smtClean="0"/>
              <a:t>- 	Zu welchen </a:t>
            </a:r>
            <a:r>
              <a:rPr lang="de-DE" altLang="de-DE" b="1" dirty="0" smtClean="0"/>
              <a:t>Tageszeiten</a:t>
            </a:r>
            <a:r>
              <a:rPr lang="de-DE" altLang="de-DE" dirty="0" smtClean="0"/>
              <a:t> arbeite ich am effektivsten (morgens oder abends)?</a:t>
            </a:r>
          </a:p>
          <a:p>
            <a:pPr defTabSz="268288"/>
            <a:r>
              <a:rPr lang="de-DE" altLang="de-DE" b="1" dirty="0" smtClean="0"/>
              <a:t>- 	Wo </a:t>
            </a:r>
            <a:r>
              <a:rPr lang="de-DE" altLang="de-DE" dirty="0" smtClean="0"/>
              <a:t>Arbeite ich am effektivsten (Zuhause, </a:t>
            </a:r>
            <a:r>
              <a:rPr lang="de-DE" altLang="de-DE" dirty="0" err="1" smtClean="0"/>
              <a:t>Bibo</a:t>
            </a:r>
            <a:r>
              <a:rPr lang="de-DE" altLang="de-DE" dirty="0" smtClean="0"/>
              <a:t>, Büro, Schreibgruppe, …)?</a:t>
            </a:r>
          </a:p>
          <a:p>
            <a:pPr defTabSz="268288"/>
            <a:r>
              <a:rPr lang="de-DE" altLang="de-DE" dirty="0" smtClean="0"/>
              <a:t>- 	Wie </a:t>
            </a:r>
            <a:r>
              <a:rPr lang="de-DE" altLang="de-DE" b="1" dirty="0" smtClean="0"/>
              <a:t>belohne</a:t>
            </a:r>
            <a:r>
              <a:rPr lang="de-DE" altLang="de-DE" dirty="0" smtClean="0"/>
              <a:t> ich mich bei dem Erreichen bestimmter Meilensteine, um mich 	zu Motivieren			Kleine Belohnung z.B. Besuch von Freunden</a:t>
            </a:r>
          </a:p>
          <a:p>
            <a:r>
              <a:rPr lang="de-DE" altLang="de-DE" dirty="0"/>
              <a:t>	</a:t>
            </a:r>
            <a:r>
              <a:rPr lang="de-DE" altLang="de-DE" dirty="0" smtClean="0"/>
              <a:t>	 Große Belohnung z.B. Städtereise nach Jena</a:t>
            </a:r>
          </a:p>
          <a:p>
            <a:endParaRPr lang="de-DE" altLang="de-DE" sz="800" dirty="0" smtClean="0"/>
          </a:p>
          <a:p>
            <a:r>
              <a:rPr lang="de-DE" b="1" dirty="0" smtClean="0"/>
              <a:t>Orientierungswerte: </a:t>
            </a:r>
          </a:p>
          <a:p>
            <a:pPr defTabSz="268288"/>
            <a:r>
              <a:rPr lang="de-DE" dirty="0" smtClean="0"/>
              <a:t>- 	An </a:t>
            </a:r>
            <a:r>
              <a:rPr lang="de-DE" dirty="0"/>
              <a:t>guten Tagen schreibt ihr maximal 2 Seiten pro Tag.</a:t>
            </a:r>
          </a:p>
          <a:p>
            <a:pPr defTabSz="268288"/>
            <a:r>
              <a:rPr lang="de-DE" altLang="de-DE" dirty="0" smtClean="0"/>
              <a:t>- 	Wenn </a:t>
            </a:r>
            <a:r>
              <a:rPr lang="de-DE" altLang="de-DE" dirty="0"/>
              <a:t>ich es weglasse und sich am Ergebnis nichts ändert ist es unwichtig </a:t>
            </a:r>
            <a:r>
              <a:rPr lang="de-DE" altLang="de-DE" dirty="0" smtClean="0"/>
              <a:t>	und kann </a:t>
            </a:r>
            <a:r>
              <a:rPr lang="de-DE" altLang="de-DE" dirty="0"/>
              <a:t>draußen bleiben (Voß).</a:t>
            </a:r>
          </a:p>
          <a:p>
            <a:pPr marL="285750" indent="-285750" defTabSz="268288">
              <a:buFontTx/>
              <a:buChar char="-"/>
            </a:pPr>
            <a:r>
              <a:rPr lang="de-DE" altLang="de-DE" dirty="0" smtClean="0"/>
              <a:t>Pausen </a:t>
            </a:r>
          </a:p>
          <a:p>
            <a:pPr marL="285750" indent="-285750" defTabSz="268288">
              <a:buFontTx/>
              <a:buChar char="-"/>
            </a:pPr>
            <a:endParaRPr lang="de-DE" altLang="de-DE" dirty="0"/>
          </a:p>
          <a:p>
            <a:pPr marL="285750" indent="-285750" defTabSz="268288">
              <a:buFontTx/>
              <a:buChar char="-"/>
            </a:pPr>
            <a:endParaRPr lang="de-DE" altLang="de-DE" dirty="0" smtClean="0"/>
          </a:p>
          <a:p>
            <a:pPr marL="285750" indent="-285750" defTabSz="268288">
              <a:buFontTx/>
              <a:buChar char="-"/>
            </a:pP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/>
          </a:p>
          <a:p>
            <a:r>
              <a:rPr lang="de-DE" altLang="de-DE" dirty="0" smtClean="0"/>
              <a:t>- Tagesziele erstellen bzw. </a:t>
            </a:r>
            <a:r>
              <a:rPr lang="de-DE" altLang="de-DE" dirty="0" err="1" smtClean="0"/>
              <a:t>kleinschrittige</a:t>
            </a:r>
            <a:r>
              <a:rPr lang="de-DE" altLang="de-DE" dirty="0" smtClean="0"/>
              <a:t> Aufgaben </a:t>
            </a:r>
            <a:r>
              <a:rPr lang="de-DE" altLang="de-DE" dirty="0"/>
              <a:t>zum </a:t>
            </a:r>
            <a:r>
              <a:rPr lang="de-DE" altLang="de-DE" dirty="0" smtClean="0"/>
              <a:t>Abhaken</a:t>
            </a:r>
            <a:endParaRPr lang="de-DE" altLang="de-DE" dirty="0"/>
          </a:p>
          <a:p>
            <a:r>
              <a:rPr lang="de-DE" dirty="0" smtClean="0"/>
              <a:t>- </a:t>
            </a:r>
            <a:r>
              <a:rPr lang="de-DE" dirty="0"/>
              <a:t>jeweils nach Abschluss eines Kapitels </a:t>
            </a:r>
            <a:r>
              <a:rPr lang="de-DE" dirty="0" smtClean="0"/>
              <a:t>Korrekturlesen lassen</a:t>
            </a:r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884367" y="6309181"/>
            <a:ext cx="2057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(vgl. Voss 2010: 34-38)</a:t>
            </a:r>
            <a:endParaRPr lang="de-DE" sz="80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39302"/>
              </p:ext>
            </p:extLst>
          </p:nvPr>
        </p:nvGraphicFramePr>
        <p:xfrm>
          <a:off x="3635896" y="4365104"/>
          <a:ext cx="5112180" cy="13378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3748"/>
                <a:gridCol w="1296144"/>
                <a:gridCol w="2592288"/>
              </a:tblGrid>
              <a:tr h="24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Arbeitsdauer 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Pausendauer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Tätigkeit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 anchor="ctr"/>
                </a:tc>
              </a:tr>
              <a:tr h="234485">
                <a:tc>
                  <a:txBody>
                    <a:bodyPr/>
                    <a:lstStyle/>
                    <a:p>
                      <a:pPr algn="ctr" defTabSz="1082675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ca. 45 Min.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ca. 5 Min.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Bewegung, Frische Luft, WC 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 algn="ctr" defTabSz="1082675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ca. 90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Min. 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15-20 Min.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Essen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und Trinken, Raum verlassen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ca. 180 Min.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60-90 Min.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Spaziergang, Mittagspause oder Abendessen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7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32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5" y="274638"/>
            <a:ext cx="2160588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mtClean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323528" y="1700809"/>
            <a:ext cx="8250560" cy="4320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3600" dirty="0" smtClean="0"/>
              <a:t>Welche Fragen habt ihr noch?</a:t>
            </a:r>
            <a:endParaRPr lang="de-DE" altLang="de-DE" sz="3600" dirty="0"/>
          </a:p>
          <a:p>
            <a:pPr algn="ctr"/>
            <a:endParaRPr lang="de-DE" altLang="de-DE" dirty="0" smtClean="0"/>
          </a:p>
          <a:p>
            <a:pPr algn="ctr"/>
            <a:r>
              <a:rPr lang="de-DE" altLang="de-DE" sz="2000" dirty="0" smtClean="0"/>
              <a:t>„</a:t>
            </a:r>
            <a:r>
              <a:rPr lang="de-DE" altLang="de-DE" sz="2000" dirty="0"/>
              <a:t>Nachfragen ist die erste Bedingung allen wissenschaftlichen Treibens“ </a:t>
            </a:r>
            <a:endParaRPr lang="de-DE" altLang="de-DE" sz="2000" dirty="0" smtClean="0"/>
          </a:p>
          <a:p>
            <a:pPr algn="ctr"/>
            <a:r>
              <a:rPr lang="de-DE" altLang="de-DE" sz="1800" dirty="0" smtClean="0"/>
              <a:t> </a:t>
            </a:r>
            <a:r>
              <a:rPr lang="de-DE" altLang="de-DE" sz="800" dirty="0" smtClean="0"/>
              <a:t>(</a:t>
            </a:r>
            <a:r>
              <a:rPr lang="de-DE" altLang="de-DE" sz="800" dirty="0"/>
              <a:t>Narr </a:t>
            </a:r>
            <a:r>
              <a:rPr lang="de-DE" altLang="de-DE" sz="800" dirty="0" smtClean="0"/>
              <a:t>2009: 22)</a:t>
            </a:r>
            <a:endParaRPr lang="de-DE" altLang="de-DE" sz="800" dirty="0"/>
          </a:p>
          <a:p>
            <a:pPr algn="ctr"/>
            <a:endParaRPr lang="de-DE" altLang="de-DE" dirty="0" smtClean="0"/>
          </a:p>
          <a:p>
            <a:pPr algn="ctr"/>
            <a:endParaRPr lang="de-DE" altLang="de-DE" dirty="0"/>
          </a:p>
          <a:p>
            <a:pPr algn="ctr"/>
            <a:endParaRPr lang="de-DE" altLang="de-DE" dirty="0" smtClean="0"/>
          </a:p>
          <a:p>
            <a:pPr algn="ctr"/>
            <a:r>
              <a:rPr lang="de-DE" altLang="de-DE" sz="3600" dirty="0" smtClean="0"/>
              <a:t>Feedback </a:t>
            </a:r>
          </a:p>
          <a:p>
            <a:pPr algn="ctr"/>
            <a:r>
              <a:rPr lang="de-DE" altLang="de-DE" sz="1800" dirty="0" smtClean="0"/>
              <a:t>(Positives, Negatives, Verbesserungsvorschläge)</a:t>
            </a:r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1889448" y="5318900"/>
            <a:ext cx="525658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altLang="de-DE" sz="1400" dirty="0"/>
              <a:t>Bitte installiert zur Vorbereitung der nächsten Sitzung ZOTERO </a:t>
            </a:r>
          </a:p>
          <a:p>
            <a:r>
              <a:rPr lang="de-DE" altLang="de-DE" sz="1400" dirty="0">
                <a:hlinkClick r:id="rId2"/>
              </a:rPr>
              <a:t>https://www.zotero.org/download/</a:t>
            </a:r>
            <a:r>
              <a:rPr lang="de-DE" altLang="de-DE" sz="1400" dirty="0"/>
              <a:t> </a:t>
            </a:r>
          </a:p>
          <a:p>
            <a:endParaRPr lang="de-DE" altLang="de-DE" sz="1400" dirty="0"/>
          </a:p>
          <a:p>
            <a:r>
              <a:rPr lang="de-DE" altLang="de-DE" sz="1400" dirty="0"/>
              <a:t>Mögliche Frage: Wie erstelle ich einen Zeitplan mit </a:t>
            </a:r>
            <a:r>
              <a:rPr lang="de-DE" altLang="de-DE" sz="1400" dirty="0" smtClean="0"/>
              <a:t>Excel</a:t>
            </a:r>
            <a:r>
              <a:rPr lang="de-DE" altLang="de-DE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86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4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32849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900" dirty="0"/>
          </a:p>
          <a:p>
            <a:r>
              <a:rPr lang="de-DE" altLang="de-DE" sz="2400" dirty="0" smtClean="0"/>
              <a:t>Gliederung 1. Veranstaltung</a:t>
            </a:r>
            <a:endParaRPr lang="de-DE" alt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59866"/>
              </p:ext>
            </p:extLst>
          </p:nvPr>
        </p:nvGraphicFramePr>
        <p:xfrm>
          <a:off x="2267744" y="1845047"/>
          <a:ext cx="6192688" cy="43605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4136"/>
                <a:gridCol w="4968552"/>
              </a:tblGrid>
              <a:tr h="24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Zeit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Thema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 anchor="ctr"/>
                </a:tc>
              </a:tr>
              <a:tr h="326164">
                <a:tc>
                  <a:txBody>
                    <a:bodyPr/>
                    <a:lstStyle/>
                    <a:p>
                      <a:pPr defTabSz="1082675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09:00-09:30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Vorstellungsrunde und Vorausblick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 defTabSz="1082675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09:30-10:00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Mögliche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Fragen,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Suchstrategien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10:00-10:10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Pause (10min)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10:10-10:50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Übung 	Kreativtechniken (30min)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Präsentation (10min)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11:00-12:00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Frage spezifizieren </a:t>
                      </a:r>
                      <a:endParaRPr lang="de-DE" sz="14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Übung	Fragestellung spezifizieren (30min)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Frage bewerten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3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12:00-13:00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Mittagspause (60min)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  <a:tr h="317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13:00-14:00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Funktion der Gliederung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Anforderungen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an die Gliederung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Grundform der Gliederung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14:00-14:10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Pause (10min)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  <a:tr h="19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14:10-15:00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Übung	Gliederung erstellen (30min) Präsentation (20min)</a:t>
                      </a: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5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15:00-15:30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Pause (30min)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  <a:tr h="195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15:30-16:30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Zeitplan 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rgbClr val="F3F9FA"/>
                    </a:solidFill>
                  </a:tcPr>
                </a:tc>
              </a:tr>
              <a:tr h="186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16:30-17:00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Puffer – Zeit für Fragen, die offen geblieben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sind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17:00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Ende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447" marR="59447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9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5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04046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655370" cy="424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5400" dirty="0" smtClean="0"/>
          </a:p>
          <a:p>
            <a:r>
              <a:rPr lang="de-DE" altLang="de-DE" sz="5400" dirty="0" smtClean="0"/>
              <a:t>Fragestellung</a:t>
            </a:r>
            <a:endParaRPr lang="de-DE" altLang="de-DE" sz="5400" dirty="0"/>
          </a:p>
        </p:txBody>
      </p:sp>
    </p:spTree>
    <p:extLst>
      <p:ext uri="{BB962C8B-B14F-4D97-AF65-F5344CB8AC3E}">
        <p14:creationId xmlns:p14="http://schemas.microsoft.com/office/powerpoint/2010/main" val="7812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6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612058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Die Frage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5976938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„[F]ragen </a:t>
            </a:r>
            <a:r>
              <a:rPr lang="de-DE" altLang="de-DE" dirty="0"/>
              <a:t>ist die erste Bedingung allen wissenschaftlichen Treibens“ </a:t>
            </a:r>
          </a:p>
          <a:p>
            <a:pPr algn="ctr"/>
            <a:endParaRPr lang="de-DE" altLang="de-DE" sz="500" dirty="0"/>
          </a:p>
          <a:p>
            <a:endParaRPr lang="de-DE" altLang="de-DE" b="1" dirty="0" smtClean="0"/>
          </a:p>
          <a:p>
            <a:r>
              <a:rPr lang="de-DE" altLang="de-DE" b="1" dirty="0" smtClean="0"/>
              <a:t>3 </a:t>
            </a:r>
            <a:r>
              <a:rPr lang="de-DE" altLang="de-DE" b="1" dirty="0"/>
              <a:t>Schritte zur Fragestellung</a:t>
            </a:r>
          </a:p>
          <a:p>
            <a:r>
              <a:rPr lang="de-DE" altLang="de-DE" dirty="0"/>
              <a:t>	1) Frage generieren</a:t>
            </a:r>
          </a:p>
          <a:p>
            <a:r>
              <a:rPr lang="de-DE" altLang="de-DE" dirty="0"/>
              <a:t>	2) Frage spezifizieren</a:t>
            </a:r>
          </a:p>
          <a:p>
            <a:r>
              <a:rPr lang="de-DE" altLang="de-DE" dirty="0"/>
              <a:t>	3) Frage bewerten und anpassen</a:t>
            </a:r>
          </a:p>
          <a:p>
            <a:endParaRPr lang="de-DE" altLang="de-DE" dirty="0" smtClean="0"/>
          </a:p>
          <a:p>
            <a:r>
              <a:rPr lang="de-DE" altLang="de-DE" b="1" dirty="0"/>
              <a:t>Was suchen wir überhaupt?</a:t>
            </a:r>
          </a:p>
          <a:p>
            <a:r>
              <a:rPr lang="de-DE" altLang="de-DE" b="1" dirty="0" smtClean="0"/>
              <a:t>Definition: </a:t>
            </a:r>
            <a:r>
              <a:rPr lang="de-DE" altLang="de-DE" dirty="0" smtClean="0"/>
              <a:t>Eine Frage ist eine Äußerung, mit der ein </a:t>
            </a:r>
            <a:r>
              <a:rPr lang="de-DE" altLang="de-DE" b="1" dirty="0" smtClean="0"/>
              <a:t>Sprecher</a:t>
            </a:r>
            <a:r>
              <a:rPr lang="de-DE" altLang="de-DE" dirty="0" smtClean="0"/>
              <a:t> die Beseitigung einer </a:t>
            </a:r>
            <a:r>
              <a:rPr lang="de-DE" altLang="de-DE" b="1" dirty="0" smtClean="0"/>
              <a:t>gegenstandsbezogenen</a:t>
            </a:r>
            <a:r>
              <a:rPr lang="de-DE" altLang="de-DE" dirty="0" smtClean="0"/>
              <a:t> </a:t>
            </a:r>
            <a:r>
              <a:rPr lang="de-DE" altLang="de-DE" b="1" dirty="0" smtClean="0"/>
              <a:t>Wissenslücke</a:t>
            </a:r>
            <a:r>
              <a:rPr lang="de-DE" altLang="de-DE" dirty="0" smtClean="0"/>
              <a:t> bezweckt.</a:t>
            </a:r>
          </a:p>
          <a:p>
            <a:r>
              <a:rPr lang="de-DE" altLang="de-DE" dirty="0" smtClean="0"/>
              <a:t>	- Fragen stellen sich aus bestimmter Perspektive heraus</a:t>
            </a:r>
          </a:p>
          <a:p>
            <a:r>
              <a:rPr lang="de-DE" altLang="de-DE" dirty="0"/>
              <a:t>	</a:t>
            </a:r>
            <a:r>
              <a:rPr lang="de-DE" altLang="de-DE" dirty="0" smtClean="0"/>
              <a:t>- Fragen beziehen sich auf einen Gegenstand</a:t>
            </a:r>
          </a:p>
          <a:p>
            <a:endParaRPr lang="de-DE" altLang="de-DE" b="1" dirty="0"/>
          </a:p>
        </p:txBody>
      </p:sp>
      <p:sp>
        <p:nvSpPr>
          <p:cNvPr id="2" name="Rechteck 1"/>
          <p:cNvSpPr/>
          <p:nvPr/>
        </p:nvSpPr>
        <p:spPr>
          <a:xfrm>
            <a:off x="7645269" y="2348880"/>
            <a:ext cx="912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800" dirty="0"/>
              <a:t> (Narr 2009: 22)</a:t>
            </a:r>
          </a:p>
        </p:txBody>
      </p:sp>
    </p:spTree>
    <p:extLst>
      <p:ext uri="{BB962C8B-B14F-4D97-AF65-F5344CB8AC3E}">
        <p14:creationId xmlns:p14="http://schemas.microsoft.com/office/powerpoint/2010/main" val="11250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7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6120582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Mögliche Gegenstände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5976938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b="1" dirty="0" smtClean="0"/>
              <a:t>Mögliche Forschungsgegenstände:</a:t>
            </a:r>
            <a:endParaRPr lang="de-DE" altLang="de-DE" b="1" dirty="0"/>
          </a:p>
          <a:p>
            <a:pPr eaLnBrk="1" hangingPunct="1"/>
            <a:r>
              <a:rPr lang="de-DE" altLang="de-DE" dirty="0" smtClean="0"/>
              <a:t>	- Phänomene </a:t>
            </a:r>
          </a:p>
          <a:p>
            <a:r>
              <a:rPr lang="de-DE" altLang="de-DE" sz="800" dirty="0"/>
              <a:t>	</a:t>
            </a:r>
            <a:r>
              <a:rPr lang="de-DE" altLang="de-DE" sz="800" dirty="0" smtClean="0"/>
              <a:t>(</a:t>
            </a:r>
            <a:r>
              <a:rPr lang="de-DE" altLang="de-DE" sz="800" dirty="0" err="1" smtClean="0"/>
              <a:t>Bsp</a:t>
            </a:r>
            <a:r>
              <a:rPr lang="de-DE" altLang="de-DE" sz="800" dirty="0" smtClean="0"/>
              <a:t>: </a:t>
            </a:r>
            <a:r>
              <a:rPr lang="de-DE" altLang="de-DE" sz="800" dirty="0"/>
              <a:t>E</a:t>
            </a:r>
            <a:r>
              <a:rPr lang="de-DE" altLang="de-DE" sz="800" dirty="0" smtClean="0"/>
              <a:t>rhebung zu noch nicht oder nicht angemessen empirisch untersuchten Phänomenen.</a:t>
            </a:r>
          </a:p>
          <a:p>
            <a:r>
              <a:rPr lang="de-DE" altLang="de-DE" sz="800" dirty="0"/>
              <a:t>	</a:t>
            </a:r>
            <a:r>
              <a:rPr lang="de-DE" altLang="de-DE" sz="800" dirty="0" smtClean="0"/>
              <a:t>Sekundäranalysen, Wiederholungsstudien, Forschungsstand</a:t>
            </a:r>
            <a:r>
              <a:rPr lang="de-DE" altLang="de-DE" sz="800" dirty="0" smtClean="0">
                <a:solidFill>
                  <a:srgbClr val="FF0000"/>
                </a:solidFill>
              </a:rPr>
              <a:t> </a:t>
            </a:r>
            <a:r>
              <a:rPr lang="de-DE" altLang="de-DE" sz="800" dirty="0" smtClean="0"/>
              <a:t>(Vergleich mehrerer Studien zum Phänomen))</a:t>
            </a:r>
          </a:p>
          <a:p>
            <a:r>
              <a:rPr lang="de-DE" altLang="de-DE" dirty="0" smtClean="0"/>
              <a:t>	</a:t>
            </a:r>
          </a:p>
          <a:p>
            <a:r>
              <a:rPr lang="de-DE" altLang="de-DE" dirty="0"/>
              <a:t>	</a:t>
            </a:r>
            <a:r>
              <a:rPr lang="de-DE" altLang="de-DE" dirty="0" smtClean="0"/>
              <a:t>- Forschungsmethoden und -instrumente</a:t>
            </a:r>
          </a:p>
          <a:p>
            <a:r>
              <a:rPr lang="de-DE" altLang="de-DE" sz="800" dirty="0"/>
              <a:t>	</a:t>
            </a:r>
            <a:r>
              <a:rPr lang="de-DE" altLang="de-DE" sz="800" dirty="0" smtClean="0"/>
              <a:t>(</a:t>
            </a:r>
            <a:r>
              <a:rPr lang="de-DE" altLang="de-DE" sz="800" dirty="0" err="1"/>
              <a:t>Bsp</a:t>
            </a:r>
            <a:r>
              <a:rPr lang="de-DE" altLang="de-DE" sz="800" dirty="0"/>
              <a:t>: </a:t>
            </a:r>
            <a:r>
              <a:rPr lang="de-DE" altLang="de-DE" sz="800" dirty="0" smtClean="0"/>
              <a:t>Eignet sich </a:t>
            </a:r>
            <a:r>
              <a:rPr lang="de-DE" altLang="de-DE" sz="800" dirty="0"/>
              <a:t>M</a:t>
            </a:r>
            <a:r>
              <a:rPr lang="de-DE" altLang="de-DE" sz="800" dirty="0" smtClean="0"/>
              <a:t>ethode X für bestimmte Theorieprüfung oder </a:t>
            </a:r>
            <a:r>
              <a:rPr lang="de-DE" altLang="de-DE" sz="800" dirty="0" err="1" smtClean="0"/>
              <a:t>Phänomenuntersuchung</a:t>
            </a:r>
            <a:r>
              <a:rPr lang="de-DE" altLang="de-DE" sz="800" dirty="0" smtClean="0"/>
              <a:t>? </a:t>
            </a:r>
          </a:p>
          <a:p>
            <a:r>
              <a:rPr lang="de-DE" altLang="de-DE" sz="800" dirty="0"/>
              <a:t>	</a:t>
            </a:r>
            <a:r>
              <a:rPr lang="de-DE" altLang="de-DE" sz="800" dirty="0" smtClean="0"/>
              <a:t>Evtl. kann eine Methode neu entwickelt werden)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smtClean="0"/>
              <a:t>	- Theorien </a:t>
            </a:r>
          </a:p>
          <a:p>
            <a:r>
              <a:rPr lang="de-DE" altLang="de-DE" sz="800" dirty="0"/>
              <a:t>	 </a:t>
            </a:r>
            <a:r>
              <a:rPr lang="de-DE" altLang="de-DE" sz="800" dirty="0" smtClean="0"/>
              <a:t>(</a:t>
            </a:r>
            <a:r>
              <a:rPr lang="de-DE" altLang="de-DE" sz="800" dirty="0" err="1" smtClean="0"/>
              <a:t>Bsp</a:t>
            </a:r>
            <a:r>
              <a:rPr lang="de-DE" altLang="de-DE" sz="800" dirty="0"/>
              <a:t>: E</a:t>
            </a:r>
            <a:r>
              <a:rPr lang="de-DE" altLang="de-DE" sz="800" dirty="0" smtClean="0"/>
              <a:t>rweiterung einer Theorie auf andere Gegenstandbereiche. Untersuchung von Widersprüchen  	oder </a:t>
            </a:r>
            <a:r>
              <a:rPr lang="de-DE" altLang="de-DE" sz="800" dirty="0"/>
              <a:t>B</a:t>
            </a:r>
            <a:r>
              <a:rPr lang="de-DE" altLang="de-DE" sz="800" dirty="0" smtClean="0"/>
              <a:t>ehauptungen einer Theorie. Inwiefern konkurrieren oder ergänzen sich Theorien. Evtl. Synthese von 	Theorien. Ist die Theorie noch zeitgemäß bzgl. Gegenstand und Sprache)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	- Begriffe</a:t>
            </a:r>
            <a:endParaRPr lang="de-DE" altLang="de-DE" dirty="0"/>
          </a:p>
          <a:p>
            <a:pPr eaLnBrk="1" hangingPunct="1"/>
            <a:r>
              <a:rPr lang="de-DE" altLang="de-DE" sz="800" dirty="0"/>
              <a:t>	</a:t>
            </a:r>
            <a:r>
              <a:rPr lang="de-DE" altLang="de-DE" sz="800" dirty="0" smtClean="0"/>
              <a:t>(</a:t>
            </a:r>
            <a:r>
              <a:rPr lang="de-DE" altLang="de-DE" sz="800" dirty="0" err="1" smtClean="0"/>
              <a:t>Bsp</a:t>
            </a:r>
            <a:r>
              <a:rPr lang="de-DE" altLang="de-DE" sz="800" dirty="0" smtClean="0"/>
              <a:t>: Begriff oder Position eines Autors heraus arbeiten, ist die Begriffsverwendung konsistent?)</a:t>
            </a:r>
          </a:p>
        </p:txBody>
      </p:sp>
    </p:spTree>
    <p:extLst>
      <p:ext uri="{BB962C8B-B14F-4D97-AF65-F5344CB8AC3E}">
        <p14:creationId xmlns:p14="http://schemas.microsoft.com/office/powerpoint/2010/main" val="34809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8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2808213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Suchstrategien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5976938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/>
          <a:srcRect l="68281" t="66326" r="7349" b="8800"/>
          <a:stretch/>
        </p:blipFill>
        <p:spPr>
          <a:xfrm>
            <a:off x="1120759" y="2060848"/>
            <a:ext cx="8203769" cy="32404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18073" y="4945671"/>
            <a:ext cx="49069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(in Anlehnung an </a:t>
            </a:r>
            <a:r>
              <a:rPr lang="de-DE" sz="800" dirty="0" err="1" smtClean="0"/>
              <a:t>Ebster</a:t>
            </a:r>
            <a:r>
              <a:rPr lang="de-DE" sz="800" dirty="0"/>
              <a:t> </a:t>
            </a:r>
            <a:r>
              <a:rPr lang="de-DE" sz="800" dirty="0" smtClean="0"/>
              <a:t>und </a:t>
            </a:r>
            <a:r>
              <a:rPr lang="de-DE" sz="800" dirty="0" err="1" smtClean="0"/>
              <a:t>Stalzer</a:t>
            </a:r>
            <a:r>
              <a:rPr lang="de-DE" sz="800" dirty="0" smtClean="0"/>
              <a:t> 2008: 29)</a:t>
            </a:r>
            <a:endParaRPr lang="de-DE" sz="8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6566817" y="3807328"/>
            <a:ext cx="2196606" cy="551326"/>
            <a:chOff x="6156176" y="4527408"/>
            <a:chExt cx="2196606" cy="551326"/>
          </a:xfrm>
        </p:grpSpPr>
        <p:sp>
          <p:nvSpPr>
            <p:cNvPr id="9" name="Textfeld 8"/>
            <p:cNvSpPr txBox="1"/>
            <p:nvPr/>
          </p:nvSpPr>
          <p:spPr>
            <a:xfrm>
              <a:off x="6300192" y="4817124"/>
              <a:ext cx="205259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dist="25400" dir="792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/>
                <a:t>TV und Radio</a:t>
              </a:r>
              <a:endParaRPr lang="de-DE" sz="1100" b="1" dirty="0"/>
            </a:p>
          </p:txBody>
        </p:sp>
        <p:cxnSp>
          <p:nvCxnSpPr>
            <p:cNvPr id="7" name="Gerader Verbinder 6"/>
            <p:cNvCxnSpPr/>
            <p:nvPr/>
          </p:nvCxnSpPr>
          <p:spPr>
            <a:xfrm>
              <a:off x="6156176" y="4527408"/>
              <a:ext cx="0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6165320" y="4950312"/>
              <a:ext cx="134872" cy="6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hteck 12"/>
          <p:cNvSpPr/>
          <p:nvPr/>
        </p:nvSpPr>
        <p:spPr>
          <a:xfrm>
            <a:off x="2057745" y="2977654"/>
            <a:ext cx="2016224" cy="261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701689" y="2610624"/>
            <a:ext cx="206173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dist="25400" dir="792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Fachzeitschriften</a:t>
            </a:r>
            <a:endParaRPr lang="de-DE" sz="11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391217" y="2610624"/>
            <a:ext cx="206173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dist="25400" dir="792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Gespräche mit Dozenten</a:t>
            </a:r>
            <a:endParaRPr lang="de-DE" sz="11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391217" y="2977654"/>
            <a:ext cx="206173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dist="25400" dir="792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mit Kommilitonen</a:t>
            </a:r>
            <a:endParaRPr lang="de-DE" sz="11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4391217" y="3692008"/>
            <a:ext cx="206173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dist="25400" dir="792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mit Praktikern</a:t>
            </a:r>
            <a:endParaRPr lang="de-DE" sz="11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391217" y="3334216"/>
            <a:ext cx="206173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dist="25400" dir="792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a</a:t>
            </a:r>
            <a:r>
              <a:rPr lang="de-DE" sz="1100" b="1" dirty="0" smtClean="0"/>
              <a:t>uf Konferenzen, </a:t>
            </a:r>
            <a:r>
              <a:rPr lang="de-DE" sz="1100" b="1" dirty="0"/>
              <a:t>T</a:t>
            </a:r>
            <a:r>
              <a:rPr lang="de-DE" sz="1100" b="1" dirty="0" smtClean="0"/>
              <a:t>agungen</a:t>
            </a:r>
            <a:endParaRPr lang="de-DE" sz="1100" b="1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4247201" y="4097044"/>
            <a:ext cx="2196606" cy="551326"/>
            <a:chOff x="6156176" y="4527408"/>
            <a:chExt cx="2196606" cy="551326"/>
          </a:xfrm>
        </p:grpSpPr>
        <p:sp>
          <p:nvSpPr>
            <p:cNvPr id="23" name="Textfeld 22"/>
            <p:cNvSpPr txBox="1"/>
            <p:nvPr/>
          </p:nvSpPr>
          <p:spPr>
            <a:xfrm>
              <a:off x="6300192" y="4817124"/>
              <a:ext cx="205259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dist="25400" dir="792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/>
                <a:t>m</a:t>
              </a:r>
              <a:r>
                <a:rPr lang="de-DE" sz="1100" b="1" dirty="0" smtClean="0"/>
                <a:t>it Freunden, Verwandten</a:t>
              </a:r>
              <a:endParaRPr lang="de-DE" sz="1100" b="1" dirty="0"/>
            </a:p>
          </p:txBody>
        </p:sp>
        <p:cxnSp>
          <p:nvCxnSpPr>
            <p:cNvPr id="24" name="Gerader Verbinder 23"/>
            <p:cNvCxnSpPr/>
            <p:nvPr/>
          </p:nvCxnSpPr>
          <p:spPr>
            <a:xfrm>
              <a:off x="6156176" y="4527408"/>
              <a:ext cx="0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>
              <a:off x="6165320" y="4950312"/>
              <a:ext cx="134872" cy="6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hteck 4"/>
          <p:cNvSpPr/>
          <p:nvPr/>
        </p:nvSpPr>
        <p:spPr>
          <a:xfrm>
            <a:off x="1994817" y="69789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dirty="0"/>
              <a:t>Wenn sie sich nicht sicher sind welche Trends zur Zeit wirklich nachweisbar sind, schauen sie in der Zukunfts- und Trendforschung (Trendsoziologie)</a:t>
            </a:r>
          </a:p>
        </p:txBody>
      </p:sp>
    </p:spTree>
    <p:extLst>
      <p:ext uri="{BB962C8B-B14F-4D97-AF65-F5344CB8AC3E}">
        <p14:creationId xmlns:p14="http://schemas.microsoft.com/office/powerpoint/2010/main" val="8263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-108520" y="6524625"/>
            <a:ext cx="92525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268288"/>
            <a:r>
              <a:rPr lang="de-DE" altLang="de-DE" dirty="0" smtClean="0"/>
              <a:t>	Chemnitz, 02.April 2014																											</a:t>
            </a:r>
            <a:fld id="{DEF06973-9096-40EA-97EA-32DA65D6C5C0}" type="slidenum">
              <a:rPr lang="de-DE" altLang="de-DE" smtClean="0">
                <a:solidFill>
                  <a:srgbClr val="898989"/>
                </a:solidFill>
              </a:rPr>
              <a:pPr algn="l" defTabSz="268288"/>
              <a:t>9</a:t>
            </a:fld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2555874" y="274638"/>
            <a:ext cx="5616526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400" dirty="0" smtClean="0"/>
              <a:t>Suchstrategien - Kreativtechniken</a:t>
            </a:r>
          </a:p>
        </p:txBody>
      </p:sp>
      <p:sp>
        <p:nvSpPr>
          <p:cNvPr id="6149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2597150" y="2060575"/>
            <a:ext cx="6546850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/>
              <a:t>Gemütszustand </a:t>
            </a:r>
            <a:r>
              <a:rPr lang="de-DE" b="1" dirty="0"/>
              <a:t>zur </a:t>
            </a:r>
            <a:r>
              <a:rPr lang="de-DE" b="1" dirty="0" smtClean="0"/>
              <a:t>Ideengenerierung:</a:t>
            </a:r>
            <a:endParaRPr lang="de-DE" b="1" dirty="0"/>
          </a:p>
          <a:p>
            <a:pPr marL="285750" indent="-285750">
              <a:buFontTx/>
              <a:buChar char="-"/>
            </a:pPr>
            <a:r>
              <a:rPr lang="de-DE" dirty="0" smtClean="0"/>
              <a:t>Kritikfrei </a:t>
            </a:r>
            <a:endParaRPr lang="de-DE" dirty="0"/>
          </a:p>
          <a:p>
            <a:pPr defTabSz="265113"/>
            <a:r>
              <a:rPr lang="de-DE" dirty="0" smtClean="0"/>
              <a:t>	</a:t>
            </a:r>
            <a:r>
              <a:rPr lang="de-DE" b="1" dirty="0" smtClean="0"/>
              <a:t>Regel: </a:t>
            </a:r>
            <a:r>
              <a:rPr lang="de-DE" dirty="0" smtClean="0"/>
              <a:t>Kritik und Bedenken werden auf einen späteren Zeitpunkt verlagert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Wohlfühlend, Optimistisch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Routinen </a:t>
            </a:r>
            <a:r>
              <a:rPr lang="de-DE" dirty="0"/>
              <a:t>durchbrechen</a:t>
            </a:r>
          </a:p>
          <a:p>
            <a:pPr marL="285750" indent="-285750">
              <a:buFontTx/>
              <a:buChar char="-"/>
            </a:pPr>
            <a:r>
              <a:rPr lang="de-DE" dirty="0"/>
              <a:t>Fließen lassen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Offen (neues Zulassen)</a:t>
            </a:r>
            <a:endParaRPr lang="de-DE" dirty="0"/>
          </a:p>
          <a:p>
            <a:endParaRPr lang="de-DE" dirty="0"/>
          </a:p>
          <a:p>
            <a:r>
              <a:rPr lang="de-DE" b="1" dirty="0" smtClean="0"/>
              <a:t>Wege </a:t>
            </a:r>
            <a:r>
              <a:rPr lang="de-DE" b="1" dirty="0"/>
              <a:t>zur Ideengenerierung: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Gedankliche Assoziation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Gedankliche Übertragung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Gedankliche Kombination</a:t>
            </a:r>
          </a:p>
          <a:p>
            <a:pPr marL="285750" indent="-285750">
              <a:buFontTx/>
              <a:buChar char="-"/>
            </a:pPr>
            <a:r>
              <a:rPr lang="de-DE" dirty="0"/>
              <a:t>Gedankliche Variation</a:t>
            </a:r>
          </a:p>
          <a:p>
            <a:pPr marL="285750" indent="-285750">
              <a:buFontTx/>
              <a:buChar char="-"/>
            </a:pPr>
            <a:r>
              <a:rPr lang="de-DE" dirty="0"/>
              <a:t>Gedankliche Abstraktion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Gedankliches systematisches </a:t>
            </a:r>
            <a:r>
              <a:rPr lang="de-DE" dirty="0"/>
              <a:t>Z</a:t>
            </a:r>
            <a:r>
              <a:rPr lang="de-DE" dirty="0" smtClean="0"/>
              <a:t>erlegen </a:t>
            </a:r>
            <a:r>
              <a:rPr lang="de-DE" dirty="0"/>
              <a:t>(Analyse)</a:t>
            </a:r>
          </a:p>
          <a:p>
            <a:pPr eaLnBrk="1" hangingPunct="1"/>
            <a:r>
              <a:rPr lang="de-DE" altLang="de-DE" dirty="0" smtClean="0"/>
              <a:t>				</a:t>
            </a:r>
            <a:r>
              <a:rPr lang="de-DE" altLang="de-DE" sz="800" dirty="0" smtClean="0"/>
              <a:t>(Schlicksupp 2004: 58)</a:t>
            </a:r>
            <a:endParaRPr lang="de-DE" altLang="de-DE" sz="800" dirty="0"/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9942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Hausfarbe_ppt">
  <a:themeElements>
    <a:clrScheme name="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01_Hausfarbe_ppt</Template>
  <TotalTime>0</TotalTime>
  <Words>1245</Words>
  <Application>Microsoft Office PowerPoint</Application>
  <PresentationFormat>Bildschirmpräsentation (4:3)</PresentationFormat>
  <Paragraphs>540</Paragraphs>
  <Slides>32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InfoDispRegular-Roman</vt:lpstr>
      <vt:lpstr>Times New Roman</vt:lpstr>
      <vt:lpstr>Wingdings</vt:lpstr>
      <vt:lpstr>01_Hausfarbe_ppt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Chemnitz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Adebahr</dc:creator>
  <cp:lastModifiedBy>Adebahr</cp:lastModifiedBy>
  <cp:revision>229</cp:revision>
  <dcterms:created xsi:type="dcterms:W3CDTF">2014-04-02T07:39:29Z</dcterms:created>
  <dcterms:modified xsi:type="dcterms:W3CDTF">2014-05-16T15:37:49Z</dcterms:modified>
</cp:coreProperties>
</file>