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9" r:id="rId4"/>
    <p:sldId id="261" r:id="rId5"/>
    <p:sldId id="263" r:id="rId6"/>
    <p:sldId id="265" r:id="rId7"/>
    <p:sldId id="266" r:id="rId8"/>
    <p:sldId id="267" r:id="rId9"/>
    <p:sldId id="268" r:id="rId10"/>
    <p:sldId id="269" r:id="rId11"/>
    <p:sldId id="271" r:id="rId12"/>
    <p:sldId id="274" r:id="rId13"/>
    <p:sldId id="273"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4643"/>
  </p:normalViewPr>
  <p:slideViewPr>
    <p:cSldViewPr snapToGrid="0">
      <p:cViewPr varScale="1">
        <p:scale>
          <a:sx n="120" d="100"/>
          <a:sy n="120" d="100"/>
        </p:scale>
        <p:origin x="6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588227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97863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3834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73115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40681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48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8478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1703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5698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2511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295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79209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9826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9661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‹Nr.›</a:t>
            </a:fld>
            <a:endParaRPr lang="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‹Nr.›</a:t>
            </a:fld>
            <a:endParaRPr lang="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‹Nr.›</a:t>
            </a:fld>
            <a:endParaRPr lang="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‹Nr.›</a:t>
            </a:fld>
            <a:endParaRPr lang="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‹Nr.›</a:t>
            </a:fld>
            <a:endParaRPr lang="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‹Nr.›</a:t>
            </a:fld>
            <a:endParaRPr lang="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‹Nr.›</a:t>
            </a:fld>
            <a:endParaRPr lang="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‹Nr.›</a:t>
            </a:fld>
            <a:endParaRPr lang="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de"/>
              <a:t>‹Nr.›</a:t>
            </a:fld>
            <a:endParaRPr lang="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de" sz="1000">
                <a:solidFill>
                  <a:schemeClr val="dk2"/>
                </a:solidFill>
              </a:rPr>
              <a:t>‹Nr.›</a:t>
            </a:fld>
            <a:endParaRPr lang="de"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mailto:fsrphysik@tu-chemnitz.d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s://vpngate4.hrz.tu-chemnitz.de/"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mailto:nutzerk&#252;rzel@tu-chemnitz.de"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s://www.tu-chemnitz.de/verwaltung/vlvz/plan/natur/" TargetMode="External"/><Relationship Id="rId5" Type="http://schemas.openxmlformats.org/officeDocument/2006/relationships/hyperlink" Target="https://www.tu-chemnitz.de/verwaltung/studentenamt/abt11/ordnungen/2016/AB_2_2016_2.pdf"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mailto:vorname.nachname@s2016.tu-chemnitz.de" TargetMode="External"/><Relationship Id="rId5" Type="http://schemas.openxmlformats.org/officeDocument/2006/relationships/hyperlink" Target="mailto:diana.schif@s2013.tu-chemnitz.de" TargetMode="External"/><Relationship Id="rId6" Type="http://schemas.openxmlformats.org/officeDocument/2006/relationships/hyperlink" Target="https://mailman.tu-chemnitz.de/mailman/listinfo" TargetMode="External"/><Relationship Id="rId7" Type="http://schemas.openxmlformats.org/officeDocument/2006/relationships/hyperlink" Target="https://mailman.tu-chemnitz.de/mailman/listinfo/physik-stud" TargetMode="External"/><Relationship Id="rId8" Type="http://schemas.openxmlformats.org/officeDocument/2006/relationships/hyperlink" Target="https://mailman.tu-chemnitz.de/mailman/listinfo/seko-bsc" TargetMode="External"/><Relationship Id="rId9" Type="http://schemas.openxmlformats.org/officeDocument/2006/relationships/hyperlink" Target="https://mailman.tu-chemnitz.de/mailman/listinfo/seko-msc" TargetMode="External"/><Relationship Id="rId10" Type="http://schemas.openxmlformats.org/officeDocument/2006/relationships/hyperlink" Target="https://mailman.tu-chemnitz.de/mailman/listinfo/seko-stud"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s://www.tu-chemnitz.de/fsphysik/)"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56" name="Shape 56"/>
          <p:cNvSpPr txBox="1"/>
          <p:nvPr/>
        </p:nvSpPr>
        <p:spPr>
          <a:xfrm>
            <a:off x="292525" y="1206650"/>
            <a:ext cx="6898500" cy="3620100"/>
          </a:xfrm>
          <a:prstGeom prst="rect">
            <a:avLst/>
          </a:prstGeom>
          <a:noFill/>
          <a:ln>
            <a:noFill/>
          </a:ln>
        </p:spPr>
        <p:txBody>
          <a:bodyPr lIns="91425" tIns="91425" rIns="91425" bIns="91425" anchor="t" anchorCtr="0">
            <a:noAutofit/>
          </a:bodyPr>
          <a:lstStyle/>
          <a:p>
            <a:pPr lvl="0">
              <a:spcBef>
                <a:spcPts val="0"/>
              </a:spcBef>
              <a:buNone/>
            </a:pPr>
            <a:r>
              <a:rPr lang="de" sz="2400"/>
              <a:t>Allgemeines</a:t>
            </a:r>
          </a:p>
          <a:p>
            <a:pPr lvl="0">
              <a:spcBef>
                <a:spcPts val="0"/>
              </a:spcBef>
              <a:buNone/>
            </a:pPr>
            <a:endParaRPr sz="2400"/>
          </a:p>
          <a:p>
            <a:pPr marL="457200" lvl="0" indent="-228600" rtl="0">
              <a:spcBef>
                <a:spcPts val="0"/>
              </a:spcBef>
              <a:buChar char="●"/>
            </a:pPr>
            <a:r>
              <a:rPr lang="de"/>
              <a:t>Wer studiert im Bachelor / Master?</a:t>
            </a:r>
          </a:p>
          <a:p>
            <a:pPr lvl="0" rtl="0">
              <a:spcBef>
                <a:spcPts val="0"/>
              </a:spcBef>
              <a:buNone/>
            </a:pPr>
            <a:endParaRPr/>
          </a:p>
          <a:p>
            <a:pPr marL="457200" lvl="0" indent="-228600" rtl="0">
              <a:spcBef>
                <a:spcPts val="0"/>
              </a:spcBef>
              <a:buChar char="●"/>
            </a:pPr>
            <a:r>
              <a:rPr lang="de"/>
              <a:t>Wer hat schon mal was anderes studiert?</a:t>
            </a:r>
          </a:p>
          <a:p>
            <a:pPr lvl="0" rtl="0">
              <a:spcBef>
                <a:spcPts val="0"/>
              </a:spcBef>
              <a:buNone/>
            </a:pPr>
            <a:endParaRPr/>
          </a:p>
          <a:p>
            <a:pPr lvl="0" rtl="0">
              <a:spcBef>
                <a:spcPts val="0"/>
              </a:spcBef>
              <a:buNone/>
            </a:pPr>
            <a:endParaRPr/>
          </a:p>
          <a:p>
            <a:pPr lvl="0" rtl="0">
              <a:spcBef>
                <a:spcPts val="0"/>
              </a:spcBef>
              <a:buNone/>
            </a:pPr>
            <a:endParaRPr/>
          </a:p>
          <a:p>
            <a:pPr marL="457200" lvl="0" indent="-228600" rtl="0">
              <a:spcBef>
                <a:spcPts val="0"/>
              </a:spcBef>
              <a:buChar char="●"/>
            </a:pPr>
            <a:r>
              <a:rPr lang="de"/>
              <a:t>bei Fragen / Problemen an FSR wenden</a:t>
            </a:r>
          </a:p>
          <a:p>
            <a:pPr marL="914400" lvl="1" indent="-228600" rtl="0">
              <a:spcBef>
                <a:spcPts val="0"/>
              </a:spcBef>
              <a:buChar char="○"/>
            </a:pPr>
            <a:r>
              <a:rPr lang="de"/>
              <a:t>Büro Raum P041</a:t>
            </a:r>
          </a:p>
          <a:p>
            <a:pPr marL="914400" lvl="1" indent="-228600" rtl="0">
              <a:spcBef>
                <a:spcPts val="0"/>
              </a:spcBef>
              <a:buChar char="○"/>
            </a:pPr>
            <a:r>
              <a:rPr lang="de"/>
              <a:t>E-Mail: </a:t>
            </a:r>
            <a:r>
              <a:rPr lang="de" u="sng">
                <a:solidFill>
                  <a:schemeClr val="hlink"/>
                </a:solidFill>
                <a:hlinkClick r:id="rId4"/>
              </a:rPr>
              <a:t>fsrphysik@tu-chemnitz.de</a:t>
            </a:r>
          </a:p>
          <a:p>
            <a:pPr marL="457200" lvl="0" indent="0" rtl="0">
              <a:spcBef>
                <a:spcPts val="0"/>
              </a:spcBef>
              <a:buNone/>
            </a:pPr>
            <a:endParaRPr/>
          </a:p>
          <a:p>
            <a:pPr marL="457200" lvl="0" indent="-228600" rtl="0">
              <a:spcBef>
                <a:spcPts val="0"/>
              </a:spcBef>
              <a:buChar char="●"/>
            </a:pPr>
            <a:r>
              <a:rPr lang="de"/>
              <a:t>bei Fragen zwischen durch während Präsi</a:t>
            </a:r>
          </a:p>
          <a:p>
            <a:pPr marL="914400" lvl="1" indent="-228600" rtl="0">
              <a:spcBef>
                <a:spcPts val="0"/>
              </a:spcBef>
              <a:buChar char="○"/>
            </a:pPr>
            <a:r>
              <a:rPr lang="de"/>
              <a:t>einfach reinrufen / melden</a:t>
            </a:r>
          </a:p>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147" name="Shape 147"/>
          <p:cNvSpPr txBox="1"/>
          <p:nvPr/>
        </p:nvSpPr>
        <p:spPr>
          <a:xfrm>
            <a:off x="292525" y="1206650"/>
            <a:ext cx="8799900" cy="3827100"/>
          </a:xfrm>
          <a:prstGeom prst="rect">
            <a:avLst/>
          </a:prstGeom>
          <a:noFill/>
          <a:ln>
            <a:noFill/>
          </a:ln>
        </p:spPr>
        <p:txBody>
          <a:bodyPr lIns="91425" tIns="91425" rIns="91425" bIns="91425" anchor="t" anchorCtr="0">
            <a:noAutofit/>
          </a:bodyPr>
          <a:lstStyle/>
          <a:p>
            <a:pPr lvl="0" rtl="0">
              <a:spcBef>
                <a:spcPts val="0"/>
              </a:spcBef>
              <a:buNone/>
            </a:pPr>
            <a:r>
              <a:rPr lang="de" sz="2400" dirty="0"/>
              <a:t>Studentenclubs </a:t>
            </a:r>
          </a:p>
          <a:p>
            <a:pPr lvl="0" rtl="0">
              <a:spcBef>
                <a:spcPts val="0"/>
              </a:spcBef>
              <a:buNone/>
            </a:pPr>
            <a:endParaRPr dirty="0"/>
          </a:p>
          <a:p>
            <a:pPr marL="457200" marR="0" lvl="0" indent="-228600" algn="l" rtl="0">
              <a:lnSpc>
                <a:spcPct val="100000"/>
              </a:lnSpc>
              <a:spcBef>
                <a:spcPts val="0"/>
              </a:spcBef>
              <a:spcAft>
                <a:spcPts val="0"/>
              </a:spcAft>
              <a:buChar char="●"/>
            </a:pPr>
            <a:r>
              <a:rPr lang="de" dirty="0"/>
              <a:t>PEB: Montags Kneipe, Mittwochs Party</a:t>
            </a:r>
          </a:p>
          <a:p>
            <a:pPr marL="457200" marR="0" lvl="0" indent="-228600" algn="l" rtl="0">
              <a:lnSpc>
                <a:spcPct val="100000"/>
              </a:lnSpc>
              <a:spcBef>
                <a:spcPts val="0"/>
              </a:spcBef>
              <a:spcAft>
                <a:spcPts val="0"/>
              </a:spcAft>
              <a:buChar char="●"/>
            </a:pPr>
            <a:r>
              <a:rPr lang="de" dirty="0"/>
              <a:t>FPM: Mo Kneipe, Di Party, Do Kneipe</a:t>
            </a:r>
          </a:p>
          <a:p>
            <a:pPr marL="457200" marR="0" lvl="0" indent="-228600" algn="l" rtl="0">
              <a:lnSpc>
                <a:spcPct val="100000"/>
              </a:lnSpc>
              <a:spcBef>
                <a:spcPts val="0"/>
              </a:spcBef>
              <a:spcAft>
                <a:spcPts val="0"/>
              </a:spcAft>
              <a:buChar char="●"/>
            </a:pPr>
            <a:r>
              <a:rPr lang="de" dirty="0"/>
              <a:t>Windkanal: </a:t>
            </a:r>
            <a:r>
              <a:rPr lang="de" dirty="0">
                <a:solidFill>
                  <a:schemeClr val="dk1"/>
                </a:solidFill>
              </a:rPr>
              <a:t>Mo Kneipe, Di Kneipe/Party, Do Kneipe</a:t>
            </a:r>
          </a:p>
          <a:p>
            <a:pPr marL="457200" marR="0" lvl="0" indent="-228600" algn="l" rtl="0">
              <a:lnSpc>
                <a:spcPct val="100000"/>
              </a:lnSpc>
              <a:spcBef>
                <a:spcPts val="0"/>
              </a:spcBef>
              <a:spcAft>
                <a:spcPts val="0"/>
              </a:spcAft>
              <a:buClr>
                <a:schemeClr val="dk1"/>
              </a:buClr>
              <a:buChar char="●"/>
            </a:pPr>
            <a:r>
              <a:rPr lang="de" dirty="0">
                <a:solidFill>
                  <a:schemeClr val="dk1"/>
                </a:solidFill>
              </a:rPr>
              <a:t>CDK (Club der Kulturen)</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r>
              <a:rPr lang="de" sz="2400" dirty="0"/>
              <a:t>Wichtige Uni-Seiten</a:t>
            </a:r>
          </a:p>
          <a:p>
            <a:pPr marR="0" lvl="0" algn="l" rtl="0">
              <a:lnSpc>
                <a:spcPct val="100000"/>
              </a:lnSpc>
              <a:spcBef>
                <a:spcPts val="0"/>
              </a:spcBef>
              <a:spcAft>
                <a:spcPts val="0"/>
              </a:spcAft>
              <a:buNone/>
            </a:pPr>
            <a:endParaRPr dirty="0"/>
          </a:p>
          <a:p>
            <a:pPr marL="457200" marR="0" lvl="0" indent="-228600" algn="l" rtl="0">
              <a:lnSpc>
                <a:spcPct val="100000"/>
              </a:lnSpc>
              <a:spcBef>
                <a:spcPts val="0"/>
              </a:spcBef>
              <a:spcAft>
                <a:spcPts val="0"/>
              </a:spcAft>
              <a:buChar char="●"/>
            </a:pPr>
            <a:r>
              <a:rPr lang="de" dirty="0"/>
              <a:t>mail.tu-chemnitz.de → Mails</a:t>
            </a:r>
          </a:p>
          <a:p>
            <a:pPr marL="457200" lvl="0" indent="-228600">
              <a:buChar char="●"/>
            </a:pPr>
            <a:r>
              <a:rPr lang="de" dirty="0"/>
              <a:t>https://</a:t>
            </a:r>
            <a:r>
              <a:rPr lang="de" dirty="0" err="1" smtClean="0"/>
              <a:t>campus.tu-chemnitz.de</a:t>
            </a:r>
            <a:r>
              <a:rPr lang="de" dirty="0" smtClean="0"/>
              <a:t>→ </a:t>
            </a:r>
            <a:r>
              <a:rPr lang="de" dirty="0"/>
              <a:t>Prüfungsanmeldung, Noten / Leistungsübersicht, Rückmeldung für nächstes Semester</a:t>
            </a:r>
          </a:p>
          <a:p>
            <a:pPr marL="457200" marR="0" lvl="0" indent="-228600" algn="l" rtl="0">
              <a:lnSpc>
                <a:spcPct val="100000"/>
              </a:lnSpc>
              <a:spcBef>
                <a:spcPts val="0"/>
              </a:spcBef>
              <a:spcAft>
                <a:spcPts val="0"/>
              </a:spcAft>
              <a:buChar char="●"/>
            </a:pPr>
            <a:r>
              <a:rPr lang="de" dirty="0"/>
              <a:t>login.tu-chemnitz.de → von außerhalb auf Daten der TU zugreifen → Bsp. Informatikübung</a:t>
            </a:r>
          </a:p>
          <a:p>
            <a:pPr marL="457200" marR="0" lvl="0" indent="-228600" algn="l" rtl="0">
              <a:lnSpc>
                <a:spcPct val="100000"/>
              </a:lnSpc>
              <a:spcBef>
                <a:spcPts val="0"/>
              </a:spcBef>
              <a:spcAft>
                <a:spcPts val="0"/>
              </a:spcAft>
              <a:buChar char="●"/>
            </a:pPr>
            <a:r>
              <a:rPr lang="de" dirty="0">
                <a:hlinkClick r:id="rId4"/>
              </a:rPr>
              <a:t>vpngate4.hrz.tu-chemnitz.de</a:t>
            </a:r>
            <a:r>
              <a:rPr lang="de" dirty="0"/>
              <a:t> → simuliert Uni Netz→ z.B. für manche Skripte, Literatur etc.</a:t>
            </a:r>
          </a:p>
          <a:p>
            <a:pPr marR="0" lvl="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r>
              <a:rPr lang="de" dirty="0"/>
              <a:t> </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lvl="0" rtl="0">
              <a:spcBef>
                <a:spcPts val="0"/>
              </a:spcBef>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147" name="Shape 147"/>
          <p:cNvSpPr txBox="1"/>
          <p:nvPr/>
        </p:nvSpPr>
        <p:spPr>
          <a:xfrm>
            <a:off x="292525" y="1206650"/>
            <a:ext cx="8799900" cy="3827100"/>
          </a:xfrm>
          <a:prstGeom prst="rect">
            <a:avLst/>
          </a:prstGeom>
          <a:noFill/>
          <a:ln>
            <a:noFill/>
          </a:ln>
        </p:spPr>
        <p:txBody>
          <a:bodyPr lIns="91425" tIns="91425" rIns="91425" bIns="91425" anchor="t" anchorCtr="0">
            <a:noAutofit/>
          </a:bodyPr>
          <a:lstStyle/>
          <a:p>
            <a:pPr lvl="0" rtl="0">
              <a:spcBef>
                <a:spcPts val="0"/>
              </a:spcBef>
              <a:buNone/>
            </a:pPr>
            <a:r>
              <a:rPr lang="de" sz="2400" dirty="0"/>
              <a:t>W-LAN </a:t>
            </a:r>
          </a:p>
          <a:p>
            <a:pPr lvl="0" rtl="0">
              <a:spcBef>
                <a:spcPts val="0"/>
              </a:spcBef>
              <a:buNone/>
            </a:pPr>
            <a:endParaRPr dirty="0"/>
          </a:p>
          <a:p>
            <a:pPr marL="457200" marR="0" lvl="0" indent="-228600" algn="l" rtl="0">
              <a:lnSpc>
                <a:spcPct val="100000"/>
              </a:lnSpc>
              <a:spcBef>
                <a:spcPts val="0"/>
              </a:spcBef>
              <a:spcAft>
                <a:spcPts val="0"/>
              </a:spcAft>
              <a:buChar char="●"/>
            </a:pPr>
            <a:r>
              <a:rPr lang="de" dirty="0"/>
              <a:t>Name: </a:t>
            </a:r>
            <a:r>
              <a:rPr lang="de" dirty="0">
                <a:hlinkClick r:id="rId4"/>
              </a:rPr>
              <a:t>nutzerkürzel@tu-chemnitz.de</a:t>
            </a:r>
            <a:r>
              <a:rPr lang="de" dirty="0"/>
              <a:t>, Passwort: Uni-Passwort</a:t>
            </a:r>
          </a:p>
          <a:p>
            <a:pPr marL="457200" lvl="0" indent="-228600">
              <a:buChar char="●"/>
            </a:pPr>
            <a:r>
              <a:rPr lang="de-DE" dirty="0"/>
              <a:t>https://www.tu-chemnitz.de/urz/network/access/wlan.html</a:t>
            </a:r>
            <a:endParaRPr lang="de" dirty="0"/>
          </a:p>
          <a:p>
            <a:pPr marL="457200" marR="0" lvl="0" indent="-228600" algn="l" rtl="0">
              <a:lnSpc>
                <a:spcPct val="100000"/>
              </a:lnSpc>
              <a:spcBef>
                <a:spcPts val="0"/>
              </a:spcBef>
              <a:spcAft>
                <a:spcPts val="0"/>
              </a:spcAft>
              <a:buChar char="●"/>
            </a:pPr>
            <a:r>
              <a:rPr lang="de-DE" dirty="0">
                <a:solidFill>
                  <a:schemeClr val="dk1"/>
                </a:solidFill>
              </a:rPr>
              <a:t>A</a:t>
            </a:r>
            <a:r>
              <a:rPr lang="de" dirty="0">
                <a:solidFill>
                  <a:schemeClr val="dk1"/>
                </a:solidFill>
              </a:rPr>
              <a:t>n vielen Unis und Forschungsinstituten verfügbar, auch im Ausland</a:t>
            </a:r>
          </a:p>
          <a:p>
            <a:pPr marL="457200" marR="0" lvl="0" indent="-228600" algn="l" rtl="0">
              <a:lnSpc>
                <a:spcPct val="100000"/>
              </a:lnSpc>
              <a:spcBef>
                <a:spcPts val="0"/>
              </a:spcBef>
              <a:spcAft>
                <a:spcPts val="0"/>
              </a:spcAft>
              <a:buChar char="●"/>
            </a:pPr>
            <a:endParaRPr lang="de" dirty="0">
              <a:solidFill>
                <a:schemeClr val="dk1"/>
              </a:solidFill>
            </a:endParaRP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lvl="0"/>
            <a:r>
              <a:rPr lang="de" sz="2400" dirty="0"/>
              <a:t>Software (</a:t>
            </a:r>
            <a:r>
              <a:rPr lang="de-DE" dirty="0"/>
              <a:t>https://www.tu-chemnitz.de/urz/software/software.php</a:t>
            </a:r>
            <a:r>
              <a:rPr lang="de" sz="2400" dirty="0"/>
              <a:t>)</a:t>
            </a:r>
          </a:p>
          <a:p>
            <a:pPr marR="0" lvl="0" algn="l" rtl="0">
              <a:lnSpc>
                <a:spcPct val="100000"/>
              </a:lnSpc>
              <a:spcBef>
                <a:spcPts val="0"/>
              </a:spcBef>
              <a:spcAft>
                <a:spcPts val="0"/>
              </a:spcAft>
              <a:buNone/>
            </a:pPr>
            <a:endParaRPr dirty="0"/>
          </a:p>
          <a:p>
            <a:pPr marL="457200" marR="0" lvl="0" indent="-228600" algn="l" rtl="0">
              <a:lnSpc>
                <a:spcPct val="100000"/>
              </a:lnSpc>
              <a:spcBef>
                <a:spcPts val="0"/>
              </a:spcBef>
              <a:spcAft>
                <a:spcPts val="0"/>
              </a:spcAft>
              <a:buChar char="●"/>
            </a:pPr>
            <a:r>
              <a:rPr lang="de" dirty="0"/>
              <a:t>LaTeX</a:t>
            </a:r>
          </a:p>
          <a:p>
            <a:pPr marL="457200" marR="0" lvl="0" indent="-228600" algn="l" rtl="0">
              <a:lnSpc>
                <a:spcPct val="100000"/>
              </a:lnSpc>
              <a:spcBef>
                <a:spcPts val="0"/>
              </a:spcBef>
              <a:spcAft>
                <a:spcPts val="0"/>
              </a:spcAft>
              <a:buChar char="●"/>
            </a:pPr>
            <a:r>
              <a:rPr lang="de" dirty="0"/>
              <a:t>Microsoft: Microsoft Imagine Portal</a:t>
            </a:r>
          </a:p>
          <a:p>
            <a:pPr marL="457200" marR="0" lvl="0" indent="-228600" algn="l" rtl="0">
              <a:lnSpc>
                <a:spcPct val="100000"/>
              </a:lnSpc>
              <a:spcBef>
                <a:spcPts val="0"/>
              </a:spcBef>
              <a:spcAft>
                <a:spcPts val="0"/>
              </a:spcAft>
              <a:buChar char="●"/>
            </a:pPr>
            <a:r>
              <a:rPr lang="de" dirty="0"/>
              <a:t>Mathematica: persönlich beim URZ</a:t>
            </a:r>
          </a:p>
          <a:p>
            <a:pPr marL="457200" marR="0" lvl="0" indent="-228600" algn="l" rtl="0">
              <a:lnSpc>
                <a:spcPct val="100000"/>
              </a:lnSpc>
              <a:spcBef>
                <a:spcPts val="0"/>
              </a:spcBef>
              <a:spcAft>
                <a:spcPts val="0"/>
              </a:spcAft>
              <a:buChar char="●"/>
            </a:pPr>
            <a:r>
              <a:rPr lang="de" dirty="0"/>
              <a:t>Pools</a:t>
            </a:r>
          </a:p>
          <a:p>
            <a:pPr marR="0" lvl="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r>
              <a:rPr lang="de" dirty="0"/>
              <a:t> </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lvl="0" rtl="0">
              <a:spcBef>
                <a:spcPts val="0"/>
              </a:spcBef>
              <a:buNone/>
            </a:pPr>
            <a:endParaRPr dirty="0"/>
          </a:p>
        </p:txBody>
      </p:sp>
    </p:spTree>
    <p:extLst>
      <p:ext uri="{BB962C8B-B14F-4D97-AF65-F5344CB8AC3E}">
        <p14:creationId xmlns:p14="http://schemas.microsoft.com/office/powerpoint/2010/main" val="25765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147" name="Shape 147"/>
          <p:cNvSpPr txBox="1"/>
          <p:nvPr/>
        </p:nvSpPr>
        <p:spPr>
          <a:xfrm>
            <a:off x="292525" y="1206650"/>
            <a:ext cx="8799900" cy="3827100"/>
          </a:xfrm>
          <a:prstGeom prst="rect">
            <a:avLst/>
          </a:prstGeom>
          <a:noFill/>
          <a:ln>
            <a:noFill/>
          </a:ln>
        </p:spPr>
        <p:txBody>
          <a:bodyPr lIns="91425" tIns="91425" rIns="91425" bIns="91425" anchor="t" anchorCtr="0">
            <a:noAutofit/>
          </a:bodyPr>
          <a:lstStyle/>
          <a:p>
            <a:pPr lvl="0" rtl="0">
              <a:spcBef>
                <a:spcPts val="0"/>
              </a:spcBef>
              <a:buNone/>
            </a:pPr>
            <a:r>
              <a:rPr lang="de-DE" sz="2400" dirty="0" smtClean="0"/>
              <a:t>VP Stunden</a:t>
            </a:r>
            <a:endParaRPr lang="de" sz="2400" dirty="0"/>
          </a:p>
          <a:p>
            <a:pPr lvl="0" rtl="0">
              <a:spcBef>
                <a:spcPts val="0"/>
              </a:spcBef>
              <a:buNone/>
            </a:pPr>
            <a:endParaRPr dirty="0"/>
          </a:p>
          <a:p>
            <a:pPr marL="457200" marR="0" lvl="0" indent="-228600" algn="l" rtl="0">
              <a:lnSpc>
                <a:spcPct val="100000"/>
              </a:lnSpc>
              <a:spcBef>
                <a:spcPts val="0"/>
              </a:spcBef>
              <a:spcAft>
                <a:spcPts val="0"/>
              </a:spcAft>
              <a:buChar char="●"/>
            </a:pPr>
            <a:r>
              <a:rPr lang="de-DE" dirty="0" smtClean="0"/>
              <a:t>Sekos müssen 20 VP sammeln</a:t>
            </a:r>
          </a:p>
          <a:p>
            <a:pPr marL="457200" marR="0" lvl="0" indent="-228600" algn="l" rtl="0">
              <a:lnSpc>
                <a:spcPct val="100000"/>
              </a:lnSpc>
              <a:spcBef>
                <a:spcPts val="0"/>
              </a:spcBef>
              <a:spcAft>
                <a:spcPts val="0"/>
              </a:spcAft>
              <a:buChar char="●"/>
            </a:pPr>
            <a:endParaRPr lang="de-DE" dirty="0" smtClean="0"/>
          </a:p>
          <a:p>
            <a:pPr marL="457200" marR="0" lvl="0" indent="-228600" algn="l" rtl="0">
              <a:lnSpc>
                <a:spcPct val="100000"/>
              </a:lnSpc>
              <a:spcBef>
                <a:spcPts val="0"/>
              </a:spcBef>
              <a:spcAft>
                <a:spcPts val="0"/>
              </a:spcAft>
              <a:buChar char="●"/>
            </a:pPr>
            <a:r>
              <a:rPr lang="de-DE" dirty="0" smtClean="0"/>
              <a:t>Wichtig für </a:t>
            </a:r>
            <a:r>
              <a:rPr lang="de-DE" dirty="0" smtClean="0"/>
              <a:t>MIV (Messen Interpretieren Verarbeiten, ca. ab 5. Semester)</a:t>
            </a:r>
            <a:endParaRPr lang="de-DE" dirty="0" smtClean="0"/>
          </a:p>
          <a:p>
            <a:pPr marL="457200" marR="0" lvl="0" indent="-228600" algn="l" rtl="0">
              <a:lnSpc>
                <a:spcPct val="100000"/>
              </a:lnSpc>
              <a:spcBef>
                <a:spcPts val="0"/>
              </a:spcBef>
              <a:spcAft>
                <a:spcPts val="0"/>
              </a:spcAft>
              <a:buChar char="●"/>
            </a:pPr>
            <a:endParaRPr lang="de-DE" dirty="0"/>
          </a:p>
          <a:p>
            <a:pPr marL="457200" marR="0" lvl="0" indent="-228600" algn="l" rtl="0">
              <a:lnSpc>
                <a:spcPct val="100000"/>
              </a:lnSpc>
              <a:spcBef>
                <a:spcPts val="0"/>
              </a:spcBef>
              <a:spcAft>
                <a:spcPts val="0"/>
              </a:spcAft>
              <a:buChar char="●"/>
            </a:pPr>
            <a:r>
              <a:rPr lang="de-DE" dirty="0" smtClean="0"/>
              <a:t>Kommen über Mailinglisten </a:t>
            </a:r>
          </a:p>
          <a:p>
            <a:pPr marL="457200" marR="0" lvl="0" indent="-228600" algn="l" rtl="0">
              <a:lnSpc>
                <a:spcPct val="100000"/>
              </a:lnSpc>
              <a:spcBef>
                <a:spcPts val="0"/>
              </a:spcBef>
              <a:spcAft>
                <a:spcPts val="0"/>
              </a:spcAft>
              <a:buChar char="●"/>
            </a:pPr>
            <a:endParaRPr lang="de-DE" dirty="0"/>
          </a:p>
          <a:p>
            <a:pPr marL="457200" marR="0" lvl="0" indent="-228600" algn="l" rtl="0">
              <a:lnSpc>
                <a:spcPct val="100000"/>
              </a:lnSpc>
              <a:spcBef>
                <a:spcPts val="0"/>
              </a:spcBef>
              <a:spcAft>
                <a:spcPts val="0"/>
              </a:spcAft>
              <a:buChar char="●"/>
            </a:pPr>
            <a:r>
              <a:rPr lang="de-DE" dirty="0" smtClean="0"/>
              <a:t>Aushänge in Uni (vor allem in Wilhelm Raabe)</a:t>
            </a:r>
            <a:endParaRPr dirty="0" smtClean="0"/>
          </a:p>
          <a:p>
            <a:pPr marR="0" lvl="0" indent="457200" algn="l" rtl="0">
              <a:lnSpc>
                <a:spcPct val="100000"/>
              </a:lnSpc>
              <a:spcBef>
                <a:spcPts val="0"/>
              </a:spcBef>
              <a:spcAft>
                <a:spcPts val="0"/>
              </a:spcAft>
              <a:buNone/>
            </a:pPr>
            <a:endParaRPr dirty="0" smtClean="0"/>
          </a:p>
          <a:p>
            <a:pPr marR="0" lvl="0" indent="457200" algn="l" rtl="0">
              <a:lnSpc>
                <a:spcPct val="100000"/>
              </a:lnSpc>
              <a:spcBef>
                <a:spcPts val="0"/>
              </a:spcBef>
              <a:spcAft>
                <a:spcPts val="0"/>
              </a:spcAft>
              <a:buNone/>
            </a:pPr>
            <a:r>
              <a:rPr lang="de" dirty="0" smtClean="0"/>
              <a:t> </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lvl="0" rtl="0">
              <a:spcBef>
                <a:spcPts val="0"/>
              </a:spcBef>
              <a:buNone/>
            </a:pPr>
            <a:endParaRPr dirty="0"/>
          </a:p>
        </p:txBody>
      </p:sp>
    </p:spTree>
    <p:extLst>
      <p:ext uri="{BB962C8B-B14F-4D97-AF65-F5344CB8AC3E}">
        <p14:creationId xmlns:p14="http://schemas.microsoft.com/office/powerpoint/2010/main" val="75754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56" name="Shape 56"/>
          <p:cNvSpPr txBox="1"/>
          <p:nvPr/>
        </p:nvSpPr>
        <p:spPr>
          <a:xfrm>
            <a:off x="292525" y="1206650"/>
            <a:ext cx="6898500" cy="3620100"/>
          </a:xfrm>
          <a:prstGeom prst="rect">
            <a:avLst/>
          </a:prstGeom>
          <a:noFill/>
          <a:ln>
            <a:noFill/>
          </a:ln>
        </p:spPr>
        <p:txBody>
          <a:bodyPr lIns="91425" tIns="91425" rIns="91425" bIns="91425" anchor="t" anchorCtr="0">
            <a:noAutofit/>
          </a:bodyPr>
          <a:lstStyle/>
          <a:p>
            <a:pPr lvl="0">
              <a:spcBef>
                <a:spcPts val="0"/>
              </a:spcBef>
              <a:buNone/>
            </a:pPr>
            <a:r>
              <a:rPr lang="de-DE" sz="2400" dirty="0" smtClean="0"/>
              <a:t>Wichtige Professoren für euch </a:t>
            </a:r>
            <a:endParaRPr lang="de" sz="2400" dirty="0"/>
          </a:p>
          <a:p>
            <a:pPr lvl="0">
              <a:spcBef>
                <a:spcPts val="0"/>
              </a:spcBef>
              <a:buNone/>
            </a:pPr>
            <a:endParaRPr sz="2400" dirty="0"/>
          </a:p>
          <a:p>
            <a:pPr marL="457200" indent="-228600">
              <a:buFont typeface="Arial" charset="0"/>
              <a:buChar char="●"/>
            </a:pPr>
            <a:r>
              <a:rPr lang="de-DE" dirty="0"/>
              <a:t>Prof. Dr. Wolfgang </a:t>
            </a:r>
            <a:r>
              <a:rPr lang="de-DE" dirty="0" err="1" smtClean="0"/>
              <a:t>Einhäuser-Treyer</a:t>
            </a:r>
            <a:endParaRPr lang="de-DE" dirty="0" smtClean="0"/>
          </a:p>
          <a:p>
            <a:pPr marL="457200" indent="-228600">
              <a:buFont typeface="Arial" charset="0"/>
              <a:buChar char="●"/>
            </a:pPr>
            <a:endParaRPr lang="de-DE" dirty="0"/>
          </a:p>
          <a:p>
            <a:pPr marL="457200" indent="-228600">
              <a:buFont typeface="Arial" charset="0"/>
              <a:buChar char="●"/>
            </a:pPr>
            <a:endParaRPr lang="de-DE" dirty="0" smtClean="0"/>
          </a:p>
          <a:p>
            <a:pPr marL="457200" indent="-228600">
              <a:buFont typeface="Arial" charset="0"/>
              <a:buChar char="●"/>
            </a:pPr>
            <a:r>
              <a:rPr lang="de-DE" dirty="0"/>
              <a:t>Prof. Dr. Alexandra </a:t>
            </a:r>
            <a:r>
              <a:rPr lang="de-DE" dirty="0" err="1"/>
              <a:t>Bendixen</a:t>
            </a:r>
            <a:endParaRPr lang="de-DE" dirty="0"/>
          </a:p>
          <a:p>
            <a:pPr marL="457200" indent="-228600">
              <a:buFont typeface="Arial" charset="0"/>
              <a:buChar char="●"/>
            </a:pPr>
            <a:endParaRPr lang="de-DE" dirty="0"/>
          </a:p>
          <a:p>
            <a:pPr marL="457200" indent="-228600">
              <a:buFont typeface="Arial" charset="0"/>
              <a:buChar char="●"/>
            </a:pPr>
            <a:endParaRPr lang="de-DE" dirty="0"/>
          </a:p>
          <a:p>
            <a:pPr marL="457200" indent="-228600">
              <a:buFont typeface="Arial" charset="0"/>
              <a:buChar char="●"/>
            </a:pPr>
            <a:r>
              <a:rPr lang="de-DE" dirty="0"/>
              <a:t>Prof. Dr. Ulrich Theodor Schwarz</a:t>
            </a:r>
          </a:p>
          <a:p>
            <a:pPr marL="457200" indent="-228600">
              <a:buFont typeface="Arial" charset="0"/>
              <a:buChar char="●"/>
            </a:pPr>
            <a:endParaRPr lang="de-DE" dirty="0"/>
          </a:p>
          <a:p>
            <a:pPr marL="285750" lvl="0" indent="-285750">
              <a:spcBef>
                <a:spcPts val="0"/>
              </a:spcBef>
              <a:buFont typeface="Arial" charset="0"/>
              <a:buChar char="•"/>
            </a:pPr>
            <a:endParaRPr dirty="0"/>
          </a:p>
        </p:txBody>
      </p:sp>
      <p:pic>
        <p:nvPicPr>
          <p:cNvPr id="3" name="Bild 2"/>
          <p:cNvPicPr>
            <a:picLocks noChangeAspect="1"/>
          </p:cNvPicPr>
          <p:nvPr/>
        </p:nvPicPr>
        <p:blipFill>
          <a:blip r:embed="rId4"/>
          <a:stretch>
            <a:fillRect/>
          </a:stretch>
        </p:blipFill>
        <p:spPr>
          <a:xfrm>
            <a:off x="5811585" y="1810742"/>
            <a:ext cx="3136605" cy="1764340"/>
          </a:xfrm>
          <a:prstGeom prst="rect">
            <a:avLst/>
          </a:prstGeom>
        </p:spPr>
      </p:pic>
      <p:pic>
        <p:nvPicPr>
          <p:cNvPr id="2" name="Bild 1"/>
          <p:cNvPicPr>
            <a:picLocks noChangeAspect="1"/>
          </p:cNvPicPr>
          <p:nvPr/>
        </p:nvPicPr>
        <p:blipFill>
          <a:blip r:embed="rId5"/>
          <a:stretch>
            <a:fillRect/>
          </a:stretch>
        </p:blipFill>
        <p:spPr>
          <a:xfrm>
            <a:off x="5352321" y="836756"/>
            <a:ext cx="1460979" cy="1947972"/>
          </a:xfrm>
          <a:prstGeom prst="rect">
            <a:avLst/>
          </a:prstGeom>
        </p:spPr>
      </p:pic>
      <p:pic>
        <p:nvPicPr>
          <p:cNvPr id="4" name="Bild 3"/>
          <p:cNvPicPr>
            <a:picLocks noChangeAspect="1"/>
          </p:cNvPicPr>
          <p:nvPr/>
        </p:nvPicPr>
        <p:blipFill>
          <a:blip r:embed="rId6"/>
          <a:stretch>
            <a:fillRect/>
          </a:stretch>
        </p:blipFill>
        <p:spPr>
          <a:xfrm>
            <a:off x="4851054" y="2784728"/>
            <a:ext cx="1691571" cy="2219547"/>
          </a:xfrm>
          <a:prstGeom prst="rect">
            <a:avLst/>
          </a:prstGeom>
        </p:spPr>
      </p:pic>
    </p:spTree>
    <p:extLst>
      <p:ext uri="{BB962C8B-B14F-4D97-AF65-F5344CB8AC3E}">
        <p14:creationId xmlns:p14="http://schemas.microsoft.com/office/powerpoint/2010/main" val="140052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63" name="Shape 63"/>
          <p:cNvSpPr txBox="1"/>
          <p:nvPr/>
        </p:nvSpPr>
        <p:spPr>
          <a:xfrm>
            <a:off x="292525" y="1206650"/>
            <a:ext cx="8799900" cy="3827100"/>
          </a:xfrm>
          <a:prstGeom prst="rect">
            <a:avLst/>
          </a:prstGeom>
          <a:noFill/>
          <a:ln>
            <a:noFill/>
          </a:ln>
        </p:spPr>
        <p:txBody>
          <a:bodyPr lIns="91425" tIns="91425" rIns="91425" bIns="91425" anchor="t" anchorCtr="0">
            <a:noAutofit/>
          </a:bodyPr>
          <a:lstStyle/>
          <a:p>
            <a:pPr lvl="0" rtl="0">
              <a:spcBef>
                <a:spcPts val="0"/>
              </a:spcBef>
              <a:buNone/>
            </a:pPr>
            <a:r>
              <a:rPr lang="de" sz="2400" dirty="0"/>
              <a:t>Stundenplan</a:t>
            </a:r>
          </a:p>
          <a:p>
            <a:pPr marR="0" lvl="0" algn="l" rtl="0">
              <a:lnSpc>
                <a:spcPct val="100000"/>
              </a:lnSpc>
              <a:spcBef>
                <a:spcPts val="0"/>
              </a:spcBef>
              <a:spcAft>
                <a:spcPts val="0"/>
              </a:spcAft>
              <a:buNone/>
            </a:pPr>
            <a:endParaRPr dirty="0"/>
          </a:p>
          <a:p>
            <a:pPr marL="457200" marR="0" lvl="0" indent="-228600" algn="l" rtl="0">
              <a:lnSpc>
                <a:spcPct val="100000"/>
              </a:lnSpc>
              <a:spcBef>
                <a:spcPts val="0"/>
              </a:spcBef>
              <a:spcAft>
                <a:spcPts val="0"/>
              </a:spcAft>
              <a:buChar char="●"/>
            </a:pPr>
            <a:r>
              <a:rPr lang="de" dirty="0"/>
              <a:t>Link: </a:t>
            </a:r>
            <a:r>
              <a:rPr lang="de" u="sng" dirty="0">
                <a:solidFill>
                  <a:schemeClr val="hlink"/>
                </a:solidFill>
                <a:hlinkClick r:id="rId4"/>
              </a:rPr>
              <a:t>https://www.tu-chemnitz.de/verwaltung/vlvz/plan/natur/</a:t>
            </a:r>
            <a:r>
              <a:rPr lang="de" dirty="0"/>
              <a:t> </a:t>
            </a:r>
          </a:p>
          <a:p>
            <a:pPr marL="457200" marR="0" lvl="0" indent="-228600" algn="l" rtl="0">
              <a:lnSpc>
                <a:spcPct val="100000"/>
              </a:lnSpc>
              <a:spcBef>
                <a:spcPts val="0"/>
              </a:spcBef>
              <a:spcAft>
                <a:spcPts val="0"/>
              </a:spcAft>
              <a:buChar char="●"/>
            </a:pPr>
            <a:r>
              <a:rPr lang="de" dirty="0"/>
              <a:t>alle Infos in Studienordnung → Link: </a:t>
            </a:r>
            <a:r>
              <a:rPr lang="de" u="sng" dirty="0">
                <a:solidFill>
                  <a:schemeClr val="hlink"/>
                </a:solidFill>
                <a:hlinkClick r:id="rId5"/>
              </a:rPr>
              <a:t>https://www.tu-chemnitz.de/verwaltung/studentenamt/abt11/ordnungen/2016/AB_2_2016_2.pdf</a:t>
            </a:r>
          </a:p>
          <a:p>
            <a:pPr marL="457200" marR="0" lvl="0" indent="-228600" algn="l" rtl="0">
              <a:lnSpc>
                <a:spcPct val="100000"/>
              </a:lnSpc>
              <a:spcBef>
                <a:spcPts val="0"/>
              </a:spcBef>
              <a:spcAft>
                <a:spcPts val="0"/>
              </a:spcAft>
              <a:buChar char="●"/>
            </a:pPr>
            <a:r>
              <a:rPr lang="de" dirty="0">
                <a:solidFill>
                  <a:schemeClr val="tx1"/>
                </a:solidFill>
              </a:rPr>
              <a:t>OPAL</a:t>
            </a:r>
            <a:endParaRPr lang="de" dirty="0">
              <a:solidFill>
                <a:schemeClr val="tx1"/>
              </a:solidFill>
              <a:hlinkClick r:id="rId5"/>
            </a:endParaRPr>
          </a:p>
          <a:p>
            <a:pPr marL="228600" marR="0" lvl="0" algn="l" rtl="0">
              <a:lnSpc>
                <a:spcPct val="100000"/>
              </a:lnSpc>
              <a:spcBef>
                <a:spcPts val="0"/>
              </a:spcBef>
              <a:spcAft>
                <a:spcPts val="0"/>
              </a:spcAft>
            </a:pPr>
            <a:endParaRPr lang="de" u="sng" dirty="0">
              <a:solidFill>
                <a:schemeClr val="hlink"/>
              </a:solidFill>
              <a:hlinkClick r:id="rId5"/>
            </a:endParaRPr>
          </a:p>
          <a:p>
            <a:r>
              <a:rPr lang="de" dirty="0"/>
              <a:t>Fächer:</a:t>
            </a:r>
          </a:p>
          <a:p>
            <a:pPr marL="228600" marR="0" lvl="0" algn="l" rtl="0">
              <a:lnSpc>
                <a:spcPct val="100000"/>
              </a:lnSpc>
              <a:spcBef>
                <a:spcPts val="0"/>
              </a:spcBef>
              <a:spcAft>
                <a:spcPts val="0"/>
              </a:spcAft>
            </a:pPr>
            <a:endParaRPr lang="de" u="sng" dirty="0">
              <a:solidFill>
                <a:schemeClr val="hlink"/>
              </a:solidFill>
              <a:hlinkClick r:id="rId5"/>
            </a:endParaRPr>
          </a:p>
          <a:p>
            <a:pPr marL="457200" marR="0" lvl="0" indent="-228600" algn="l" rtl="0">
              <a:lnSpc>
                <a:spcPct val="100000"/>
              </a:lnSpc>
              <a:spcBef>
                <a:spcPts val="0"/>
              </a:spcBef>
              <a:spcAft>
                <a:spcPts val="0"/>
              </a:spcAft>
              <a:buChar char="●"/>
            </a:pPr>
            <a:r>
              <a:rPr lang="de-DE" dirty="0">
                <a:solidFill>
                  <a:schemeClr val="tx1"/>
                </a:solidFill>
              </a:rPr>
              <a:t>O</a:t>
            </a:r>
            <a:r>
              <a:rPr lang="de" dirty="0">
                <a:solidFill>
                  <a:schemeClr val="tx1"/>
                </a:solidFill>
              </a:rPr>
              <a:t>bligatorische Fächer</a:t>
            </a:r>
          </a:p>
          <a:p>
            <a:pPr marL="457200" marR="0" lvl="0" indent="-228600" algn="l" rtl="0">
              <a:lnSpc>
                <a:spcPct val="100000"/>
              </a:lnSpc>
              <a:spcBef>
                <a:spcPts val="0"/>
              </a:spcBef>
              <a:spcAft>
                <a:spcPts val="0"/>
              </a:spcAft>
              <a:buChar char="●"/>
            </a:pPr>
            <a:r>
              <a:rPr lang="de" dirty="0">
                <a:solidFill>
                  <a:schemeClr val="tx1"/>
                </a:solidFill>
              </a:rPr>
              <a:t>Tutorium</a:t>
            </a:r>
          </a:p>
          <a:p>
            <a:pPr marL="457200" indent="-228600">
              <a:buChar char="●"/>
            </a:pPr>
            <a:r>
              <a:rPr lang="de" dirty="0">
                <a:solidFill>
                  <a:schemeClr val="tx1"/>
                </a:solidFill>
              </a:rPr>
              <a:t>Praktikum</a:t>
            </a:r>
          </a:p>
          <a:p>
            <a:pPr marL="457200" indent="-228600">
              <a:buChar char="●"/>
            </a:pPr>
            <a:r>
              <a:rPr lang="de" dirty="0" smtClean="0">
                <a:solidFill>
                  <a:schemeClr val="tx1"/>
                </a:solidFill>
              </a:rPr>
              <a:t>Nebenfach</a:t>
            </a:r>
            <a:endParaRPr lang="de-DE" dirty="0" smtClean="0">
              <a:solidFill>
                <a:schemeClr val="tx1"/>
              </a:solidFill>
            </a:endParaRPr>
          </a:p>
          <a:p>
            <a:pPr marL="457200" indent="-228600">
              <a:buChar char="●"/>
            </a:pPr>
            <a:r>
              <a:rPr lang="de-DE" dirty="0" smtClean="0">
                <a:solidFill>
                  <a:schemeClr val="tx1"/>
                </a:solidFill>
              </a:rPr>
              <a:t>Seminare</a:t>
            </a:r>
            <a:endParaRPr dirty="0">
              <a:solidFill>
                <a:schemeClr val="tx1"/>
              </a:solidFill>
            </a:endParaRPr>
          </a:p>
          <a:p>
            <a:pPr marR="0" lvl="0" algn="l" rtl="0">
              <a:lnSpc>
                <a:spcPct val="100000"/>
              </a:lnSpc>
              <a:spcBef>
                <a:spcPts val="0"/>
              </a:spcBef>
              <a:spcAft>
                <a:spcPts val="0"/>
              </a:spcAft>
              <a:buNone/>
            </a:pPr>
            <a:endParaRPr dirty="0"/>
          </a:p>
          <a:p>
            <a:pPr marL="285750" marR="0" lvl="0" indent="-285750" algn="l" rtl="0">
              <a:lnSpc>
                <a:spcPct val="100000"/>
              </a:lnSpc>
              <a:spcBef>
                <a:spcPts val="0"/>
              </a:spcBef>
              <a:spcAft>
                <a:spcPts val="0"/>
              </a:spcAft>
              <a:buFont typeface="Arial" panose="020B0604020202020204" pitchFamily="34" charset="0"/>
              <a:buChar char="•"/>
            </a:pPr>
            <a:endParaRPr lang="de-DE" dirty="0"/>
          </a:p>
          <a:p>
            <a:pPr marL="285750" lvl="2" indent="-285750">
              <a:buFont typeface="Arial" panose="020B0604020202020204" pitchFamily="34" charset="0"/>
              <a:buChar char="•"/>
            </a:pPr>
            <a:endParaRPr dirty="0"/>
          </a:p>
          <a:p>
            <a:pPr marR="0" lvl="0" algn="l" rtl="0">
              <a:lnSpc>
                <a:spcPct val="100000"/>
              </a:lnSpc>
              <a:spcBef>
                <a:spcPts val="0"/>
              </a:spcBef>
              <a:spcAft>
                <a:spcPts val="0"/>
              </a:spcAft>
              <a:buNone/>
            </a:pPr>
            <a:endParaRPr dirty="0"/>
          </a:p>
          <a:p>
            <a:pPr lvl="0" rtl="0">
              <a:spcBef>
                <a:spcPts val="0"/>
              </a:spcBef>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77" name="Shape 77"/>
          <p:cNvSpPr txBox="1"/>
          <p:nvPr/>
        </p:nvSpPr>
        <p:spPr>
          <a:xfrm>
            <a:off x="292525" y="1206650"/>
            <a:ext cx="8799900" cy="3827100"/>
          </a:xfrm>
          <a:prstGeom prst="rect">
            <a:avLst/>
          </a:prstGeom>
          <a:noFill/>
          <a:ln>
            <a:noFill/>
          </a:ln>
        </p:spPr>
        <p:txBody>
          <a:bodyPr lIns="91425" tIns="91425" rIns="91425" bIns="91425" anchor="t" anchorCtr="0">
            <a:noAutofit/>
          </a:bodyPr>
          <a:lstStyle/>
          <a:p>
            <a:pPr lvl="0" rtl="0">
              <a:spcBef>
                <a:spcPts val="0"/>
              </a:spcBef>
              <a:buNone/>
            </a:pPr>
            <a:r>
              <a:rPr lang="de" sz="2400" dirty="0"/>
              <a:t>Stundenplan</a:t>
            </a:r>
          </a:p>
          <a:p>
            <a:pPr marR="0" lvl="0" algn="l" rtl="0">
              <a:lnSpc>
                <a:spcPct val="100000"/>
              </a:lnSpc>
              <a:spcBef>
                <a:spcPts val="0"/>
              </a:spcBef>
              <a:spcAft>
                <a:spcPts val="0"/>
              </a:spcAft>
              <a:buNone/>
            </a:pPr>
            <a:endParaRPr dirty="0"/>
          </a:p>
          <a:p>
            <a:pPr lvl="0" rtl="0">
              <a:spcBef>
                <a:spcPts val="0"/>
              </a:spcBef>
              <a:buNone/>
            </a:pPr>
            <a:r>
              <a:rPr lang="de" dirty="0"/>
              <a:t>Wahlpflichtfächer</a:t>
            </a:r>
          </a:p>
          <a:p>
            <a:pPr marL="457200" lvl="0" indent="-228600" rtl="0">
              <a:spcBef>
                <a:spcPts val="0"/>
              </a:spcBef>
              <a:buChar char="●"/>
            </a:pPr>
            <a:r>
              <a:rPr lang="de" dirty="0"/>
              <a:t>ab dem 3. Semester Teilnahme an versch. Wahlpflichtfächern</a:t>
            </a:r>
          </a:p>
          <a:p>
            <a:pPr marL="457200" lvl="0" indent="-228600" rtl="0">
              <a:spcBef>
                <a:spcPts val="0"/>
              </a:spcBef>
              <a:buChar char="●"/>
            </a:pPr>
            <a:r>
              <a:rPr lang="de" dirty="0"/>
              <a:t>in Prüfungsordnung nachlesen</a:t>
            </a:r>
          </a:p>
          <a:p>
            <a:pPr marL="457200" lvl="0" indent="-228600" rtl="0">
              <a:spcBef>
                <a:spcPts val="0"/>
              </a:spcBef>
              <a:buChar char="●"/>
            </a:pPr>
            <a:r>
              <a:rPr lang="de" dirty="0" smtClean="0"/>
              <a:t>2</a:t>
            </a:r>
            <a:r>
              <a:rPr lang="de-DE" dirty="0" smtClean="0"/>
              <a:t>0-22</a:t>
            </a:r>
            <a:r>
              <a:rPr lang="de" dirty="0" smtClean="0"/>
              <a:t> </a:t>
            </a:r>
            <a:r>
              <a:rPr lang="de" dirty="0" smtClean="0"/>
              <a:t>Leistungspunkte</a:t>
            </a:r>
            <a:endParaRPr lang="de-DE" dirty="0" smtClean="0"/>
          </a:p>
          <a:p>
            <a:pPr marL="457200" lvl="0" indent="-228600" rtl="0">
              <a:spcBef>
                <a:spcPts val="0"/>
              </a:spcBef>
              <a:buChar char="●"/>
            </a:pPr>
            <a:r>
              <a:rPr lang="de-DE" dirty="0" smtClean="0"/>
              <a:t>Wenn für ein Wahlpflichtfach für die Prüfung angemeldet wurde, muss dieses auch beendet und angerechnet werden, danach könnt ihr euch nicht für ein anderes entscheiden (wenn ihr den einfach Weg gehen wollt) </a:t>
            </a:r>
            <a:endParaRPr lang="de" dirty="0"/>
          </a:p>
          <a:p>
            <a:pPr lvl="0" rtl="0">
              <a:spcBef>
                <a:spcPts val="0"/>
              </a:spcBef>
              <a:buNone/>
            </a:pPr>
            <a:endParaRPr dirty="0"/>
          </a:p>
          <a:p>
            <a:pPr lvl="0" rtl="0">
              <a:spcBef>
                <a:spcPts val="0"/>
              </a:spcBef>
              <a:buNone/>
            </a:pPr>
            <a:endParaRPr dirty="0"/>
          </a:p>
          <a:p>
            <a:pPr marR="0" lvl="0" algn="l" rtl="0">
              <a:lnSpc>
                <a:spcPct val="100000"/>
              </a:lnSpc>
              <a:spcBef>
                <a:spcPts val="0"/>
              </a:spcBef>
              <a:spcAft>
                <a:spcPts val="0"/>
              </a:spcAft>
              <a:buNone/>
            </a:pPr>
            <a:r>
              <a:rPr lang="de" dirty="0"/>
              <a:t>Bachelorarbeit</a:t>
            </a:r>
          </a:p>
          <a:p>
            <a:pPr marL="457200" marR="0" lvl="0" indent="-228600" algn="l" rtl="0">
              <a:lnSpc>
                <a:spcPct val="100000"/>
              </a:lnSpc>
              <a:spcBef>
                <a:spcPts val="0"/>
              </a:spcBef>
              <a:spcAft>
                <a:spcPts val="0"/>
              </a:spcAft>
              <a:buChar char="●"/>
            </a:pPr>
            <a:r>
              <a:rPr lang="de" dirty="0"/>
              <a:t>im 6. Semester Bachelorarbeit schreiben</a:t>
            </a:r>
          </a:p>
          <a:p>
            <a:pPr marL="457200" marR="0" lvl="0" indent="-228600" algn="l" rtl="0">
              <a:lnSpc>
                <a:spcPct val="100000"/>
              </a:lnSpc>
              <a:spcBef>
                <a:spcPts val="0"/>
              </a:spcBef>
              <a:spcAft>
                <a:spcPts val="0"/>
              </a:spcAft>
              <a:buChar char="●"/>
            </a:pPr>
            <a:r>
              <a:rPr lang="de" dirty="0"/>
              <a:t>bei Professur nach Thema fragen</a:t>
            </a:r>
          </a:p>
          <a:p>
            <a:pPr marL="457200" marR="0" lvl="0" indent="-228600" algn="l" rtl="0">
              <a:lnSpc>
                <a:spcPct val="100000"/>
              </a:lnSpc>
              <a:spcBef>
                <a:spcPts val="0"/>
              </a:spcBef>
              <a:spcAft>
                <a:spcPts val="0"/>
              </a:spcAft>
              <a:buChar char="●"/>
            </a:pPr>
            <a:r>
              <a:rPr lang="de" dirty="0"/>
              <a:t>… ist ja noch Zeit ;)</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lvl="0" rtl="0">
              <a:spcBef>
                <a:spcPts val="0"/>
              </a:spcBef>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91" name="Shape 91"/>
          <p:cNvSpPr txBox="1"/>
          <p:nvPr/>
        </p:nvSpPr>
        <p:spPr>
          <a:xfrm>
            <a:off x="292525" y="1206650"/>
            <a:ext cx="8799900" cy="3827100"/>
          </a:xfrm>
          <a:prstGeom prst="rect">
            <a:avLst/>
          </a:prstGeom>
          <a:noFill/>
          <a:ln>
            <a:noFill/>
          </a:ln>
        </p:spPr>
        <p:txBody>
          <a:bodyPr lIns="91425" tIns="91425" rIns="91425" bIns="91425" anchor="t" anchorCtr="0">
            <a:noAutofit/>
          </a:bodyPr>
          <a:lstStyle/>
          <a:p>
            <a:pPr lvl="0" rtl="0">
              <a:spcBef>
                <a:spcPts val="0"/>
              </a:spcBef>
              <a:buNone/>
            </a:pPr>
            <a:r>
              <a:rPr lang="de" sz="2400" dirty="0"/>
              <a:t>Mails und Post</a:t>
            </a:r>
          </a:p>
          <a:p>
            <a:pPr marR="0" lvl="0" algn="l" rtl="0">
              <a:lnSpc>
                <a:spcPct val="100000"/>
              </a:lnSpc>
              <a:spcBef>
                <a:spcPts val="0"/>
              </a:spcBef>
              <a:spcAft>
                <a:spcPts val="0"/>
              </a:spcAft>
              <a:buNone/>
            </a:pPr>
            <a:endParaRPr dirty="0"/>
          </a:p>
          <a:p>
            <a:pPr lvl="0" rtl="0">
              <a:spcBef>
                <a:spcPts val="0"/>
              </a:spcBef>
              <a:buNone/>
            </a:pPr>
            <a:r>
              <a:rPr lang="de" dirty="0"/>
              <a:t>Mailadresse von Uni</a:t>
            </a:r>
          </a:p>
          <a:p>
            <a:pPr marL="457200" marR="0" lvl="0" indent="-228600" algn="l" rtl="0">
              <a:lnSpc>
                <a:spcPct val="100000"/>
              </a:lnSpc>
              <a:spcBef>
                <a:spcPts val="0"/>
              </a:spcBef>
              <a:spcAft>
                <a:spcPts val="0"/>
              </a:spcAft>
              <a:buChar char="●"/>
            </a:pPr>
            <a:r>
              <a:rPr lang="de" dirty="0"/>
              <a:t>jeder hat seine eigene Uni-Mail Adresse: </a:t>
            </a:r>
            <a:r>
              <a:rPr lang="de" u="sng" dirty="0" smtClean="0">
                <a:solidFill>
                  <a:schemeClr val="hlink"/>
                </a:solidFill>
                <a:hlinkClick r:id="rId4"/>
              </a:rPr>
              <a:t>vorname.nachname@s201</a:t>
            </a:r>
            <a:r>
              <a:rPr lang="de-DE" u="sng" dirty="0" smtClean="0">
                <a:solidFill>
                  <a:schemeClr val="hlink"/>
                </a:solidFill>
                <a:hlinkClick r:id="rId4"/>
              </a:rPr>
              <a:t>8</a:t>
            </a:r>
            <a:r>
              <a:rPr lang="de" u="sng" dirty="0" smtClean="0">
                <a:solidFill>
                  <a:schemeClr val="hlink"/>
                </a:solidFill>
                <a:hlinkClick r:id="rId4"/>
              </a:rPr>
              <a:t>.tu-chemnitz.de</a:t>
            </a:r>
            <a:endParaRPr lang="de" u="sng" dirty="0">
              <a:solidFill>
                <a:schemeClr val="hlink"/>
              </a:solidFill>
              <a:hlinkClick r:id="rId4"/>
            </a:endParaRPr>
          </a:p>
          <a:p>
            <a:pPr marL="457200" marR="0" lvl="0" indent="-228600" algn="l" rtl="0">
              <a:lnSpc>
                <a:spcPct val="100000"/>
              </a:lnSpc>
              <a:spcBef>
                <a:spcPts val="0"/>
              </a:spcBef>
              <a:spcAft>
                <a:spcPts val="0"/>
              </a:spcAft>
              <a:buChar char="●"/>
            </a:pPr>
            <a:r>
              <a:rPr lang="de" dirty="0"/>
              <a:t>meine ist z.B. </a:t>
            </a:r>
            <a:r>
              <a:rPr lang="de-DE" u="sng" dirty="0" smtClean="0">
                <a:solidFill>
                  <a:schemeClr val="hlink"/>
                </a:solidFill>
                <a:hlinkClick r:id="rId5"/>
              </a:rPr>
              <a:t>tabea.lang@s2016.tu-chemnitz.de</a:t>
            </a:r>
            <a:endParaRPr lang="de" u="sng" dirty="0">
              <a:solidFill>
                <a:schemeClr val="hlink"/>
              </a:solidFill>
              <a:hlinkClick r:id="rId5"/>
            </a:endParaRPr>
          </a:p>
          <a:p>
            <a:pPr marL="457200" marR="0" lvl="0" indent="-228600" algn="l" rtl="0">
              <a:lnSpc>
                <a:spcPct val="100000"/>
              </a:lnSpc>
              <a:spcBef>
                <a:spcPts val="0"/>
              </a:spcBef>
              <a:spcAft>
                <a:spcPts val="0"/>
              </a:spcAft>
              <a:buChar char="●"/>
            </a:pPr>
            <a:r>
              <a:rPr lang="de" dirty="0"/>
              <a:t>abrufbar über: mail.tu-chemnitz.de </a:t>
            </a:r>
          </a:p>
          <a:p>
            <a:pPr marL="457200" marR="0" lvl="0" indent="-228600" algn="l" rtl="0">
              <a:lnSpc>
                <a:spcPct val="100000"/>
              </a:lnSpc>
              <a:spcBef>
                <a:spcPts val="0"/>
              </a:spcBef>
              <a:spcAft>
                <a:spcPts val="0"/>
              </a:spcAft>
              <a:buChar char="●"/>
            </a:pPr>
            <a:r>
              <a:rPr lang="de" dirty="0"/>
              <a:t>einloggen mit URZ-Kürzel und Passwort (aus Unterlagen die man zugeschickt bekommen hat)</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r>
              <a:rPr lang="de" dirty="0"/>
              <a:t>Mailinglisten</a:t>
            </a:r>
          </a:p>
          <a:p>
            <a:pPr marL="457200" marR="0" lvl="0" indent="-228600" algn="l" rtl="0">
              <a:lnSpc>
                <a:spcPct val="100000"/>
              </a:lnSpc>
              <a:spcBef>
                <a:spcPts val="0"/>
              </a:spcBef>
              <a:spcAft>
                <a:spcPts val="0"/>
              </a:spcAft>
              <a:buChar char="●"/>
            </a:pPr>
            <a:r>
              <a:rPr lang="de" dirty="0"/>
              <a:t>unbedingt eintragen in die Listen!!! Nur dann Informationen zu versch. Exkursionen, HiWi-Jobs, VP-Stunden etc.</a:t>
            </a:r>
          </a:p>
          <a:p>
            <a:pPr marL="457200" marR="0" lvl="0" indent="-228600" algn="l" rtl="0">
              <a:lnSpc>
                <a:spcPct val="100000"/>
              </a:lnSpc>
              <a:spcBef>
                <a:spcPts val="0"/>
              </a:spcBef>
              <a:spcAft>
                <a:spcPts val="0"/>
              </a:spcAft>
              <a:buChar char="●"/>
            </a:pPr>
            <a:r>
              <a:rPr lang="de" dirty="0"/>
              <a:t>eintragen unter </a:t>
            </a:r>
            <a:r>
              <a:rPr lang="de" u="sng" dirty="0">
                <a:solidFill>
                  <a:schemeClr val="hlink"/>
                </a:solidFill>
                <a:hlinkClick r:id="rId6"/>
              </a:rPr>
              <a:t>https://mailman.tu-chemnitz.de/mailman/listinfo</a:t>
            </a:r>
          </a:p>
          <a:p>
            <a:pPr marL="457200" lvl="0" indent="-228600">
              <a:buChar char="●"/>
            </a:pPr>
            <a:r>
              <a:rPr lang="de" dirty="0"/>
              <a:t>wichtige Listen: </a:t>
            </a:r>
            <a:r>
              <a:rPr lang="de-DE" b="1" dirty="0" smtClean="0">
                <a:hlinkClick r:id="rId7"/>
              </a:rPr>
              <a:t>Physik-stud</a:t>
            </a:r>
            <a:r>
              <a:rPr lang="de-DE" b="1" dirty="0" smtClean="0"/>
              <a:t>      </a:t>
            </a:r>
            <a:r>
              <a:rPr lang="de-DE" b="1" dirty="0" smtClean="0">
                <a:hlinkClick r:id="rId8"/>
              </a:rPr>
              <a:t> </a:t>
            </a:r>
            <a:r>
              <a:rPr lang="de-DE" b="1" dirty="0" smtClean="0">
                <a:hlinkClick r:id="rId8"/>
              </a:rPr>
              <a:t>Seko-bsc</a:t>
            </a:r>
            <a:r>
              <a:rPr lang="de-DE" b="1" dirty="0" smtClean="0"/>
              <a:t>    </a:t>
            </a:r>
            <a:r>
              <a:rPr lang="de-DE" b="1" dirty="0" smtClean="0">
                <a:hlinkClick r:id="rId9"/>
              </a:rPr>
              <a:t> SeKo-MSc</a:t>
            </a:r>
            <a:r>
              <a:rPr lang="de-DE" b="1" dirty="0"/>
              <a:t> </a:t>
            </a:r>
            <a:r>
              <a:rPr lang="de-DE" b="1" dirty="0" smtClean="0"/>
              <a:t>    </a:t>
            </a:r>
            <a:r>
              <a:rPr lang="de-DE" b="1" dirty="0" smtClean="0">
                <a:hlinkClick r:id="rId10"/>
              </a:rPr>
              <a:t>Seko-stud</a:t>
            </a:r>
            <a:endParaRPr lang="de-DE" b="1" dirty="0" smtClean="0"/>
          </a:p>
          <a:p>
            <a:pPr marL="457200" lvl="0" indent="-228600">
              <a:buChar char="●"/>
            </a:pPr>
            <a:r>
              <a:rPr lang="de-DE" b="1" dirty="0" smtClean="0"/>
              <a:t>Wichtige! </a:t>
            </a:r>
            <a:r>
              <a:rPr lang="de-DE" dirty="0" smtClean="0"/>
              <a:t>Mailingliste für </a:t>
            </a:r>
            <a:r>
              <a:rPr lang="de-DE" dirty="0"/>
              <a:t>VP </a:t>
            </a:r>
            <a:r>
              <a:rPr lang="de-DE" dirty="0" smtClean="0"/>
              <a:t>Stunden hier anmelden: </a:t>
            </a:r>
          </a:p>
          <a:p>
            <a:pPr marL="228600" lvl="0"/>
            <a:r>
              <a:rPr lang="de-DE" dirty="0" smtClean="0"/>
              <a:t>	</a:t>
            </a:r>
            <a:r>
              <a:rPr lang="de-DE" u="sng" dirty="0" smtClean="0">
                <a:solidFill>
                  <a:schemeClr val="accent5"/>
                </a:solidFill>
              </a:rPr>
              <a:t>https</a:t>
            </a:r>
            <a:r>
              <a:rPr lang="de-DE" u="sng" dirty="0">
                <a:solidFill>
                  <a:schemeClr val="accent5"/>
                </a:solidFill>
              </a:rPr>
              <a:t>://</a:t>
            </a:r>
            <a:r>
              <a:rPr lang="de-DE" u="sng" dirty="0" err="1">
                <a:solidFill>
                  <a:schemeClr val="accent5"/>
                </a:solidFill>
              </a:rPr>
              <a:t>mailman.tu-chemnitz.de</a:t>
            </a:r>
            <a:r>
              <a:rPr lang="de-DE" u="sng" dirty="0">
                <a:solidFill>
                  <a:schemeClr val="accent5"/>
                </a:solidFill>
              </a:rPr>
              <a:t>/</a:t>
            </a:r>
            <a:r>
              <a:rPr lang="de-DE" u="sng" dirty="0" err="1">
                <a:solidFill>
                  <a:schemeClr val="accent5"/>
                </a:solidFill>
              </a:rPr>
              <a:t>mailman</a:t>
            </a:r>
            <a:r>
              <a:rPr lang="de-DE" u="sng" dirty="0">
                <a:solidFill>
                  <a:schemeClr val="accent5"/>
                </a:solidFill>
              </a:rPr>
              <a:t>/</a:t>
            </a:r>
            <a:r>
              <a:rPr lang="de-DE" u="sng" dirty="0" err="1">
                <a:solidFill>
                  <a:schemeClr val="accent5"/>
                </a:solidFill>
              </a:rPr>
              <a:t>listinfo</a:t>
            </a:r>
            <a:r>
              <a:rPr lang="de-DE" u="sng" dirty="0">
                <a:solidFill>
                  <a:schemeClr val="accent5"/>
                </a:solidFill>
              </a:rPr>
              <a:t>/</a:t>
            </a:r>
            <a:r>
              <a:rPr lang="de-DE" u="sng" dirty="0" err="1">
                <a:solidFill>
                  <a:schemeClr val="accent5"/>
                </a:solidFill>
              </a:rPr>
              <a:t>studienteilnahme</a:t>
            </a:r>
            <a:endParaRPr u="sng" dirty="0">
              <a:solidFill>
                <a:schemeClr val="accent5"/>
              </a:solidFill>
            </a:endParaRP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lvl="0" rtl="0">
              <a:spcBef>
                <a:spcPts val="0"/>
              </a:spcBef>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105" name="Shape 105"/>
          <p:cNvSpPr txBox="1"/>
          <p:nvPr/>
        </p:nvSpPr>
        <p:spPr>
          <a:xfrm>
            <a:off x="292525" y="1206650"/>
            <a:ext cx="8799900" cy="3827100"/>
          </a:xfrm>
          <a:prstGeom prst="rect">
            <a:avLst/>
          </a:prstGeom>
          <a:noFill/>
          <a:ln>
            <a:noFill/>
          </a:ln>
        </p:spPr>
        <p:txBody>
          <a:bodyPr lIns="91425" tIns="91425" rIns="91425" bIns="91425" anchor="t" anchorCtr="0">
            <a:noAutofit/>
          </a:bodyPr>
          <a:lstStyle/>
          <a:p>
            <a:pPr lvl="0" rtl="0">
              <a:spcBef>
                <a:spcPts val="0"/>
              </a:spcBef>
              <a:buNone/>
            </a:pPr>
            <a:r>
              <a:rPr lang="de" sz="2400" dirty="0"/>
              <a:t>Anwesenheit / Abwesenheit</a:t>
            </a:r>
          </a:p>
          <a:p>
            <a:pPr lvl="0" rtl="0">
              <a:spcBef>
                <a:spcPts val="0"/>
              </a:spcBef>
              <a:buNone/>
            </a:pPr>
            <a:endParaRPr dirty="0"/>
          </a:p>
          <a:p>
            <a:pPr marL="457200" marR="0" lvl="0" indent="-228600" algn="l" rtl="0">
              <a:lnSpc>
                <a:spcPct val="100000"/>
              </a:lnSpc>
              <a:spcBef>
                <a:spcPts val="0"/>
              </a:spcBef>
              <a:spcAft>
                <a:spcPts val="0"/>
              </a:spcAft>
              <a:buChar char="●"/>
            </a:pPr>
            <a:r>
              <a:rPr lang="de" dirty="0"/>
              <a:t>keine Anwesenheitspflicht!</a:t>
            </a:r>
          </a:p>
          <a:p>
            <a:pPr marL="457200" marR="0" lvl="0" indent="-228600" algn="l" rtl="0">
              <a:lnSpc>
                <a:spcPct val="100000"/>
              </a:lnSpc>
              <a:spcBef>
                <a:spcPts val="0"/>
              </a:spcBef>
              <a:spcAft>
                <a:spcPts val="0"/>
              </a:spcAft>
              <a:buChar char="●"/>
            </a:pPr>
            <a:r>
              <a:rPr lang="de" dirty="0"/>
              <a:t>trotzdem meistens hilfreich Vorlesungen zu Besuchen</a:t>
            </a:r>
          </a:p>
          <a:p>
            <a:pPr marL="457200" marR="0" lvl="0" indent="-228600" algn="l" rtl="0">
              <a:lnSpc>
                <a:spcPct val="100000"/>
              </a:lnSpc>
              <a:spcBef>
                <a:spcPts val="0"/>
              </a:spcBef>
              <a:spcAft>
                <a:spcPts val="0"/>
              </a:spcAft>
              <a:buChar char="●"/>
            </a:pPr>
            <a:r>
              <a:rPr lang="de" dirty="0"/>
              <a:t>manche Professoren haben kein Skript → also mitschreiben!</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r>
              <a:rPr lang="de" dirty="0"/>
              <a:t>Wann ist Anwesenheit “Pflicht”?</a:t>
            </a:r>
          </a:p>
          <a:p>
            <a:pPr marL="457200" marR="0" lvl="0" indent="-228600" algn="l" rtl="0">
              <a:lnSpc>
                <a:spcPct val="100000"/>
              </a:lnSpc>
              <a:spcBef>
                <a:spcPts val="0"/>
              </a:spcBef>
              <a:spcAft>
                <a:spcPts val="0"/>
              </a:spcAft>
              <a:buChar char="●"/>
            </a:pPr>
            <a:r>
              <a:rPr lang="de" dirty="0"/>
              <a:t>bei Physikalischem Praktikum, sonst keine Versuchsprotokolle</a:t>
            </a:r>
          </a:p>
          <a:p>
            <a:pPr marL="457200" marR="0" lvl="0" indent="-228600" algn="l" rtl="0">
              <a:lnSpc>
                <a:spcPct val="100000"/>
              </a:lnSpc>
              <a:spcBef>
                <a:spcPts val="0"/>
              </a:spcBef>
              <a:spcAft>
                <a:spcPts val="0"/>
              </a:spcAft>
              <a:buChar char="●"/>
            </a:pPr>
            <a:r>
              <a:rPr lang="de" dirty="0"/>
              <a:t>bei Referaten die man selbst hält …..</a:t>
            </a:r>
          </a:p>
          <a:p>
            <a:pPr marR="0" lvl="0" indent="45720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r>
              <a:rPr lang="de" dirty="0"/>
              <a:t> </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lvl="0" rtl="0">
              <a:spcBef>
                <a:spcPts val="0"/>
              </a:spcBef>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119" name="Shape 119"/>
          <p:cNvSpPr txBox="1"/>
          <p:nvPr/>
        </p:nvSpPr>
        <p:spPr>
          <a:xfrm>
            <a:off x="292525" y="1206650"/>
            <a:ext cx="8799900" cy="3827100"/>
          </a:xfrm>
          <a:prstGeom prst="rect">
            <a:avLst/>
          </a:prstGeom>
          <a:noFill/>
          <a:ln>
            <a:noFill/>
          </a:ln>
        </p:spPr>
        <p:txBody>
          <a:bodyPr lIns="91425" tIns="91425" rIns="91425" bIns="91425" anchor="t" anchorCtr="0">
            <a:noAutofit/>
          </a:bodyPr>
          <a:lstStyle/>
          <a:p>
            <a:pPr lvl="0" rtl="0">
              <a:spcBef>
                <a:spcPts val="0"/>
              </a:spcBef>
              <a:buNone/>
            </a:pPr>
            <a:r>
              <a:rPr lang="de" sz="2400" dirty="0"/>
              <a:t>Auslandssemester</a:t>
            </a:r>
          </a:p>
          <a:p>
            <a:pPr lvl="0" rtl="0">
              <a:spcBef>
                <a:spcPts val="0"/>
              </a:spcBef>
              <a:buNone/>
            </a:pPr>
            <a:endParaRPr dirty="0"/>
          </a:p>
          <a:p>
            <a:pPr marL="457200" marR="0" lvl="0" indent="-228600" algn="l" rtl="0">
              <a:lnSpc>
                <a:spcPct val="100000"/>
              </a:lnSpc>
              <a:spcBef>
                <a:spcPts val="0"/>
              </a:spcBef>
              <a:spcAft>
                <a:spcPts val="0"/>
              </a:spcAft>
              <a:buChar char="●"/>
            </a:pPr>
            <a:r>
              <a:rPr lang="de" dirty="0"/>
              <a:t>ERASMUS</a:t>
            </a:r>
          </a:p>
          <a:p>
            <a:pPr marL="457200" marR="0" lvl="0" indent="-228600" algn="l" rtl="0">
              <a:lnSpc>
                <a:spcPct val="100000"/>
              </a:lnSpc>
              <a:spcBef>
                <a:spcPts val="0"/>
              </a:spcBef>
              <a:spcAft>
                <a:spcPts val="0"/>
              </a:spcAft>
              <a:buChar char="●"/>
            </a:pPr>
            <a:r>
              <a:rPr lang="de" dirty="0"/>
              <a:t>DAAD</a:t>
            </a:r>
          </a:p>
          <a:p>
            <a:pPr marL="457200" marR="0" lvl="0" indent="-228600" algn="l" rtl="0">
              <a:lnSpc>
                <a:spcPct val="100000"/>
              </a:lnSpc>
              <a:spcBef>
                <a:spcPts val="0"/>
              </a:spcBef>
              <a:spcAft>
                <a:spcPts val="0"/>
              </a:spcAft>
              <a:buChar char="●"/>
            </a:pPr>
            <a:r>
              <a:rPr lang="de" dirty="0"/>
              <a:t>Oregon	</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r>
              <a:rPr lang="de" sz="2400" dirty="0"/>
              <a:t>Bücher</a:t>
            </a:r>
          </a:p>
          <a:p>
            <a:pPr marR="0" lvl="0" algn="l" rtl="0">
              <a:lnSpc>
                <a:spcPct val="100000"/>
              </a:lnSpc>
              <a:spcBef>
                <a:spcPts val="0"/>
              </a:spcBef>
              <a:spcAft>
                <a:spcPts val="0"/>
              </a:spcAft>
              <a:buNone/>
            </a:pPr>
            <a:endParaRPr dirty="0"/>
          </a:p>
          <a:p>
            <a:pPr marL="457200" marR="0" lvl="0" indent="-228600" algn="l" rtl="0">
              <a:lnSpc>
                <a:spcPct val="100000"/>
              </a:lnSpc>
              <a:spcBef>
                <a:spcPts val="0"/>
              </a:spcBef>
              <a:spcAft>
                <a:spcPts val="0"/>
              </a:spcAft>
              <a:buChar char="●"/>
            </a:pPr>
            <a:r>
              <a:rPr lang="de" dirty="0"/>
              <a:t>in jeder Veranstaltung gibt es Literaturempfehlungen</a:t>
            </a:r>
          </a:p>
          <a:p>
            <a:pPr marR="0" lvl="0" algn="l" rtl="0">
              <a:lnSpc>
                <a:spcPct val="100000"/>
              </a:lnSpc>
              <a:spcBef>
                <a:spcPts val="0"/>
              </a:spcBef>
              <a:spcAft>
                <a:spcPts val="0"/>
              </a:spcAft>
              <a:buNone/>
            </a:pPr>
            <a:r>
              <a:rPr lang="de" dirty="0"/>
              <a:t>	→ ultimativer Tipp: man besteht die Prüfung auch OHNE die Bücher gelesen zu haben ;)</a:t>
            </a:r>
          </a:p>
          <a:p>
            <a:pPr marL="457200" marR="0" lvl="0" indent="-228600" algn="l" rtl="0">
              <a:lnSpc>
                <a:spcPct val="100000"/>
              </a:lnSpc>
              <a:spcBef>
                <a:spcPts val="0"/>
              </a:spcBef>
              <a:spcAft>
                <a:spcPts val="0"/>
              </a:spcAft>
              <a:buChar char="●"/>
            </a:pPr>
            <a:r>
              <a:rPr lang="de" dirty="0"/>
              <a:t>Bücher oft sehr teuer! </a:t>
            </a:r>
          </a:p>
          <a:p>
            <a:pPr marL="457200" marR="0" lvl="0" indent="-228600" algn="l" rtl="0">
              <a:lnSpc>
                <a:spcPct val="100000"/>
              </a:lnSpc>
              <a:spcBef>
                <a:spcPts val="0"/>
              </a:spcBef>
              <a:spcAft>
                <a:spcPts val="0"/>
              </a:spcAft>
              <a:buChar char="●"/>
            </a:pPr>
            <a:r>
              <a:rPr lang="de" dirty="0"/>
              <a:t>Alternativen: Bibliothek, FSR-Menschen, Studenten in höheren Semestern</a:t>
            </a:r>
          </a:p>
          <a:p>
            <a:pPr marR="0" lvl="0" indent="45720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r>
              <a:rPr lang="de" dirty="0"/>
              <a:t> </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lvl="0" rtl="0">
              <a:spcBef>
                <a:spcPts val="0"/>
              </a:spcBef>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126" name="Shape 126"/>
          <p:cNvSpPr txBox="1"/>
          <p:nvPr/>
        </p:nvSpPr>
        <p:spPr>
          <a:xfrm>
            <a:off x="292525" y="1206650"/>
            <a:ext cx="8799900" cy="3827100"/>
          </a:xfrm>
          <a:prstGeom prst="rect">
            <a:avLst/>
          </a:prstGeom>
          <a:noFill/>
          <a:ln>
            <a:noFill/>
          </a:ln>
        </p:spPr>
        <p:txBody>
          <a:bodyPr lIns="91425" tIns="91425" rIns="91425" bIns="91425" anchor="t" anchorCtr="0">
            <a:noAutofit/>
          </a:bodyPr>
          <a:lstStyle/>
          <a:p>
            <a:pPr lvl="0" rtl="0">
              <a:spcBef>
                <a:spcPts val="0"/>
              </a:spcBef>
              <a:buNone/>
            </a:pPr>
            <a:r>
              <a:rPr lang="de" sz="2400"/>
              <a:t>Prüfungen</a:t>
            </a:r>
          </a:p>
          <a:p>
            <a:pPr lvl="0" rtl="0">
              <a:spcBef>
                <a:spcPts val="0"/>
              </a:spcBef>
              <a:buNone/>
            </a:pPr>
            <a:endParaRPr/>
          </a:p>
          <a:p>
            <a:pPr marL="457200" marR="0" lvl="0" indent="-228600" algn="l" rtl="0">
              <a:lnSpc>
                <a:spcPct val="100000"/>
              </a:lnSpc>
              <a:spcBef>
                <a:spcPts val="0"/>
              </a:spcBef>
              <a:spcAft>
                <a:spcPts val="0"/>
              </a:spcAft>
              <a:buChar char="●"/>
            </a:pPr>
            <a:r>
              <a:rPr lang="de"/>
              <a:t>versch. Arten</a:t>
            </a:r>
          </a:p>
          <a:p>
            <a:pPr marL="457200" marR="0" lvl="0" indent="-228600" algn="l" rtl="0">
              <a:lnSpc>
                <a:spcPct val="100000"/>
              </a:lnSpc>
              <a:spcBef>
                <a:spcPts val="0"/>
              </a:spcBef>
              <a:spcAft>
                <a:spcPts val="0"/>
              </a:spcAft>
              <a:buChar char="●"/>
            </a:pPr>
            <a:r>
              <a:rPr lang="de"/>
              <a:t>schriftliche Prüfung zwischen 1h und “open end”</a:t>
            </a:r>
          </a:p>
          <a:p>
            <a:pPr marL="457200" marR="0" lvl="0" indent="-228600" algn="l" rtl="0">
              <a:lnSpc>
                <a:spcPct val="100000"/>
              </a:lnSpc>
              <a:spcBef>
                <a:spcPts val="0"/>
              </a:spcBef>
              <a:spcAft>
                <a:spcPts val="0"/>
              </a:spcAft>
              <a:buChar char="●"/>
            </a:pPr>
            <a:r>
              <a:rPr lang="de"/>
              <a:t>mündliche Prüfungen 15 - 30 Minuten</a:t>
            </a:r>
          </a:p>
          <a:p>
            <a:pPr marL="457200" marR="0" lvl="0" indent="-228600" algn="l" rtl="0">
              <a:lnSpc>
                <a:spcPct val="100000"/>
              </a:lnSpc>
              <a:spcBef>
                <a:spcPts val="0"/>
              </a:spcBef>
              <a:spcAft>
                <a:spcPts val="0"/>
              </a:spcAft>
              <a:buChar char="●"/>
            </a:pPr>
            <a:r>
              <a:rPr lang="de"/>
              <a:t>Referate 15 - 90 Minuten</a:t>
            </a:r>
          </a:p>
          <a:p>
            <a:pPr marL="457200" marR="0" lvl="0" indent="-228600" algn="l" rtl="0">
              <a:lnSpc>
                <a:spcPct val="100000"/>
              </a:lnSpc>
              <a:spcBef>
                <a:spcPts val="0"/>
              </a:spcBef>
              <a:spcAft>
                <a:spcPts val="0"/>
              </a:spcAft>
              <a:buChar char="●"/>
            </a:pPr>
            <a:r>
              <a:rPr lang="de"/>
              <a:t>Hausarbeiten</a:t>
            </a:r>
          </a:p>
          <a:p>
            <a:pPr marL="457200" marR="0" lvl="0" indent="-228600" algn="l" rtl="0">
              <a:lnSpc>
                <a:spcPct val="100000"/>
              </a:lnSpc>
              <a:spcBef>
                <a:spcPts val="0"/>
              </a:spcBef>
              <a:spcAft>
                <a:spcPts val="0"/>
              </a:spcAft>
              <a:buChar char="●"/>
            </a:pPr>
            <a:r>
              <a:rPr lang="de"/>
              <a:t>etc.</a:t>
            </a:r>
          </a:p>
          <a:p>
            <a:pPr marR="0" lvl="0" algn="l" rtl="0">
              <a:lnSpc>
                <a:spcPct val="100000"/>
              </a:lnSpc>
              <a:spcBef>
                <a:spcPts val="0"/>
              </a:spcBef>
              <a:spcAft>
                <a:spcPts val="0"/>
              </a:spcAft>
              <a:buNone/>
            </a:pPr>
            <a:endParaRPr/>
          </a:p>
          <a:p>
            <a:pPr marL="457200" marR="0" lvl="0" indent="-228600" algn="l" rtl="0">
              <a:lnSpc>
                <a:spcPct val="100000"/>
              </a:lnSpc>
              <a:spcBef>
                <a:spcPts val="0"/>
              </a:spcBef>
              <a:spcAft>
                <a:spcPts val="0"/>
              </a:spcAft>
              <a:buChar char="●"/>
            </a:pPr>
            <a:r>
              <a:rPr lang="de"/>
              <a:t>man hat 3 Versuche, also wenn 3x Note 5.0 exmatrikuliert → kein Studium mehr mit diesem Fach!</a:t>
            </a:r>
          </a:p>
          <a:p>
            <a:pPr marL="457200" marR="0" lvl="0" indent="-228600" algn="l" rtl="0">
              <a:lnSpc>
                <a:spcPct val="100000"/>
              </a:lnSpc>
              <a:spcBef>
                <a:spcPts val="0"/>
              </a:spcBef>
              <a:spcAft>
                <a:spcPts val="0"/>
              </a:spcAft>
              <a:buChar char="●"/>
            </a:pPr>
            <a:r>
              <a:rPr lang="de"/>
              <a:t>am besten im 1. Versuch bestehen :)</a:t>
            </a:r>
          </a:p>
          <a:p>
            <a:pPr marR="0" lvl="0" algn="l" rtl="0">
              <a:lnSpc>
                <a:spcPct val="100000"/>
              </a:lnSpc>
              <a:spcBef>
                <a:spcPts val="0"/>
              </a:spcBef>
              <a:spcAft>
                <a:spcPts val="0"/>
              </a:spcAft>
              <a:buNone/>
            </a:pPr>
            <a:endParaRPr/>
          </a:p>
          <a:p>
            <a:pPr marR="0" lvl="0" algn="l" rtl="0">
              <a:lnSpc>
                <a:spcPct val="100000"/>
              </a:lnSpc>
              <a:spcBef>
                <a:spcPts val="0"/>
              </a:spcBef>
              <a:spcAft>
                <a:spcPts val="0"/>
              </a:spcAft>
              <a:buNone/>
            </a:pPr>
            <a:r>
              <a:rPr lang="de"/>
              <a:t>Prüfungsvorleistung</a:t>
            </a:r>
          </a:p>
          <a:p>
            <a:pPr marL="457200" marR="0" lvl="0" indent="-228600" algn="l" rtl="0">
              <a:lnSpc>
                <a:spcPct val="100000"/>
              </a:lnSpc>
              <a:spcBef>
                <a:spcPts val="0"/>
              </a:spcBef>
              <a:spcAft>
                <a:spcPts val="0"/>
              </a:spcAft>
              <a:buChar char="●"/>
            </a:pPr>
            <a:r>
              <a:rPr lang="de"/>
              <a:t>für manche Prüfungen braucht man PVL</a:t>
            </a:r>
          </a:p>
          <a:p>
            <a:pPr marL="457200" marR="0" lvl="0" indent="-228600" algn="l" rtl="0">
              <a:lnSpc>
                <a:spcPct val="100000"/>
              </a:lnSpc>
              <a:spcBef>
                <a:spcPts val="0"/>
              </a:spcBef>
              <a:spcAft>
                <a:spcPts val="0"/>
              </a:spcAft>
              <a:buChar char="●"/>
            </a:pPr>
            <a:r>
              <a:rPr lang="de"/>
              <a:t>z.B. Mathe → Hausaufgaben</a:t>
            </a:r>
          </a:p>
          <a:p>
            <a:pPr marL="457200" marR="0" lvl="0" indent="-228600" algn="l" rtl="0">
              <a:lnSpc>
                <a:spcPct val="100000"/>
              </a:lnSpc>
              <a:spcBef>
                <a:spcPts val="0"/>
              </a:spcBef>
              <a:spcAft>
                <a:spcPts val="0"/>
              </a:spcAft>
              <a:buChar char="●"/>
            </a:pPr>
            <a:r>
              <a:rPr lang="de"/>
              <a:t>Informatik → Beleg-Aufgabe</a:t>
            </a:r>
          </a:p>
          <a:p>
            <a:pPr marL="457200" marR="0" lvl="0" indent="-228600" algn="l" rtl="0">
              <a:lnSpc>
                <a:spcPct val="100000"/>
              </a:lnSpc>
              <a:spcBef>
                <a:spcPts val="0"/>
              </a:spcBef>
              <a:spcAft>
                <a:spcPts val="0"/>
              </a:spcAft>
              <a:buChar char="●"/>
            </a:pPr>
            <a:r>
              <a:rPr lang="de"/>
              <a:t>etc.</a:t>
            </a:r>
          </a:p>
          <a:p>
            <a:pPr marR="0" lvl="0" indent="457200" algn="l" rtl="0">
              <a:lnSpc>
                <a:spcPct val="100000"/>
              </a:lnSpc>
              <a:spcBef>
                <a:spcPts val="0"/>
              </a:spcBef>
              <a:spcAft>
                <a:spcPts val="0"/>
              </a:spcAft>
              <a:buNone/>
            </a:pPr>
            <a:endParaRPr/>
          </a:p>
          <a:p>
            <a:pPr marR="0" lvl="0" indent="457200" algn="l" rtl="0">
              <a:lnSpc>
                <a:spcPct val="100000"/>
              </a:lnSpc>
              <a:spcBef>
                <a:spcPts val="0"/>
              </a:spcBef>
              <a:spcAft>
                <a:spcPts val="0"/>
              </a:spcAft>
              <a:buNone/>
            </a:pPr>
            <a:r>
              <a:rPr lang="de"/>
              <a:t> </a:t>
            </a:r>
          </a:p>
          <a:p>
            <a:pPr marR="0" lvl="0" algn="l" rtl="0">
              <a:lnSpc>
                <a:spcPct val="100000"/>
              </a:lnSpc>
              <a:spcBef>
                <a:spcPts val="0"/>
              </a:spcBef>
              <a:spcAft>
                <a:spcPts val="0"/>
              </a:spcAft>
              <a:buNone/>
            </a:pPr>
            <a:endParaRPr/>
          </a:p>
          <a:p>
            <a:pPr marR="0" lvl="0" algn="l" rtl="0">
              <a:lnSpc>
                <a:spcPct val="100000"/>
              </a:lnSpc>
              <a:spcBef>
                <a:spcPts val="0"/>
              </a:spcBef>
              <a:spcAft>
                <a:spcPts val="0"/>
              </a:spcAft>
              <a:buNone/>
            </a:pPr>
            <a:endParaRPr/>
          </a:p>
          <a:p>
            <a:pPr marR="0" lvl="0" algn="l" rtl="0">
              <a:lnSpc>
                <a:spcPct val="100000"/>
              </a:lnSpc>
              <a:spcBef>
                <a:spcPts val="0"/>
              </a:spcBef>
              <a:spcAft>
                <a:spcPts val="0"/>
              </a:spcAft>
              <a:buNone/>
            </a:pPr>
            <a:endParaRPr/>
          </a:p>
          <a:p>
            <a:pPr marR="0" lvl="0" algn="l" rtl="0">
              <a:lnSpc>
                <a:spcPct val="100000"/>
              </a:lnSpc>
              <a:spcBef>
                <a:spcPts val="0"/>
              </a:spcBef>
              <a:spcAft>
                <a:spcPts val="0"/>
              </a:spcAft>
              <a:buNone/>
            </a:pPr>
            <a:endParaRPr/>
          </a:p>
          <a:p>
            <a:pPr lvl="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133" name="Shape 133"/>
          <p:cNvSpPr txBox="1"/>
          <p:nvPr/>
        </p:nvSpPr>
        <p:spPr>
          <a:xfrm>
            <a:off x="292525" y="1206650"/>
            <a:ext cx="8799900" cy="3827100"/>
          </a:xfrm>
          <a:prstGeom prst="rect">
            <a:avLst/>
          </a:prstGeom>
          <a:noFill/>
          <a:ln>
            <a:noFill/>
          </a:ln>
        </p:spPr>
        <p:txBody>
          <a:bodyPr lIns="91425" tIns="91425" rIns="91425" bIns="91425" anchor="t" anchorCtr="0">
            <a:noAutofit/>
          </a:bodyPr>
          <a:lstStyle/>
          <a:p>
            <a:pPr lvl="0" rtl="0">
              <a:spcBef>
                <a:spcPts val="0"/>
              </a:spcBef>
              <a:buNone/>
            </a:pPr>
            <a:r>
              <a:rPr lang="de" sz="2400" dirty="0"/>
              <a:t>Nachhilfe</a:t>
            </a:r>
          </a:p>
          <a:p>
            <a:pPr lvl="0" rtl="0">
              <a:spcBef>
                <a:spcPts val="0"/>
              </a:spcBef>
              <a:buNone/>
            </a:pPr>
            <a:endParaRPr dirty="0"/>
          </a:p>
          <a:p>
            <a:pPr marL="457200" marR="0" lvl="0" indent="-228600" algn="l" rtl="0">
              <a:lnSpc>
                <a:spcPct val="100000"/>
              </a:lnSpc>
              <a:spcBef>
                <a:spcPts val="0"/>
              </a:spcBef>
              <a:spcAft>
                <a:spcPts val="0"/>
              </a:spcAft>
              <a:buChar char="●"/>
            </a:pPr>
            <a:r>
              <a:rPr lang="de" dirty="0"/>
              <a:t>Anfragen beim FSR, Studenten höherer Semester, in Facebook-Gruppen </a:t>
            </a:r>
            <a:r>
              <a:rPr lang="de" dirty="0" err="1"/>
              <a:t>etc</a:t>
            </a:r>
            <a:endParaRPr lang="de" dirty="0"/>
          </a:p>
          <a:p>
            <a:pPr marL="457200" marR="0" lvl="0" indent="-228600" algn="l" rtl="0">
              <a:lnSpc>
                <a:spcPct val="100000"/>
              </a:lnSpc>
              <a:spcBef>
                <a:spcPts val="0"/>
              </a:spcBef>
              <a:spcAft>
                <a:spcPts val="0"/>
              </a:spcAft>
              <a:buChar char="●"/>
            </a:pPr>
            <a:r>
              <a:rPr lang="de" dirty="0"/>
              <a:t>immer jemand der helfen kann und gerne hilft</a:t>
            </a:r>
          </a:p>
          <a:p>
            <a:pPr marL="457200" marR="0" lvl="0" indent="-228600" algn="l" rtl="0">
              <a:lnSpc>
                <a:spcPct val="100000"/>
              </a:lnSpc>
              <a:spcBef>
                <a:spcPts val="0"/>
              </a:spcBef>
              <a:spcAft>
                <a:spcPts val="0"/>
              </a:spcAft>
              <a:buChar char="●"/>
            </a:pPr>
            <a:r>
              <a:rPr lang="de" dirty="0"/>
              <a:t>gegenseitig helfen und Infos teilen!!!</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r>
              <a:rPr lang="de" sz="2400" dirty="0"/>
              <a:t>Exkursion</a:t>
            </a:r>
          </a:p>
          <a:p>
            <a:pPr marR="0" lvl="0" algn="l" rtl="0">
              <a:lnSpc>
                <a:spcPct val="100000"/>
              </a:lnSpc>
              <a:spcBef>
                <a:spcPts val="0"/>
              </a:spcBef>
              <a:spcAft>
                <a:spcPts val="0"/>
              </a:spcAft>
              <a:buNone/>
            </a:pPr>
            <a:endParaRPr dirty="0"/>
          </a:p>
          <a:p>
            <a:pPr marL="457200" marR="0" lvl="0" indent="-228600" algn="l" rtl="0">
              <a:lnSpc>
                <a:spcPct val="100000"/>
              </a:lnSpc>
              <a:spcBef>
                <a:spcPts val="0"/>
              </a:spcBef>
              <a:spcAft>
                <a:spcPts val="0"/>
              </a:spcAft>
              <a:buChar char="●"/>
            </a:pPr>
            <a:r>
              <a:rPr lang="de" dirty="0"/>
              <a:t>im Bachelor und Master je an einer Exkursion teilnehmen</a:t>
            </a:r>
          </a:p>
          <a:p>
            <a:pPr marL="457200" marR="0" lvl="0" indent="-228600" algn="l" rtl="0">
              <a:lnSpc>
                <a:spcPct val="100000"/>
              </a:lnSpc>
              <a:spcBef>
                <a:spcPts val="0"/>
              </a:spcBef>
              <a:spcAft>
                <a:spcPts val="0"/>
              </a:spcAft>
              <a:buChar char="●"/>
            </a:pPr>
            <a:r>
              <a:rPr lang="de" dirty="0"/>
              <a:t>über </a:t>
            </a:r>
            <a:r>
              <a:rPr lang="de" dirty="0" err="1"/>
              <a:t>UniMail</a:t>
            </a:r>
            <a:r>
              <a:rPr lang="de" dirty="0"/>
              <a:t> Informationen wann wo wie → anmelden!</a:t>
            </a:r>
          </a:p>
          <a:p>
            <a:pPr marL="457200" marR="0" lvl="0" indent="-228600" algn="l" rtl="0">
              <a:lnSpc>
                <a:spcPct val="100000"/>
              </a:lnSpc>
              <a:spcBef>
                <a:spcPts val="0"/>
              </a:spcBef>
              <a:spcAft>
                <a:spcPts val="0"/>
              </a:spcAft>
              <a:buChar char="●"/>
            </a:pPr>
            <a:r>
              <a:rPr lang="de" dirty="0" err="1"/>
              <a:t>Exkurisonsbericht</a:t>
            </a:r>
            <a:r>
              <a:rPr lang="de" dirty="0"/>
              <a:t> schreiben + abgeben</a:t>
            </a:r>
          </a:p>
          <a:p>
            <a:pPr marR="0" lvl="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r>
              <a:rPr lang="de" dirty="0"/>
              <a:t> </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lvl="0" rtl="0">
              <a:spcBef>
                <a:spcPts val="0"/>
              </a:spcBef>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descr="https://www.zfm.tu-chemnitz.de/images/TUC%20deutsch%20RGB.jpg"/>
          <p:cNvPicPr preferRelativeResize="0"/>
          <p:nvPr/>
        </p:nvPicPr>
        <p:blipFill>
          <a:blip r:embed="rId3">
            <a:alphaModFix/>
          </a:blip>
          <a:stretch>
            <a:fillRect/>
          </a:stretch>
        </p:blipFill>
        <p:spPr>
          <a:xfrm>
            <a:off x="6813300" y="61025"/>
            <a:ext cx="2330700" cy="1178250"/>
          </a:xfrm>
          <a:prstGeom prst="rect">
            <a:avLst/>
          </a:prstGeom>
          <a:noFill/>
          <a:ln>
            <a:noFill/>
          </a:ln>
        </p:spPr>
      </p:pic>
      <p:sp>
        <p:nvSpPr>
          <p:cNvPr id="140" name="Shape 140"/>
          <p:cNvSpPr txBox="1"/>
          <p:nvPr/>
        </p:nvSpPr>
        <p:spPr>
          <a:xfrm>
            <a:off x="344100" y="1142855"/>
            <a:ext cx="8799900" cy="3827100"/>
          </a:xfrm>
          <a:prstGeom prst="rect">
            <a:avLst/>
          </a:prstGeom>
          <a:noFill/>
          <a:ln>
            <a:noFill/>
          </a:ln>
        </p:spPr>
        <p:txBody>
          <a:bodyPr lIns="91425" tIns="91425" rIns="91425" bIns="91425" anchor="t" anchorCtr="0">
            <a:noAutofit/>
          </a:bodyPr>
          <a:lstStyle/>
          <a:p>
            <a:pPr lvl="0" rtl="0">
              <a:spcBef>
                <a:spcPts val="0"/>
              </a:spcBef>
              <a:buNone/>
            </a:pPr>
            <a:r>
              <a:rPr lang="de" sz="2400" dirty="0"/>
              <a:t>Studentengruppe </a:t>
            </a:r>
          </a:p>
          <a:p>
            <a:pPr lvl="0" rtl="0">
              <a:spcBef>
                <a:spcPts val="0"/>
              </a:spcBef>
              <a:buNone/>
            </a:pPr>
            <a:endParaRPr dirty="0"/>
          </a:p>
          <a:p>
            <a:pPr marL="457200" marR="0" lvl="0" indent="-228600" algn="l" rtl="0">
              <a:lnSpc>
                <a:spcPct val="100000"/>
              </a:lnSpc>
              <a:spcBef>
                <a:spcPts val="0"/>
              </a:spcBef>
              <a:spcAft>
                <a:spcPts val="0"/>
              </a:spcAft>
              <a:buChar char="●"/>
            </a:pPr>
            <a:r>
              <a:rPr lang="de" dirty="0"/>
              <a:t>in Facebook</a:t>
            </a:r>
          </a:p>
          <a:p>
            <a:pPr marL="457200" marR="0" lvl="0" indent="-228600" algn="l" rtl="0">
              <a:lnSpc>
                <a:spcPct val="100000"/>
              </a:lnSpc>
              <a:spcBef>
                <a:spcPts val="0"/>
              </a:spcBef>
              <a:spcAft>
                <a:spcPts val="0"/>
              </a:spcAft>
              <a:buChar char="●"/>
            </a:pPr>
            <a:r>
              <a:rPr lang="de" dirty="0" smtClean="0"/>
              <a:t>Infoaustausch</a:t>
            </a:r>
            <a:endParaRPr lang="de-DE" dirty="0" smtClean="0"/>
          </a:p>
          <a:p>
            <a:pPr marL="457200" lvl="0" indent="-228600">
              <a:buChar char="●"/>
            </a:pPr>
            <a:r>
              <a:rPr lang="de-DE" dirty="0" smtClean="0"/>
              <a:t>FSR auf Facebook </a:t>
            </a:r>
            <a:r>
              <a:rPr lang="de-DE" dirty="0"/>
              <a:t>und Homepage (</a:t>
            </a:r>
            <a:r>
              <a:rPr lang="de-DE" u="sng" dirty="0">
                <a:solidFill>
                  <a:schemeClr val="accent5"/>
                </a:solidFill>
                <a:hlinkClick r:id="rId4"/>
              </a:rPr>
              <a:t>https://www.tu-chemnitz.de/fsphysik</a:t>
            </a:r>
            <a:r>
              <a:rPr lang="de-DE" u="sng" dirty="0" smtClean="0">
                <a:solidFill>
                  <a:schemeClr val="accent5"/>
                </a:solidFill>
                <a:hlinkClick r:id="rId4"/>
              </a:rPr>
              <a:t>/)</a:t>
            </a:r>
            <a:endParaRPr lang="de-DE" u="sng" dirty="0" smtClean="0">
              <a:solidFill>
                <a:schemeClr val="accent5"/>
              </a:solidFill>
            </a:endParaRPr>
          </a:p>
          <a:p>
            <a:pPr marL="457200" lvl="0" indent="-228600">
              <a:buChar char="●"/>
            </a:pPr>
            <a:endParaRPr lang="de-DE" u="sng" dirty="0">
              <a:solidFill>
                <a:schemeClr val="accent5"/>
              </a:solidFill>
            </a:endParaRPr>
          </a:p>
          <a:p>
            <a:pPr marR="0" lvl="0" algn="l" rtl="0">
              <a:lnSpc>
                <a:spcPct val="100000"/>
              </a:lnSpc>
              <a:spcBef>
                <a:spcPts val="0"/>
              </a:spcBef>
              <a:spcAft>
                <a:spcPts val="0"/>
              </a:spcAft>
              <a:buNone/>
            </a:pPr>
            <a:endParaRPr lang="de-DE" u="sng" dirty="0">
              <a:solidFill>
                <a:schemeClr val="accent5"/>
              </a:solidFill>
            </a:endParaRPr>
          </a:p>
          <a:p>
            <a:pPr marR="0" lvl="0" algn="l" rtl="0">
              <a:lnSpc>
                <a:spcPct val="100000"/>
              </a:lnSpc>
              <a:spcBef>
                <a:spcPts val="0"/>
              </a:spcBef>
              <a:spcAft>
                <a:spcPts val="0"/>
              </a:spcAft>
              <a:buNone/>
            </a:pPr>
            <a:r>
              <a:rPr lang="de-DE" sz="2400" dirty="0" smtClean="0">
                <a:solidFill>
                  <a:schemeClr val="tx1"/>
                </a:solidFill>
              </a:rPr>
              <a:t>Leben neben der Uni</a:t>
            </a:r>
          </a:p>
          <a:p>
            <a:pPr marL="285750" marR="0" lvl="0" indent="-285750" algn="l" rtl="0">
              <a:lnSpc>
                <a:spcPct val="100000"/>
              </a:lnSpc>
              <a:spcBef>
                <a:spcPts val="0"/>
              </a:spcBef>
              <a:spcAft>
                <a:spcPts val="0"/>
              </a:spcAft>
              <a:buFont typeface="Arial" charset="0"/>
              <a:buChar char="•"/>
            </a:pPr>
            <a:endParaRPr lang="de-DE" dirty="0" smtClean="0">
              <a:solidFill>
                <a:schemeClr val="tx1"/>
              </a:solidFill>
            </a:endParaRPr>
          </a:p>
          <a:p>
            <a:pPr marL="457200" indent="-228600">
              <a:buFont typeface="Arial" charset="0"/>
              <a:buChar char="●"/>
            </a:pPr>
            <a:r>
              <a:rPr lang="de-DE" dirty="0" err="1"/>
              <a:t>Unisport</a:t>
            </a:r>
            <a:endParaRPr lang="de-DE" dirty="0"/>
          </a:p>
          <a:p>
            <a:pPr marL="457200" indent="-228600">
              <a:buFont typeface="Arial" charset="0"/>
              <a:buChar char="●"/>
            </a:pPr>
            <a:r>
              <a:rPr lang="de-DE" dirty="0"/>
              <a:t>Sportvereine</a:t>
            </a:r>
          </a:p>
          <a:p>
            <a:pPr marL="457200" indent="-228600">
              <a:buFont typeface="Arial" charset="0"/>
              <a:buChar char="●"/>
            </a:pPr>
            <a:r>
              <a:rPr lang="de-DE" dirty="0" err="1"/>
              <a:t>Foodsharing</a:t>
            </a:r>
            <a:endParaRPr lang="de-DE" dirty="0"/>
          </a:p>
          <a:p>
            <a:pPr marL="457200" indent="-228600">
              <a:buFont typeface="Arial" charset="0"/>
              <a:buChar char="●"/>
            </a:pPr>
            <a:r>
              <a:rPr lang="de-DE" dirty="0"/>
              <a:t>Studentenclubs </a:t>
            </a:r>
          </a:p>
          <a:p>
            <a:pPr marL="457200" indent="-228600">
              <a:buFont typeface="Arial" charset="0"/>
              <a:buChar char="●"/>
            </a:pPr>
            <a:r>
              <a:rPr lang="de-DE" dirty="0" smtClean="0"/>
              <a:t>FSR</a:t>
            </a:r>
            <a:endParaRPr lang="de-DE" dirty="0"/>
          </a:p>
          <a:p>
            <a:pPr marL="457200" indent="-228600">
              <a:buFont typeface="Arial" charset="0"/>
              <a:buChar char="●"/>
            </a:pPr>
            <a:r>
              <a:rPr lang="de-DE" dirty="0" err="1" smtClean="0"/>
              <a:t>RudiRockt</a:t>
            </a:r>
            <a:r>
              <a:rPr lang="de-DE" dirty="0" smtClean="0"/>
              <a:t> </a:t>
            </a:r>
          </a:p>
          <a:p>
            <a:pPr marL="457200" indent="-228600">
              <a:buFont typeface="Arial" charset="0"/>
              <a:buChar char="●"/>
            </a:pPr>
            <a:r>
              <a:rPr lang="de-DE" dirty="0" smtClean="0"/>
              <a:t>Etc.</a:t>
            </a:r>
            <a:r>
              <a:rPr lang="de-DE" dirty="0"/>
              <a:t/>
            </a:r>
            <a:br>
              <a:rPr lang="de-DE" dirty="0"/>
            </a:b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endParaRPr dirty="0"/>
          </a:p>
          <a:p>
            <a:pPr marR="0" lvl="0" indent="457200" algn="l" rtl="0">
              <a:lnSpc>
                <a:spcPct val="100000"/>
              </a:lnSpc>
              <a:spcBef>
                <a:spcPts val="0"/>
              </a:spcBef>
              <a:spcAft>
                <a:spcPts val="0"/>
              </a:spcAft>
              <a:buNone/>
            </a:pPr>
            <a:r>
              <a:rPr lang="de" dirty="0"/>
              <a:t> </a:t>
            </a:r>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marR="0" lvl="0" algn="l" rtl="0">
              <a:lnSpc>
                <a:spcPct val="100000"/>
              </a:lnSpc>
              <a:spcBef>
                <a:spcPts val="0"/>
              </a:spcBef>
              <a:spcAft>
                <a:spcPts val="0"/>
              </a:spcAft>
              <a:buNone/>
            </a:pPr>
            <a:endParaRPr dirty="0"/>
          </a:p>
          <a:p>
            <a:pPr lvl="0" rtl="0">
              <a:spcBef>
                <a:spcPts val="0"/>
              </a:spcBef>
              <a:buNone/>
            </a:pPr>
            <a:endParaRPr dirty="0"/>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594</Words>
  <Application>Microsoft Macintosh PowerPoint</Application>
  <PresentationFormat>Bildschirmpräsentation (16:9)</PresentationFormat>
  <Paragraphs>219</Paragraphs>
  <Slides>13</Slides>
  <Notes>13</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13</vt:i4>
      </vt:variant>
    </vt:vector>
  </HeadingPairs>
  <TitlesOfParts>
    <vt:vector size="15" baseType="lpstr">
      <vt:lpstr>Arial</vt:lpstr>
      <vt:lpstr>simple-light-2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ms210186</cp:lastModifiedBy>
  <cp:revision>10</cp:revision>
  <dcterms:modified xsi:type="dcterms:W3CDTF">2018-10-04T11:24:03Z</dcterms:modified>
</cp:coreProperties>
</file>