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9" r:id="rId1"/>
    <p:sldMasterId id="2147483699" r:id="rId2"/>
  </p:sldMasterIdLst>
  <p:notesMasterIdLst>
    <p:notesMasterId r:id="rId21"/>
  </p:notesMasterIdLst>
  <p:handoutMasterIdLst>
    <p:handoutMasterId r:id="rId22"/>
  </p:handoutMasterIdLst>
  <p:sldIdLst>
    <p:sldId id="313" r:id="rId3"/>
    <p:sldId id="314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</p:sldIdLst>
  <p:sldSz cx="12192000" cy="6858000"/>
  <p:notesSz cx="9928225" cy="679767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Condensed" panose="02000000000000000000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italic r:id="rId3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50"/>
    <a:srgbClr val="707070"/>
    <a:srgbClr val="006F5F"/>
    <a:srgbClr val="003E2F"/>
    <a:srgbClr val="E4B402"/>
    <a:srgbClr val="FFD800"/>
    <a:srgbClr val="009EE3"/>
    <a:srgbClr val="51AE32"/>
    <a:srgbClr val="779A2B"/>
    <a:srgbClr val="003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7526" autoAdjust="0"/>
  </p:normalViewPr>
  <p:slideViewPr>
    <p:cSldViewPr snapToGrid="0">
      <p:cViewPr varScale="1">
        <p:scale>
          <a:sx n="170" d="100"/>
          <a:sy n="170" d="100"/>
        </p:scale>
        <p:origin x="456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430" y="-96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A9E21-4981-413F-9BAB-A1BE42E0A624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594" y="6457410"/>
            <a:ext cx="4303314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872BD-D2C1-4FAA-A740-0001980793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761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594" y="0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09588"/>
            <a:ext cx="45307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360" y="3228190"/>
            <a:ext cx="7943508" cy="305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79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594" y="6456379"/>
            <a:ext cx="4303314" cy="34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B2B633-7BEC-49A7-B3BF-92E0C7E450E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6968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500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184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5905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2142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45061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2151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480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95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71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20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38438" y="509588"/>
            <a:ext cx="4530725" cy="25479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2B633-7BEC-49A7-B3BF-92E0C7E450E6}" type="slidenum">
              <a:rPr lang="de-DE" altLang="de-DE" smtClean="0"/>
              <a:pPr/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912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1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3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08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C80CE0-705E-4982-B556-A51FE6D980F6}" type="slidenum">
              <a:rPr lang="de-DE" altLang="de-DE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8438" y="509588"/>
            <a:ext cx="4530725" cy="25479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9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eg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6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en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416050" y="152399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3708399" cy="428466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16387" y="2060574"/>
            <a:ext cx="7883525" cy="4284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384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57" userDrawn="1">
          <p15:clr>
            <a:srgbClr val="5ACBF0"/>
          </p15:clr>
        </p15:guide>
        <p15:guide id="2" pos="2593" userDrawn="1">
          <p15:clr>
            <a:srgbClr val="5ACBF0"/>
          </p15:clr>
        </p15:guide>
        <p15:guide id="3" orient="horz" pos="1298">
          <p15:clr>
            <a:srgbClr val="5ACBF0"/>
          </p15:clr>
        </p15:guide>
        <p15:guide id="4" orient="horz" pos="116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fensch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416050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2088" y="908050"/>
            <a:ext cx="790576" cy="9283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58925" y="908050"/>
            <a:ext cx="10440988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1558925" y="1996440"/>
            <a:ext cx="10440988" cy="43487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7298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ble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416050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4683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8" y="1376363"/>
            <a:ext cx="3779837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8" y="3497580"/>
            <a:ext cx="3779837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8"/>
          </p:nvPr>
        </p:nvSpPr>
        <p:spPr>
          <a:xfrm>
            <a:off x="4151784" y="1376363"/>
            <a:ext cx="3852391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1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151313" y="3497580"/>
            <a:ext cx="3852862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9"/>
          </p:nvPr>
        </p:nvSpPr>
        <p:spPr>
          <a:xfrm>
            <a:off x="8184232" y="1376363"/>
            <a:ext cx="3815681" cy="190785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8183563" y="3497580"/>
            <a:ext cx="3816350" cy="28476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66122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5042" userDrawn="1">
          <p15:clr>
            <a:srgbClr val="5ACBF0"/>
          </p15:clr>
        </p15:guide>
        <p15:guide id="1" pos="2502" userDrawn="1">
          <p15:clr>
            <a:srgbClr val="5ACBF0"/>
          </p15:clr>
        </p15:guide>
        <p15:guide id="2" pos="2615" userDrawn="1">
          <p15:clr>
            <a:srgbClr val="5ACBF0"/>
          </p15:clr>
        </p15:guide>
        <p15:guide id="3" orient="horz" pos="867" userDrawn="1">
          <p15:clr>
            <a:srgbClr val="5ACBF0"/>
          </p15:clr>
        </p15:guide>
        <p15:guide id="4" orient="horz" pos="754" userDrawn="1">
          <p15:clr>
            <a:srgbClr val="5ACBF0"/>
          </p15:clr>
        </p15:guide>
        <p15:guide id="5" pos="5155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els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25"/>
          <p:cNvSpPr>
            <a:spLocks noGrp="1"/>
          </p:cNvSpPr>
          <p:nvPr>
            <p:ph type="title"/>
          </p:nvPr>
        </p:nvSpPr>
        <p:spPr>
          <a:xfrm>
            <a:off x="2387600" y="266700"/>
            <a:ext cx="9504362" cy="8937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="1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34963" y="1776095"/>
            <a:ext cx="11557000" cy="4489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2420938"/>
            <a:ext cx="2711450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2711450" y="2420938"/>
            <a:ext cx="5225098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7940040" y="2420938"/>
            <a:ext cx="4251960" cy="244062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334963" y="5200968"/>
            <a:ext cx="1404937" cy="9998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387601" y="5139267"/>
            <a:ext cx="9504362" cy="10615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4795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067" userDrawn="1">
          <p15:clr>
            <a:srgbClr val="5ACBF0"/>
          </p15:clr>
        </p15:guide>
        <p15:guide id="1" orient="horz" pos="731">
          <p15:clr>
            <a:srgbClr val="9FCC3B"/>
          </p15:clr>
        </p15:guide>
        <p15:guide id="2" orient="horz" pos="210">
          <p15:clr>
            <a:srgbClr val="9FCC3B"/>
          </p15:clr>
        </p15:guide>
        <p15:guide id="6" pos="211">
          <p15:clr>
            <a:srgbClr val="9FCC3B"/>
          </p15:clr>
        </p15:guide>
        <p15:guide id="7" orient="horz" pos="1162">
          <p15:clr>
            <a:srgbClr val="000000"/>
          </p15:clr>
        </p15:guide>
        <p15:guide id="8" orient="horz" pos="1525">
          <p15:clr>
            <a:srgbClr val="5ACBF0"/>
          </p15:clr>
        </p15:guide>
        <p15:guide id="9" orient="horz" pos="3271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22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2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3702"/>
            <a:ext cx="12187084" cy="57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6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5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ichen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98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416050" y="152400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5795962" cy="428466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03950" y="2060574"/>
            <a:ext cx="5795963" cy="4284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9436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 userDrawn="1">
          <p15:clr>
            <a:srgbClr val="5ACBF0"/>
          </p15:clr>
        </p15:guide>
        <p15:guide id="2" pos="3908" userDrawn="1">
          <p15:clr>
            <a:srgbClr val="5ACBF0"/>
          </p15:clr>
        </p15:guide>
        <p15:guide id="3" orient="horz" pos="1298" userDrawn="1">
          <p15:clr>
            <a:srgbClr val="5ACBF0"/>
          </p15:clr>
        </p15:guide>
        <p15:guide id="4" orient="horz" pos="1162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ie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416050" y="152399"/>
            <a:ext cx="10656888" cy="468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92088" y="908050"/>
            <a:ext cx="11807825" cy="928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92089" y="2060575"/>
            <a:ext cx="5795962" cy="236664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192088" y="4618672"/>
            <a:ext cx="5795962" cy="1726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203951" y="2060575"/>
            <a:ext cx="5795962" cy="2366645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203950" y="4618672"/>
            <a:ext cx="5795962" cy="17265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58243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5ACBF0"/>
          </p15:clr>
        </p15:guide>
        <p15:guide id="2" pos="3908">
          <p15:clr>
            <a:srgbClr val="5ACBF0"/>
          </p15:clr>
        </p15:guide>
        <p15:guide id="3" orient="horz" pos="1298">
          <p15:clr>
            <a:srgbClr val="5ACBF0"/>
          </p15:clr>
        </p15:guide>
        <p15:guide id="4" orient="horz" pos="116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2192000" cy="1512000"/>
          </a:xfrm>
          <a:prstGeom prst="rect">
            <a:avLst/>
          </a:prstGeom>
          <a:solidFill>
            <a:srgbClr val="005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243138" y="333375"/>
            <a:ext cx="0" cy="8270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525344"/>
            <a:ext cx="12192000" cy="1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 txBox="1">
            <a:spLocks noChangeArrowheads="1"/>
          </p:cNvSpPr>
          <p:nvPr userDrawn="1"/>
        </p:nvSpPr>
        <p:spPr bwMode="auto">
          <a:xfrm>
            <a:off x="8252460" y="6525345"/>
            <a:ext cx="3747453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www.tu-chemnitz.de/en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33375"/>
            <a:ext cx="1533088" cy="827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53" r:id="rId2"/>
    <p:sldLayoutId id="2147483758" r:id="rId3"/>
    <p:sldLayoutId id="2147483759" r:id="rId4"/>
    <p:sldLayoutId id="2147483760" r:id="rId5"/>
    <p:sldLayoutId id="2147483761" r:id="rId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000000"/>
          </p15:clr>
        </p15:guide>
        <p15:guide id="2" orient="horz" pos="210">
          <p15:clr>
            <a:srgbClr val="9FCC3B"/>
          </p15:clr>
        </p15:guide>
        <p15:guide id="3" orient="horz" pos="731">
          <p15:clr>
            <a:srgbClr val="9FCC3B"/>
          </p15:clr>
        </p15:guide>
        <p15:guide id="4" pos="1413" userDrawn="1">
          <p15:clr>
            <a:srgbClr val="9FCC3B"/>
          </p15:clr>
        </p15:guide>
        <p15:guide id="5" pos="1186" userDrawn="1">
          <p15:clr>
            <a:srgbClr val="9FCC3B"/>
          </p15:clr>
        </p15:guide>
        <p15:guide id="6" pos="1640" userDrawn="1">
          <p15:clr>
            <a:srgbClr val="9FCC3B"/>
          </p15:clr>
        </p15:guide>
        <p15:guide id="7" pos="7491">
          <p15:clr>
            <a:srgbClr val="000000"/>
          </p15:clr>
        </p15:guide>
        <p15:guide id="8" orient="horz" pos="3906">
          <p15:clr>
            <a:srgbClr val="000000"/>
          </p15:clr>
        </p15:guide>
        <p15:guide id="9" orient="horz" pos="1162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274"/>
            <a:ext cx="12192000" cy="764704"/>
          </a:xfrm>
          <a:prstGeom prst="rect">
            <a:avLst/>
          </a:prstGeom>
          <a:solidFill>
            <a:srgbClr val="005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235075" y="152400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"/>
          <p:cNvSpPr txBox="1">
            <a:spLocks noChangeArrowheads="1"/>
          </p:cNvSpPr>
          <p:nvPr userDrawn="1"/>
        </p:nvSpPr>
        <p:spPr bwMode="auto">
          <a:xfrm>
            <a:off x="8252460" y="6525345"/>
            <a:ext cx="3747453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www.tu-chemnitz.de/en</a:t>
            </a:r>
          </a:p>
        </p:txBody>
      </p:sp>
      <p:sp>
        <p:nvSpPr>
          <p:cNvPr id="34" name="Fußzeilenplatzhalter 4"/>
          <p:cNvSpPr txBox="1">
            <a:spLocks/>
          </p:cNvSpPr>
          <p:nvPr userDrawn="1"/>
        </p:nvSpPr>
        <p:spPr>
          <a:xfrm>
            <a:off x="4655840" y="6526933"/>
            <a:ext cx="5593060" cy="332656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>
                <a:latin typeface="Roboto" panose="02000000000000000000" pitchFamily="2" charset="0"/>
                <a:ea typeface="Roboto" panose="02000000000000000000" pitchFamily="2" charset="0"/>
              </a:rPr>
              <a:pPr algn="ctr">
                <a:defRPr/>
              </a:pPr>
              <a:t>‹Nr.›</a:t>
            </a:fld>
            <a:endParaRPr lang="de-DE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9" y="152400"/>
            <a:ext cx="868064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3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4" r:id="rId2"/>
    <p:sldLayoutId id="2147483755" r:id="rId3"/>
    <p:sldLayoutId id="2147483756" r:id="rId4"/>
    <p:sldLayoutId id="2147483719" r:id="rId5"/>
    <p:sldLayoutId id="21474837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9FCC3B"/>
          </p15:clr>
        </p15:guide>
        <p15:guide id="2" orient="horz" pos="391" userDrawn="1">
          <p15:clr>
            <a:srgbClr val="9FCC3B"/>
          </p15:clr>
        </p15:guide>
        <p15:guide id="3" pos="892" userDrawn="1">
          <p15:clr>
            <a:srgbClr val="9FCC3B"/>
          </p15:clr>
        </p15:guide>
        <p15:guide id="4" pos="121" userDrawn="1">
          <p15:clr>
            <a:srgbClr val="000000"/>
          </p15:clr>
        </p15:guide>
        <p15:guide id="5" pos="778" userDrawn="1">
          <p15:clr>
            <a:srgbClr val="9FCC3B"/>
          </p15:clr>
        </p15:guide>
        <p15:guide id="6" pos="665" userDrawn="1">
          <p15:clr>
            <a:srgbClr val="9FCC3B"/>
          </p15:clr>
        </p15:guide>
        <p15:guide id="7" pos="7559" userDrawn="1">
          <p15:clr>
            <a:srgbClr val="000000"/>
          </p15:clr>
        </p15:guide>
        <p15:guide id="8" orient="horz" pos="572" userDrawn="1">
          <p15:clr>
            <a:srgbClr val="000000"/>
          </p15:clr>
        </p15:guide>
        <p15:guide id="9" orient="horz" pos="3997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 txBox="1">
            <a:spLocks/>
          </p:cNvSpPr>
          <p:nvPr/>
        </p:nvSpPr>
        <p:spPr>
          <a:xfrm>
            <a:off x="2498918" y="225290"/>
            <a:ext cx="9607730" cy="8998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Brief Profile </a:t>
            </a:r>
            <a:r>
              <a:rPr lang="de-DE" sz="2400" kern="0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 Chemnitz University </a:t>
            </a:r>
            <a:r>
              <a:rPr lang="de-DE" sz="2400" kern="0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 Technology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84784"/>
            <a:ext cx="12192000" cy="538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9"/>
          <p:cNvSpPr txBox="1">
            <a:spLocks/>
          </p:cNvSpPr>
          <p:nvPr/>
        </p:nvSpPr>
        <p:spPr>
          <a:xfrm>
            <a:off x="1302987" y="77760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Faculties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5145929" y="2859755"/>
            <a:ext cx="6885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Electrical Engineering and Information Technology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4400020" y="1658938"/>
            <a:ext cx="5054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Natural Sciences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145929" y="2117529"/>
            <a:ext cx="430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Mathematics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4391343" y="3443724"/>
            <a:ext cx="5063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Computer Science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5159896" y="3870847"/>
            <a:ext cx="6885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Economics and Business Administration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4400020" y="4293096"/>
            <a:ext cx="524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Humanities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5172113" y="4757678"/>
            <a:ext cx="688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Behavioral and Social Sciences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391342" y="2537696"/>
            <a:ext cx="494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Faculty of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Mechanical Engineering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224" y="1412776"/>
            <a:ext cx="3651672" cy="40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7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9"/>
          <p:cNvSpPr txBox="1">
            <a:spLocks/>
          </p:cNvSpPr>
          <p:nvPr/>
        </p:nvSpPr>
        <p:spPr>
          <a:xfrm>
            <a:off x="1311042" y="78505"/>
            <a:ext cx="3759408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Central </a:t>
            </a:r>
            <a:r>
              <a:rPr lang="de-DE" alt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Institutions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764781" y="1430293"/>
            <a:ext cx="423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Cluster of Excellence MERGE</a:t>
            </a:r>
          </a:p>
        </p:txBody>
      </p:sp>
      <p:sp>
        <p:nvSpPr>
          <p:cNvPr id="17" name="Rechteck 16"/>
          <p:cNvSpPr/>
          <p:nvPr/>
        </p:nvSpPr>
        <p:spPr>
          <a:xfrm>
            <a:off x="4409870" y="1802990"/>
            <a:ext cx="4848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Center for Teaching and Learning Saxony</a:t>
            </a:r>
          </a:p>
        </p:txBody>
      </p:sp>
      <p:sp>
        <p:nvSpPr>
          <p:cNvPr id="18" name="Rechteck 17"/>
          <p:cNvSpPr/>
          <p:nvPr/>
        </p:nvSpPr>
        <p:spPr>
          <a:xfrm>
            <a:off x="3758418" y="2174477"/>
            <a:ext cx="2373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International Office</a:t>
            </a:r>
          </a:p>
        </p:txBody>
      </p:sp>
      <p:sp>
        <p:nvSpPr>
          <p:cNvPr id="19" name="Rechteck 18"/>
          <p:cNvSpPr/>
          <p:nvPr/>
        </p:nvSpPr>
        <p:spPr>
          <a:xfrm>
            <a:off x="4401411" y="2547180"/>
            <a:ext cx="223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University Library</a:t>
            </a:r>
          </a:p>
        </p:txBody>
      </p:sp>
      <p:sp>
        <p:nvSpPr>
          <p:cNvPr id="20" name="Rechteck 19"/>
          <p:cNvSpPr/>
          <p:nvPr/>
        </p:nvSpPr>
        <p:spPr>
          <a:xfrm>
            <a:off x="3755349" y="2914530"/>
            <a:ext cx="333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University Computer Center</a:t>
            </a:r>
          </a:p>
        </p:txBody>
      </p:sp>
      <p:sp>
        <p:nvSpPr>
          <p:cNvPr id="21" name="Rechteck 20"/>
          <p:cNvSpPr/>
          <p:nvPr/>
        </p:nvSpPr>
        <p:spPr>
          <a:xfrm>
            <a:off x="4432896" y="3293600"/>
            <a:ext cx="306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Foreign Language Center</a:t>
            </a:r>
          </a:p>
        </p:txBody>
      </p:sp>
      <p:sp>
        <p:nvSpPr>
          <p:cNvPr id="22" name="Rechteck 21"/>
          <p:cNvSpPr/>
          <p:nvPr/>
        </p:nvSpPr>
        <p:spPr>
          <a:xfrm>
            <a:off x="3764781" y="3664718"/>
            <a:ext cx="329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Center for Teacher Training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402345" y="4030046"/>
            <a:ext cx="330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Center for Young Scientists</a:t>
            </a:r>
          </a:p>
        </p:txBody>
      </p:sp>
      <p:sp>
        <p:nvSpPr>
          <p:cNvPr id="24" name="Rechteck 23"/>
          <p:cNvSpPr/>
          <p:nvPr/>
        </p:nvSpPr>
        <p:spPr>
          <a:xfrm>
            <a:off x="3755349" y="4409867"/>
            <a:ext cx="548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Center for Knowledge and Technology Transfer</a:t>
            </a:r>
          </a:p>
        </p:txBody>
      </p:sp>
      <p:sp>
        <p:nvSpPr>
          <p:cNvPr id="25" name="Rechteck 24"/>
          <p:cNvSpPr/>
          <p:nvPr/>
        </p:nvSpPr>
        <p:spPr>
          <a:xfrm>
            <a:off x="4397435" y="4784961"/>
            <a:ext cx="4630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en-US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Center for Sports and Health Promotion</a:t>
            </a:r>
          </a:p>
        </p:txBody>
      </p:sp>
      <p:sp>
        <p:nvSpPr>
          <p:cNvPr id="28" name="Rechteck 27"/>
          <p:cNvSpPr/>
          <p:nvPr/>
        </p:nvSpPr>
        <p:spPr>
          <a:xfrm>
            <a:off x="3774777" y="5157490"/>
            <a:ext cx="275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indent="0" defTabSz="1079500">
              <a:buNone/>
            </a:pPr>
            <a:r>
              <a:rPr lang="de-DE" alt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Research Center MAIN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235889"/>
            <a:ext cx="3069150" cy="4857442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4429750" y="5524632"/>
            <a:ext cx="4210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4138" defTabSz="1079500"/>
            <a:r>
              <a:rPr lang="de-DE" b="1" kern="0" dirty="0">
                <a:latin typeface="Roboto" panose="02000000000000000000" pitchFamily="2" charset="0"/>
                <a:ea typeface="Roboto" panose="02000000000000000000" pitchFamily="2" charset="0"/>
              </a:rPr>
              <a:t>Zentrum für Mensch und Technik </a:t>
            </a:r>
            <a:r>
              <a:rPr lang="de-DE" kern="0" dirty="0">
                <a:latin typeface="Roboto" panose="02000000000000000000" pitchFamily="2" charset="0"/>
                <a:ea typeface="Roboto" panose="02000000000000000000" pitchFamily="2" charset="0"/>
              </a:rPr>
              <a:t>(de)</a:t>
            </a:r>
            <a:endParaRPr lang="de-DE" altLang="de-DE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39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9"/>
          <p:cNvSpPr txBox="1">
            <a:spLocks/>
          </p:cNvSpPr>
          <p:nvPr/>
        </p:nvSpPr>
        <p:spPr>
          <a:xfrm>
            <a:off x="1313573" y="79254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Core </a:t>
            </a:r>
            <a:r>
              <a:rPr 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Competencies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118503" y="5373688"/>
            <a:ext cx="260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Materials and Smart Systems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915398" y="5373688"/>
            <a:ext cx="239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Human and Technology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44045" y="5373688"/>
            <a:ext cx="2592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Resource-efficient Production and Lightweight Construction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5" y="5175296"/>
            <a:ext cx="1045050" cy="11340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79" y="5289347"/>
            <a:ext cx="947965" cy="9479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53" y="5199294"/>
            <a:ext cx="977436" cy="9774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61528F-1ABF-4C79-9C02-C8C1D6D6B6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02" r="23002"/>
          <a:stretch/>
        </p:blipFill>
        <p:spPr>
          <a:xfrm>
            <a:off x="4079775" y="758386"/>
            <a:ext cx="4032452" cy="43988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42BF2A6-97BC-482E-9A42-6E27F9FE54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7791"/>
            <a:ext cx="4079776" cy="439999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90031F7-5F00-4539-B1A9-1DD6EB521E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314" t="11134" r="25844" b="16334"/>
          <a:stretch/>
        </p:blipFill>
        <p:spPr>
          <a:xfrm>
            <a:off x="8112226" y="757791"/>
            <a:ext cx="4079776" cy="439940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04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9"/>
          <p:cNvSpPr txBox="1">
            <a:spLocks/>
          </p:cNvSpPr>
          <p:nvPr/>
        </p:nvSpPr>
        <p:spPr>
          <a:xfrm>
            <a:off x="1319920" y="72154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Teaching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292000" y="5178982"/>
            <a:ext cx="2671222" cy="12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Internationalization</a:t>
            </a:r>
            <a:endParaRPr lang="en-US" sz="1600" b="1" dirty="0">
              <a:solidFill>
                <a:srgbClr val="003E2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Research-based learning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Cross-disciplinary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Application oriented</a:t>
            </a:r>
          </a:p>
          <a:p>
            <a:pPr>
              <a:lnSpc>
                <a:spcPct val="50000"/>
              </a:lnSpc>
            </a:pPr>
            <a:endParaRPr lang="en-US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 23"/>
          <p:cNvSpPr txBox="1">
            <a:spLocks noChangeArrowheads="1"/>
          </p:cNvSpPr>
          <p:nvPr/>
        </p:nvSpPr>
        <p:spPr bwMode="auto">
          <a:xfrm>
            <a:off x="4079776" y="5250754"/>
            <a:ext cx="7416824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33 Bachelor’s Programs  |  59 Master’s Programs  |  2 Diploma Programs</a:t>
            </a:r>
          </a:p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 2 Programs at the Center for Teacher Training</a:t>
            </a:r>
          </a:p>
          <a:p>
            <a:pPr marL="84138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14 Part-Time Distance and Continuing Training Programs</a:t>
            </a:r>
            <a:endParaRPr lang="de-DE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3" y="5373688"/>
            <a:ext cx="935037" cy="93503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356A244-3A74-4E54-BAFD-6FDD6E3D6E21}"/>
              </a:ext>
            </a:extLst>
          </p:cNvPr>
          <p:cNvSpPr/>
          <p:nvPr/>
        </p:nvSpPr>
        <p:spPr>
          <a:xfrm>
            <a:off x="11151330" y="6117223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 err="1">
                <a:latin typeface="Roboto" panose="02000000000000000000" pitchFamily="2" charset="0"/>
                <a:ea typeface="Roboto" panose="02000000000000000000" pitchFamily="2" charset="0"/>
              </a:rPr>
              <a:t>status</a:t>
            </a: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166DA0-D17E-4E88-A178-3CAAEDF5E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0625"/>
            <a:ext cx="12192000" cy="43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3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12191777" cy="4392488"/>
          </a:xfrm>
          <a:prstGeom prst="rect">
            <a:avLst/>
          </a:prstGeom>
        </p:spPr>
      </p:pic>
      <p:sp>
        <p:nvSpPr>
          <p:cNvPr id="8" name="Textplatzhalter 9"/>
          <p:cNvSpPr txBox="1">
            <a:spLocks/>
          </p:cNvSpPr>
          <p:nvPr/>
        </p:nvSpPr>
        <p:spPr>
          <a:xfrm>
            <a:off x="1302986" y="76520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Internationalization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343025" y="5373688"/>
            <a:ext cx="5791200" cy="107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46063" fontAlgn="auto">
              <a:lnSpc>
                <a:spcPct val="100000"/>
              </a:lnSpc>
              <a:spcAft>
                <a:spcPts val="0"/>
              </a:spcAft>
            </a:pP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31.6% international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students</a:t>
            </a: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5113" indent="-246063" fontAlgn="auto">
              <a:lnSpc>
                <a:spcPct val="100000"/>
              </a:lnSpc>
              <a:spcAft>
                <a:spcPts val="0"/>
              </a:spcAft>
            </a:pP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Students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87 countries</a:t>
            </a:r>
          </a:p>
          <a:p>
            <a:pPr marL="265113" indent="-246063" fontAlgn="auto">
              <a:lnSpc>
                <a:spcPct val="100000"/>
              </a:lnSpc>
              <a:spcAft>
                <a:spcPts val="0"/>
              </a:spcAft>
            </a:pP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Partnerships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more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than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160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universities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worldwide</a:t>
            </a: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8" y="5405561"/>
            <a:ext cx="903164" cy="90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1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9"/>
          <p:cNvSpPr txBox="1">
            <a:spLocks/>
          </p:cNvSpPr>
          <p:nvPr/>
        </p:nvSpPr>
        <p:spPr>
          <a:xfrm>
            <a:off x="1328390" y="77606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Young </a:t>
            </a:r>
            <a:r>
              <a:rPr lang="de-DE" sz="2100" dirty="0" err="1">
                <a:latin typeface="Roboto" panose="02000000000000000000" pitchFamily="2" charset="0"/>
                <a:ea typeface="Roboto" panose="02000000000000000000" pitchFamily="2" charset="0"/>
              </a:rPr>
              <a:t>Scientists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343025" y="4257675"/>
            <a:ext cx="8508826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pPr marL="19050" indent="0">
              <a:buNone/>
            </a:pP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Center for Young Researchers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Optimal working conditions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Cross-disciplinary continuing education during doctoral studies and habilitation 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Cross-disciplinary advising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Individual support during challenging phases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Networking for cross-disciplinary exchanges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Support for career goals and development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087888" y="3876644"/>
            <a:ext cx="12393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Wolfang Schmidt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71" y="4365104"/>
            <a:ext cx="479753" cy="93503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0FC7395-984B-41F5-A5A4-8EFE2618A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689"/>
            <a:ext cx="12192000" cy="33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00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9"/>
          <p:cNvSpPr txBox="1">
            <a:spLocks/>
          </p:cNvSpPr>
          <p:nvPr/>
        </p:nvSpPr>
        <p:spPr>
          <a:xfrm>
            <a:off x="1305104" y="76390"/>
            <a:ext cx="6079565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Knowledge and Technology Transfer</a:t>
            </a:r>
            <a:endParaRPr lang="en-US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8611"/>
            <a:ext cx="12192000" cy="3966533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791744" y="4869160"/>
            <a:ext cx="8280920" cy="22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5113" indent="-246063">
              <a:spcBef>
                <a:spcPts val="400"/>
              </a:spcBef>
            </a:pP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Project 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advising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and support,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technology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scouting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spin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-offs</a:t>
            </a: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Advice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on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transfer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economic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value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, and patent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applications</a:t>
            </a:r>
            <a:endParaRPr lang="de-DE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Specialist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placement</a:t>
            </a:r>
            <a:endParaRPr lang="de-DE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5113" indent="-246063">
              <a:spcBef>
                <a:spcPts val="400"/>
              </a:spcBef>
            </a:pP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Continuing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part</a:t>
            </a:r>
            <a:r>
              <a:rPr lang="de-DE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-time </a:t>
            </a:r>
            <a:r>
              <a:rPr lang="de-DE" altLang="de-DE" sz="1600" kern="0" dirty="0" err="1">
                <a:latin typeface="Roboto" panose="02000000000000000000" pitchFamily="2" charset="0"/>
                <a:ea typeface="Roboto" panose="02000000000000000000" pitchFamily="2" charset="0"/>
              </a:rPr>
              <a:t>education</a:t>
            </a:r>
            <a:endParaRPr lang="de-DE" altLang="de-DE" sz="1600" kern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5113" indent="-246063">
              <a:spcBef>
                <a:spcPts val="40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Cross-generational educational programs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88" y="4964609"/>
            <a:ext cx="935037" cy="818157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343025" y="4964609"/>
            <a:ext cx="2376711" cy="81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Technology Scouting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Spin-offs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altLang="de-DE" sz="1600" b="1" dirty="0">
                <a:latin typeface="Roboto" panose="02000000000000000000" pitchFamily="2" charset="0"/>
                <a:ea typeface="Roboto" panose="02000000000000000000" pitchFamily="2" charset="0"/>
              </a:rPr>
              <a:t>Continuing Education</a:t>
            </a:r>
          </a:p>
          <a:p>
            <a:pPr>
              <a:lnSpc>
                <a:spcPct val="50000"/>
              </a:lnSpc>
            </a:pPr>
            <a:endParaRPr lang="en-US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7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9"/>
          <p:cNvSpPr txBox="1">
            <a:spLocks/>
          </p:cNvSpPr>
          <p:nvPr/>
        </p:nvSpPr>
        <p:spPr>
          <a:xfrm>
            <a:off x="1305103" y="76413"/>
            <a:ext cx="9547781" cy="5545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Equal Opportunities and Balancing Work, Studies, and Family</a:t>
            </a:r>
            <a:endParaRPr lang="en-US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3"/>
            <a:ext cx="6239914" cy="5759921"/>
          </a:xfrm>
          <a:prstGeom prst="rect">
            <a:avLst/>
          </a:prstGeom>
        </p:spPr>
      </p:pic>
      <p:sp>
        <p:nvSpPr>
          <p:cNvPr id="9" name="Rectangle 23"/>
          <p:cNvSpPr txBox="1">
            <a:spLocks noChangeArrowheads="1"/>
          </p:cNvSpPr>
          <p:nvPr/>
        </p:nvSpPr>
        <p:spPr bwMode="auto">
          <a:xfrm>
            <a:off x="6384032" y="980728"/>
            <a:ext cx="568863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>
              <a:spcBef>
                <a:spcPts val="0"/>
              </a:spcBef>
              <a:buNone/>
            </a:pPr>
            <a:r>
              <a:rPr lang="en-US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Cornerstones</a:t>
            </a:r>
          </a:p>
          <a:p>
            <a:pPr marL="427038">
              <a:spcBef>
                <a:spcPts val="10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Promoting women as an integral component of the human resources department</a:t>
            </a:r>
          </a:p>
          <a:p>
            <a:pPr marL="427038">
              <a:spcBef>
                <a:spcPts val="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Center for Equal Opportunities in Science and Research</a:t>
            </a:r>
          </a:p>
          <a:p>
            <a:pPr marL="427038">
              <a:spcBef>
                <a:spcPts val="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Research-oriented equality standards from the German Research Foundation</a:t>
            </a:r>
          </a:p>
          <a:p>
            <a:pPr marL="427038">
              <a:spcBef>
                <a:spcPts val="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Permanent designation as “Family-Friendly University”</a:t>
            </a:r>
          </a:p>
          <a:p>
            <a:pPr marL="84138" indent="0">
              <a:spcBef>
                <a:spcPts val="800"/>
              </a:spcBef>
              <a:buNone/>
            </a:pPr>
            <a:r>
              <a:rPr lang="en-US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Measures</a:t>
            </a:r>
          </a:p>
          <a:p>
            <a:pPr marL="427038">
              <a:spcBef>
                <a:spcPts val="10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Successful participation in the Federal Ministry of Education and Research’s Female Professor Programs I and II</a:t>
            </a:r>
          </a:p>
          <a:p>
            <a:pPr marL="427038">
              <a:spcBef>
                <a:spcPts val="100"/>
              </a:spcBef>
            </a:pPr>
            <a:r>
              <a:rPr lang="en-US" altLang="de-DE" sz="1600" kern="0" spc="10" dirty="0">
                <a:latin typeface="Roboto" panose="02000000000000000000" pitchFamily="2" charset="0"/>
                <a:ea typeface="Roboto" panose="02000000000000000000" pitchFamily="2" charset="0"/>
              </a:rPr>
              <a:t>Tandem programs</a:t>
            </a:r>
          </a:p>
          <a:p>
            <a:pPr marL="427038">
              <a:spcBef>
                <a:spcPts val="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Re-entry scholarships</a:t>
            </a:r>
          </a:p>
          <a:p>
            <a:pPr marL="427038">
              <a:spcBef>
                <a:spcPts val="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Coordinator for equal opportunities within research networks</a:t>
            </a:r>
          </a:p>
          <a:p>
            <a:pPr marL="427038">
              <a:spcBef>
                <a:spcPts val="0"/>
              </a:spcBef>
            </a:pP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Family service</a:t>
            </a:r>
            <a:endParaRPr lang="en-US" altLang="de-DE" sz="1600" b="1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17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9"/>
          <p:cNvSpPr txBox="1">
            <a:spLocks/>
          </p:cNvSpPr>
          <p:nvPr/>
        </p:nvSpPr>
        <p:spPr>
          <a:xfrm>
            <a:off x="1305104" y="74273"/>
            <a:ext cx="10411877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Network of Disseminators at Chemnitz University of Technology</a:t>
            </a:r>
            <a:endParaRPr lang="en-US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19336" y="6038077"/>
            <a:ext cx="11953328" cy="486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Chemnitz University of Technology sent off its graduates during the commencement ceremony. </a:t>
            </a:r>
            <a:b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altLang="de-D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1,568 students graduated from Chemnitz University of Technology in 2022.</a:t>
            </a:r>
            <a:endParaRPr lang="de-D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212AE1-CF44-4962-8171-7CF6BDCF5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81"/>
          <a:stretch/>
        </p:blipFill>
        <p:spPr>
          <a:xfrm>
            <a:off x="0" y="767080"/>
            <a:ext cx="12192000" cy="522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1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9" r="4485"/>
          <a:stretch/>
        </p:blipFill>
        <p:spPr>
          <a:xfrm>
            <a:off x="0" y="757768"/>
            <a:ext cx="12192000" cy="61307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912424" y="6688430"/>
            <a:ext cx="13681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Steve Conrad, Jacob Müller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1312455" y="46386"/>
            <a:ext cx="10687458" cy="5743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Brief Profile </a:t>
            </a:r>
            <a:r>
              <a:rPr lang="de-DE" sz="2400" kern="0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 Chemnitz University </a:t>
            </a:r>
            <a:r>
              <a:rPr lang="de-DE" sz="2400" kern="0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2400" kern="0" dirty="0">
                <a:latin typeface="Roboto" panose="02000000000000000000" pitchFamily="2" charset="0"/>
                <a:ea typeface="Roboto" panose="02000000000000000000" pitchFamily="2" charset="0"/>
              </a:rPr>
              <a:t> Technology</a:t>
            </a:r>
          </a:p>
        </p:txBody>
      </p:sp>
    </p:spTree>
    <p:extLst>
      <p:ext uri="{BB962C8B-B14F-4D97-AF65-F5344CB8AC3E}">
        <p14:creationId xmlns:p14="http://schemas.microsoft.com/office/powerpoint/2010/main" val="212375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9"/>
          <p:cNvSpPr txBox="1">
            <a:spLocks/>
          </p:cNvSpPr>
          <p:nvPr/>
        </p:nvSpPr>
        <p:spPr>
          <a:xfrm>
            <a:off x="1252611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Chemnitz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14"/>
          <p:cNvSpPr txBox="1">
            <a:spLocks noChangeArrowheads="1"/>
          </p:cNvSpPr>
          <p:nvPr/>
        </p:nvSpPr>
        <p:spPr bwMode="auto">
          <a:xfrm>
            <a:off x="192088" y="5373216"/>
            <a:ext cx="824975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Above-average economic growth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Above-average share of innovative jobs 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Above-average share of industry in added-value creation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4224"/>
            <a:ext cx="12192000" cy="44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371"/>
            <a:ext cx="4801200" cy="20374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759" y="764703"/>
            <a:ext cx="4205241" cy="43930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192088" y="5369561"/>
            <a:ext cx="10872463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265113" indent="-246063" eaLnBrk="0" hangingPunct="0">
              <a:spcBef>
                <a:spcPts val="400"/>
              </a:spcBef>
              <a:buChar char="•"/>
              <a:defRPr sz="2000" kern="0"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+mn-lt"/>
                <a:cs typeface="+mn-cs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  <a:cs typeface="+mn-cs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  <a:cs typeface="+mn-cs"/>
              </a:defRPr>
            </a:lvl9pPr>
          </a:lstStyle>
          <a:p>
            <a:r>
              <a:rPr lang="de-DE" sz="1600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250,160 </a:t>
            </a:r>
            <a:r>
              <a:rPr lang="de-DE" sz="1600" spc="-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residents</a:t>
            </a:r>
            <a:r>
              <a:rPr lang="de-DE" sz="1600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(13.1 </a:t>
            </a:r>
            <a:r>
              <a:rPr lang="de-DE" sz="1600" spc="-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percent</a:t>
            </a:r>
            <a:r>
              <a:rPr lang="de-DE" sz="1600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600" spc="-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foreigners</a:t>
            </a:r>
            <a:r>
              <a:rPr lang="de-DE" sz="1600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More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than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18,500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companies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. 7,000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those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alt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founded</a:t>
            </a:r>
            <a:r>
              <a:rPr lang="de-DE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after 1995</a:t>
            </a:r>
          </a:p>
          <a:p>
            <a:r>
              <a:rPr lang="en-US" altLang="de-DE" sz="1600" dirty="0">
                <a:latin typeface="Roboto" panose="02000000000000000000" pitchFamily="2" charset="0"/>
                <a:ea typeface="Roboto" panose="02000000000000000000" pitchFamily="2" charset="0"/>
              </a:rPr>
              <a:t>Traditional strengths: mechanical and plant engineering, automotive industry, microsystem technology</a:t>
            </a:r>
          </a:p>
          <a:p>
            <a:endParaRPr lang="de-DE" altLang="de-DE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314841" y="86973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Chemnitz – City of Modernity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1151330" y="6117223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 err="1">
                <a:latin typeface="Roboto" panose="02000000000000000000" pitchFamily="2" charset="0"/>
                <a:ea typeface="Roboto" panose="02000000000000000000" pitchFamily="2" charset="0"/>
              </a:rPr>
              <a:t>status</a:t>
            </a: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72FBE8-8C55-45E6-B248-6844373538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31"/>
          <a:stretch/>
        </p:blipFill>
        <p:spPr>
          <a:xfrm>
            <a:off x="4450079" y="3284388"/>
            <a:ext cx="3585281" cy="18734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3647728" cy="25196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704" y="764704"/>
            <a:ext cx="4603657" cy="25196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3017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/>
          <p:cNvSpPr txBox="1">
            <a:spLocks noChangeArrowheads="1"/>
          </p:cNvSpPr>
          <p:nvPr/>
        </p:nvSpPr>
        <p:spPr bwMode="auto">
          <a:xfrm>
            <a:off x="192088" y="5373688"/>
            <a:ext cx="7416080" cy="12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4138" indent="0" defTabSz="1079500">
              <a:buNone/>
            </a:pPr>
            <a:r>
              <a:rPr lang="en-US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1836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Royal Industrial School Chemnitz Founded</a:t>
            </a:r>
          </a:p>
          <a:p>
            <a:pPr marL="84137" indent="0" defTabSz="1079500">
              <a:buNone/>
            </a:pPr>
            <a:r>
              <a:rPr lang="en-US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1953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New University of Mechanical Engineering Karl Marx Stadt Founded</a:t>
            </a:r>
          </a:p>
          <a:p>
            <a:pPr marL="84138" indent="0" defTabSz="1079500">
              <a:buNone/>
            </a:pPr>
            <a:r>
              <a:rPr lang="en-US" altLang="de-DE" sz="1600" b="1" kern="0" dirty="0">
                <a:latin typeface="Roboto" panose="02000000000000000000" pitchFamily="2" charset="0"/>
                <a:ea typeface="Roboto" panose="02000000000000000000" pitchFamily="2" charset="0"/>
              </a:rPr>
              <a:t>1986</a:t>
            </a:r>
            <a:r>
              <a:rPr lang="en-US" altLang="de-DE" sz="1600" kern="0" dirty="0">
                <a:latin typeface="Roboto" panose="02000000000000000000" pitchFamily="2" charset="0"/>
                <a:ea typeface="Roboto" panose="02000000000000000000" pitchFamily="2" charset="0"/>
              </a:rPr>
              <a:t>	“University of Technology” status awarded</a:t>
            </a:r>
          </a:p>
        </p:txBody>
      </p:sp>
      <p:sp>
        <p:nvSpPr>
          <p:cNvPr id="6" name="Textplatzhalter 9"/>
          <p:cNvSpPr txBox="1">
            <a:spLocks/>
          </p:cNvSpPr>
          <p:nvPr/>
        </p:nvSpPr>
        <p:spPr>
          <a:xfrm>
            <a:off x="1302565" y="76388"/>
            <a:ext cx="7675573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History of Chemnitz University of Technology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515" y="764705"/>
            <a:ext cx="4499098" cy="27410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extfeld 8"/>
          <p:cNvSpPr txBox="1"/>
          <p:nvPr/>
        </p:nvSpPr>
        <p:spPr>
          <a:xfrm>
            <a:off x="11208568" y="4293096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Wolfgang Thieme;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613" y="2611388"/>
            <a:ext cx="3359387" cy="254580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612" y="763201"/>
            <a:ext cx="3359387" cy="207791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930" y="3505750"/>
            <a:ext cx="2675683" cy="165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4367808" cy="274104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05750"/>
            <a:ext cx="2482367" cy="165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2366" y="3505750"/>
            <a:ext cx="3674563" cy="16514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450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3865429"/>
            <a:ext cx="5218706" cy="229987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824192" y="614428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Erfenschlager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Straße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248112" y="6148000"/>
            <a:ext cx="339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Straße der Nationen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007768" y="6145424"/>
            <a:ext cx="3383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Wilhelm Raabe Straße</a:t>
            </a:r>
          </a:p>
        </p:txBody>
      </p:sp>
      <p:sp>
        <p:nvSpPr>
          <p:cNvPr id="13" name="Textplatzhalter 9"/>
          <p:cNvSpPr txBox="1">
            <a:spLocks/>
          </p:cNvSpPr>
          <p:nvPr/>
        </p:nvSpPr>
        <p:spPr>
          <a:xfrm>
            <a:off x="1305495" y="77736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University Locations</a:t>
            </a:r>
            <a:endParaRPr lang="en-US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3357" y="3434485"/>
            <a:ext cx="425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Campus </a:t>
            </a:r>
            <a:r>
              <a:rPr lang="de-DE" sz="1600" dirty="0" err="1">
                <a:latin typeface="Roboto" panose="02000000000000000000" pitchFamily="2" charset="0"/>
                <a:ea typeface="Roboto" panose="02000000000000000000" pitchFamily="2" charset="0"/>
              </a:rPr>
              <a:t>Reichenhainer</a:t>
            </a:r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 Straße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6200" y="3859764"/>
            <a:ext cx="4295800" cy="23055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feld 11"/>
          <p:cNvSpPr txBox="1"/>
          <p:nvPr/>
        </p:nvSpPr>
        <p:spPr>
          <a:xfrm>
            <a:off x="11352584" y="5947655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Jürgen </a:t>
            </a:r>
            <a:r>
              <a:rPr lang="de-DE" sz="7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Lösel</a:t>
            </a:r>
            <a:endParaRPr lang="de-DE" sz="7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423024" y="3272332"/>
            <a:ext cx="10083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Foto: Steve Conrad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12192000" cy="26642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" y="3861048"/>
            <a:ext cx="4096267" cy="23042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7103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613150" y="2280190"/>
            <a:ext cx="2701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9,481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Students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enrolled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2022/2023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winter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semester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including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4,367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women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678724" y="2276872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students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87 countries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comprised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31.6%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student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population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at Chemnitz University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Technology in 2022. </a:t>
            </a:r>
            <a:endParaRPr lang="de-DE" sz="14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Textplatzhalter 9"/>
          <p:cNvSpPr txBox="1">
            <a:spLocks/>
          </p:cNvSpPr>
          <p:nvPr/>
        </p:nvSpPr>
        <p:spPr>
          <a:xfrm>
            <a:off x="1305105" y="76388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Facts and Figures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80" y="1423117"/>
            <a:ext cx="692396" cy="76279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696" y="1412776"/>
            <a:ext cx="772615" cy="772615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63056" y="4958206"/>
            <a:ext cx="28686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169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Professorships</a:t>
            </a:r>
            <a:endParaRPr lang="de-DE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including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9 at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Center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Teacher Training) in 2022,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complemented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9 additional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junior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professorships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20" y="4084350"/>
            <a:ext cx="765415" cy="765415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8500130" y="1356243"/>
            <a:ext cx="3065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96 Degree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Programs</a:t>
            </a:r>
            <a:endParaRPr lang="de-DE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offered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faculties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Center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Teaching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Traning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during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2022/2023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winter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semester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including</a:t>
            </a:r>
            <a:endParaRPr lang="de-DE" sz="14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Bachelor‘s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59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Master‘s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b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Diploma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at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Center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Teacher Training.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1364" b="8386"/>
          <a:stretch/>
        </p:blipFill>
        <p:spPr>
          <a:xfrm>
            <a:off x="6802456" y="1423621"/>
            <a:ext cx="1525792" cy="1573331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3678724" y="4958206"/>
            <a:ext cx="2345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2,293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Employees</a:t>
            </a:r>
            <a:endParaRPr lang="de-DE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About 43 %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third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-party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funding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696" y="4059730"/>
            <a:ext cx="1121728" cy="781471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6722376" y="4974035"/>
            <a:ext cx="25419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1,589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Graduates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completed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their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2022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academic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year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at Chemnitz University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Technology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706" y="4063752"/>
            <a:ext cx="1149831" cy="709063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9480376" y="4974035"/>
            <a:ext cx="2592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121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Doctorates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und </a:t>
            </a:r>
            <a:b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Habilitations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br>
              <a:rPr lang="de-DE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completed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2022</a:t>
            </a:r>
            <a:endParaRPr lang="de-DE" sz="1400" dirty="0">
              <a:solidFill>
                <a:srgbClr val="00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738" y="4076101"/>
            <a:ext cx="539703" cy="814052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42DC1B7D-7F69-4829-9D14-2824EB5D2AC4}"/>
              </a:ext>
            </a:extLst>
          </p:cNvPr>
          <p:cNvSpPr/>
          <p:nvPr/>
        </p:nvSpPr>
        <p:spPr>
          <a:xfrm>
            <a:off x="11151330" y="6117223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 err="1">
                <a:latin typeface="Roboto" panose="02000000000000000000" pitchFamily="2" charset="0"/>
                <a:ea typeface="Roboto" panose="02000000000000000000" pitchFamily="2" charset="0"/>
              </a:rPr>
              <a:t>status</a:t>
            </a: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0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9"/>
          <p:cNvSpPr txBox="1">
            <a:spLocks/>
          </p:cNvSpPr>
          <p:nvPr/>
        </p:nvSpPr>
        <p:spPr>
          <a:xfrm>
            <a:off x="1307222" y="76792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en-US" altLang="de-DE" sz="2100" dirty="0">
                <a:latin typeface="Roboto" panose="02000000000000000000" pitchFamily="2" charset="0"/>
                <a:ea typeface="Roboto" panose="02000000000000000000" pitchFamily="2" charset="0"/>
              </a:rPr>
              <a:t>Facts and Figures</a:t>
            </a:r>
            <a:endParaRPr lang="de-DE" sz="21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11337" y="498077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88 Million Euros in Third-Party Funding</a:t>
            </a:r>
          </a:p>
          <a:p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were raised by university researchers in 2022.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985" y="4102792"/>
            <a:ext cx="356447" cy="7657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360685"/>
            <a:ext cx="818903" cy="8120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48" y="1412776"/>
            <a:ext cx="773039" cy="7870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4045097"/>
            <a:ext cx="435736" cy="8496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025" y="1400265"/>
            <a:ext cx="891042" cy="7083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808" y="4082702"/>
            <a:ext cx="812080" cy="812080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37826" y="2278247"/>
            <a:ext cx="44500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Core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Competencies</a:t>
            </a:r>
            <a:endParaRPr lang="de-DE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concerned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important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tomorrow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Materials and Smart Systems, Resource-efficient Production 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en-US" sz="1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Lightweight Construction 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 well as </a:t>
            </a:r>
            <a:r>
              <a:rPr lang="en-US" sz="14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Human and Technology.</a:t>
            </a:r>
            <a:endParaRPr lang="de-DE" sz="14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37826" y="4987577"/>
            <a:ext cx="3369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 Enterprises</a:t>
            </a:r>
          </a:p>
          <a:p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spun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off in 2022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support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SAXEED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start-up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network, and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TUClab. In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addition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b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57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other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projects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being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advised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Chemnitz.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293076" y="4969486"/>
            <a:ext cx="288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1,462 Publications</a:t>
            </a:r>
          </a:p>
          <a:p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community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published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2022 and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available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University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Bibliography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225645" y="4987577"/>
            <a:ext cx="20143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103,9 Million Euros</a:t>
            </a:r>
          </a:p>
          <a:p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received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grant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2022.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9466903" y="2278247"/>
            <a:ext cx="22323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1,286 Projects</a:t>
            </a:r>
          </a:p>
          <a:p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received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third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-party </a:t>
            </a:r>
            <a:b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financing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2022.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532191" y="2278247"/>
            <a:ext cx="319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1.2 Million Printed Books and </a:t>
            </a:r>
            <a:r>
              <a:rPr lang="de-DE" b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Magazines</a:t>
            </a:r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well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377,000 digital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holdings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offered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university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library</a:t>
            </a:r>
            <a:r>
              <a:rPr lang="de-DE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2022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368" y="4058326"/>
            <a:ext cx="648187" cy="810234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2C325534-B784-4940-881B-98FCD505BE67}"/>
              </a:ext>
            </a:extLst>
          </p:cNvPr>
          <p:cNvSpPr/>
          <p:nvPr/>
        </p:nvSpPr>
        <p:spPr>
          <a:xfrm>
            <a:off x="11151330" y="6117223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DE" altLang="de-DE" sz="1200" kern="0" dirty="0" err="1">
                <a:latin typeface="Roboto" panose="02000000000000000000" pitchFamily="2" charset="0"/>
                <a:ea typeface="Roboto" panose="02000000000000000000" pitchFamily="2" charset="0"/>
              </a:rPr>
              <a:t>status</a:t>
            </a:r>
            <a:r>
              <a:rPr lang="de-DE" altLang="de-DE" sz="1200" kern="0" dirty="0">
                <a:latin typeface="Roboto" panose="02000000000000000000" pitchFamily="2" charset="0"/>
                <a:ea typeface="Roboto" panose="02000000000000000000" pitchFamily="2" charset="0"/>
              </a:rPr>
              <a:t>: 2023 </a:t>
            </a:r>
            <a:endParaRPr lang="de-DE" altLang="de-DE" sz="900" kern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8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/>
          <p:cNvSpPr txBox="1">
            <a:spLocks/>
          </p:cNvSpPr>
          <p:nvPr/>
        </p:nvSpPr>
        <p:spPr>
          <a:xfrm>
            <a:off x="1308923" y="76388"/>
            <a:ext cx="3759408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2100" dirty="0">
                <a:latin typeface="Roboto" panose="02000000000000000000" pitchFamily="2" charset="0"/>
                <a:ea typeface="Roboto" panose="02000000000000000000" pitchFamily="2" charset="0"/>
              </a:rPr>
              <a:t>University Leadership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77014" y="3645024"/>
            <a:ext cx="1734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Gerd Strohmeier</a:t>
            </a:r>
          </a:p>
          <a:p>
            <a:r>
              <a:rPr lang="de-DE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President</a:t>
            </a:r>
            <a:endParaRPr lang="de-D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85065" y="3648834"/>
            <a:ext cx="2080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Uwe Götze</a:t>
            </a:r>
          </a:p>
          <a:p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Vice President for Transfer and Academic Qualification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17573" y="3648834"/>
            <a:ext cx="1999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Anja Strobel</a:t>
            </a:r>
          </a:p>
          <a:p>
            <a:pPr algn="l"/>
            <a:r>
              <a:rPr lang="en-US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Vice President for Research and University Development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221891" y="3648834"/>
            <a:ext cx="20854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</a:t>
            </a:r>
          </a:p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Maximilian Eibl</a:t>
            </a:r>
          </a:p>
          <a:p>
            <a:r>
              <a:rPr lang="en-US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Vice President for Academic and International Affairs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282589" y="3648834"/>
            <a:ext cx="208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Thomas Lang</a:t>
            </a:r>
          </a:p>
          <a:p>
            <a:r>
              <a:rPr lang="de-DE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Acting</a:t>
            </a:r>
            <a:r>
              <a:rPr lang="de-D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Chancellor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4C34828-F1BF-4CF9-9A06-C0D6BFD0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19" y="1730744"/>
            <a:ext cx="1326543" cy="184846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8BCA14-9A29-443D-A21F-960CE0295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74" y="1658940"/>
            <a:ext cx="1378073" cy="19202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B41219-26E3-4A04-9192-1C3A98294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216" y="1648658"/>
            <a:ext cx="1378072" cy="192026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84244C2-74B5-46FF-8400-79402C042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899" y="1658940"/>
            <a:ext cx="1378073" cy="192026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D6635D5-3F9E-494F-9B9B-A71762B18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640" y="1658940"/>
            <a:ext cx="1378073" cy="19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15538"/>
      </p:ext>
    </p:extLst>
  </p:cSld>
  <p:clrMapOvr>
    <a:masterClrMapping/>
  </p:clrMapOvr>
</p:sld>
</file>

<file path=ppt/theme/theme1.xml><?xml version="1.0" encoding="utf-8"?>
<a:theme xmlns:a="http://schemas.openxmlformats.org/drawingml/2006/main" name="TUC Startfolie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8B31D93D-0AE3-4129-8F59-0A1B4861456D}" vid="{FD2E1F97-C55B-44ED-BB44-DE82A844ABA9}"/>
    </a:ext>
  </a:extLst>
</a:theme>
</file>

<file path=ppt/theme/theme2.xml><?xml version="1.0" encoding="utf-8"?>
<a:theme xmlns:a="http://schemas.openxmlformats.org/drawingml/2006/main" name="TUC Folgefolien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8B31D93D-0AE3-4129-8F59-0A1B4861456D}" vid="{06557993-6BF1-44C7-BA17-25F23A6E4ADC}"/>
    </a:ext>
  </a:ext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TUC_KH</Template>
  <TotalTime>0</TotalTime>
  <Words>834</Words>
  <Application>Microsoft Office PowerPoint</Application>
  <PresentationFormat>Breitbild</PresentationFormat>
  <Paragraphs>155</Paragraphs>
  <Slides>18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Roboto</vt:lpstr>
      <vt:lpstr>Arial</vt:lpstr>
      <vt:lpstr>Calibri</vt:lpstr>
      <vt:lpstr>Roboto Condensed Light</vt:lpstr>
      <vt:lpstr>Roboto Condensed</vt:lpstr>
      <vt:lpstr>TUC Startfolie</vt:lpstr>
      <vt:lpstr>TUC Folgefolien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TU Chemnitz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Jacob Müller</dc:creator>
  <cp:keywords/>
  <dc:description/>
  <cp:lastModifiedBy>Jacob Müller</cp:lastModifiedBy>
  <cp:revision>26</cp:revision>
  <cp:lastPrinted>2015-10-30T11:33:42Z</cp:lastPrinted>
  <dcterms:created xsi:type="dcterms:W3CDTF">2021-10-01T14:07:21Z</dcterms:created>
  <dcterms:modified xsi:type="dcterms:W3CDTF">2024-05-16T09:16:50Z</dcterms:modified>
  <cp:category>Corporate Design der TU Chemnitz</cp:category>
</cp:coreProperties>
</file>