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9" r:id="rId1"/>
    <p:sldMasterId id="2147483699" r:id="rId2"/>
  </p:sldMasterIdLst>
  <p:notesMasterIdLst>
    <p:notesMasterId r:id="rId21"/>
  </p:notesMasterIdLst>
  <p:handoutMasterIdLst>
    <p:handoutMasterId r:id="rId22"/>
  </p:handoutMasterIdLst>
  <p:sldIdLst>
    <p:sldId id="313" r:id="rId3"/>
    <p:sldId id="314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</p:sldIdLst>
  <p:sldSz cx="12192000" cy="6858000"/>
  <p:notesSz cx="9928225" cy="679767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italic r:id="rId3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50"/>
    <a:srgbClr val="707070"/>
    <a:srgbClr val="006F5F"/>
    <a:srgbClr val="003E2F"/>
    <a:srgbClr val="E4B402"/>
    <a:srgbClr val="FFD800"/>
    <a:srgbClr val="009EE3"/>
    <a:srgbClr val="51AE32"/>
    <a:srgbClr val="779A2B"/>
    <a:srgbClr val="003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0" autoAdjust="0"/>
    <p:restoredTop sz="97526" autoAdjust="0"/>
  </p:normalViewPr>
  <p:slideViewPr>
    <p:cSldViewPr snapToGrid="0">
      <p:cViewPr varScale="1">
        <p:scale>
          <a:sx n="170" d="100"/>
          <a:sy n="170" d="100"/>
        </p:scale>
        <p:origin x="564" y="120"/>
      </p:cViewPr>
      <p:guideLst>
        <p:guide orient="horz" pos="256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430" y="-96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A9E21-4981-413F-9BAB-A1BE42E0A624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594" y="645741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872BD-D2C1-4FAA-A740-000198079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76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594" y="0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750" y="509588"/>
            <a:ext cx="45307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360" y="3228190"/>
            <a:ext cx="7943508" cy="305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79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594" y="6456379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B2B633-7BEC-49A7-B3BF-92E0C7E450E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6968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07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4773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9227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9500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3686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0325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639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93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58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7310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338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38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38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93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3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eg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3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963" y="1776095"/>
            <a:ext cx="11557000" cy="448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2420938"/>
            <a:ext cx="12192000" cy="409674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26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1162">
          <p15:clr>
            <a:srgbClr val="000000"/>
          </p15:clr>
        </p15:guide>
        <p15:guide id="8" orient="horz" pos="1525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5795962" cy="428466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03950" y="2060574"/>
            <a:ext cx="5795963" cy="4284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94367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 userDrawn="1">
          <p15:clr>
            <a:srgbClr val="5ACBF0"/>
          </p15:clr>
        </p15:guide>
        <p15:guide id="2" pos="3908" userDrawn="1">
          <p15:clr>
            <a:srgbClr val="5ACBF0"/>
          </p15:clr>
        </p15:guide>
        <p15:guide id="3" orient="horz" pos="1298" userDrawn="1">
          <p15:clr>
            <a:srgbClr val="5ACBF0"/>
          </p15:clr>
        </p15:guide>
        <p15:guide id="4" orient="horz" pos="1162" userDrawn="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ie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5795962" cy="2366645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192088" y="4618672"/>
            <a:ext cx="5795962" cy="1726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203951" y="2060575"/>
            <a:ext cx="5795962" cy="2366645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203950" y="4618672"/>
            <a:ext cx="5795962" cy="1726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58243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5ACBF0"/>
          </p15:clr>
        </p15:guide>
        <p15:guide id="2" pos="3908">
          <p15:clr>
            <a:srgbClr val="5ACBF0"/>
          </p15:clr>
        </p15:guide>
        <p15:guide id="3" orient="horz" pos="1298">
          <p15:clr>
            <a:srgbClr val="5ACBF0"/>
          </p15:clr>
        </p15:guide>
        <p15:guide id="4" orient="horz" pos="116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en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3708399" cy="428466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116387" y="2060574"/>
            <a:ext cx="7883525" cy="4284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384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57" userDrawn="1">
          <p15:clr>
            <a:srgbClr val="5ACBF0"/>
          </p15:clr>
        </p15:guide>
        <p15:guide id="2" pos="2593" userDrawn="1">
          <p15:clr>
            <a:srgbClr val="5ACBF0"/>
          </p15:clr>
        </p15:guide>
        <p15:guide id="3" orient="horz" pos="1298">
          <p15:clr>
            <a:srgbClr val="5ACBF0"/>
          </p15:clr>
        </p15:guide>
        <p15:guide id="4" orient="horz" pos="116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fensch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2088" y="908050"/>
            <a:ext cx="790576" cy="9283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58925" y="908050"/>
            <a:ext cx="10440988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1558925" y="1996440"/>
            <a:ext cx="10440988" cy="4348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72985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ble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343025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4683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8" y="1376363"/>
            <a:ext cx="3779837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8" y="3497580"/>
            <a:ext cx="3779837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8"/>
          </p:nvPr>
        </p:nvSpPr>
        <p:spPr>
          <a:xfrm>
            <a:off x="4151784" y="1376363"/>
            <a:ext cx="3852391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151313" y="3497580"/>
            <a:ext cx="3852862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9"/>
          </p:nvPr>
        </p:nvSpPr>
        <p:spPr>
          <a:xfrm>
            <a:off x="8184232" y="1376363"/>
            <a:ext cx="3815681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8183563" y="3497580"/>
            <a:ext cx="3816350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66122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5042" userDrawn="1">
          <p15:clr>
            <a:srgbClr val="5ACBF0"/>
          </p15:clr>
        </p15:guide>
        <p15:guide id="1" pos="2502" userDrawn="1">
          <p15:clr>
            <a:srgbClr val="5ACBF0"/>
          </p15:clr>
        </p15:guide>
        <p15:guide id="2" pos="2615" userDrawn="1">
          <p15:clr>
            <a:srgbClr val="5ACBF0"/>
          </p15:clr>
        </p15:guide>
        <p15:guide id="3" orient="horz" pos="867" userDrawn="1">
          <p15:clr>
            <a:srgbClr val="5ACBF0"/>
          </p15:clr>
        </p15:guide>
        <p15:guide id="4" orient="horz" pos="754" userDrawn="1">
          <p15:clr>
            <a:srgbClr val="5ACBF0"/>
          </p15:clr>
        </p15:guide>
        <p15:guide id="5" pos="5155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els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2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963" y="1776095"/>
            <a:ext cx="11557000" cy="448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2420938"/>
            <a:ext cx="2711450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2711450" y="2420938"/>
            <a:ext cx="5225098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7940040" y="2420938"/>
            <a:ext cx="4251960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334963" y="5200968"/>
            <a:ext cx="1404937" cy="9998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387601" y="5139267"/>
            <a:ext cx="9504362" cy="10615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4795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067">
          <p15:clr>
            <a:srgbClr val="5ACBF0"/>
          </p15:clr>
        </p15:guide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1162">
          <p15:clr>
            <a:srgbClr val="000000"/>
          </p15:clr>
        </p15:guide>
        <p15:guide id="8" orient="horz" pos="1525">
          <p15:clr>
            <a:srgbClr val="5ACBF0"/>
          </p15:clr>
        </p15:guide>
        <p15:guide id="9" orient="horz" pos="327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ö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2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334963" y="1844675"/>
            <a:ext cx="1404937" cy="1381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711449" y="1775461"/>
            <a:ext cx="9180513" cy="51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2711450" y="2420938"/>
            <a:ext cx="9480550" cy="409674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815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1162">
          <p15:clr>
            <a:srgbClr val="000000"/>
          </p15:clr>
        </p15:guide>
        <p15:guide id="8" orient="horz" pos="1525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ß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3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484313"/>
            <a:ext cx="3169920" cy="318674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177540" y="1484313"/>
            <a:ext cx="4930140" cy="318674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115300" y="1484313"/>
            <a:ext cx="4076700" cy="318674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963" y="4938395"/>
            <a:ext cx="11557000" cy="12623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95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3749">
          <p15:clr>
            <a:srgbClr val="5ACBF0"/>
          </p15:clr>
        </p15:guide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935">
          <p15:clr>
            <a:srgbClr val="000000"/>
          </p15:clr>
        </p15:guide>
        <p15:guide id="8" orient="horz" pos="1525">
          <p15:clr>
            <a:srgbClr val="5ACBF0"/>
          </p15:clr>
        </p15:guide>
        <p15:guide id="9" pos="393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11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877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3702"/>
            <a:ext cx="12187084" cy="57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5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ichen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98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rgbClr val="005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61369" y="333375"/>
            <a:ext cx="0" cy="8270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6525344"/>
            <a:ext cx="12192000" cy="1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 txBox="1">
            <a:spLocks noChangeArrowheads="1"/>
          </p:cNvSpPr>
          <p:nvPr userDrawn="1"/>
        </p:nvSpPr>
        <p:spPr bwMode="auto">
          <a:xfrm>
            <a:off x="8252460" y="6525345"/>
            <a:ext cx="3747453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www.tu-chemnitz.de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33375"/>
            <a:ext cx="1388034" cy="827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53" r:id="rId2"/>
    <p:sldLayoutId id="2147483751" r:id="rId3"/>
    <p:sldLayoutId id="2147483752" r:id="rId4"/>
    <p:sldLayoutId id="2147483758" r:id="rId5"/>
    <p:sldLayoutId id="2147483759" r:id="rId6"/>
    <p:sldLayoutId id="2147483760" r:id="rId7"/>
    <p:sldLayoutId id="2147483761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000000"/>
          </p15:clr>
        </p15:guide>
        <p15:guide id="2" orient="horz" pos="210">
          <p15:clr>
            <a:srgbClr val="9FCC3B"/>
          </p15:clr>
        </p15:guide>
        <p15:guide id="3" orient="horz" pos="731">
          <p15:clr>
            <a:srgbClr val="9FCC3B"/>
          </p15:clr>
        </p15:guide>
        <p15:guide id="4" pos="1300">
          <p15:clr>
            <a:srgbClr val="9FCC3B"/>
          </p15:clr>
        </p15:guide>
        <p15:guide id="5" pos="1096">
          <p15:clr>
            <a:srgbClr val="9FCC3B"/>
          </p15:clr>
        </p15:guide>
        <p15:guide id="6" pos="1504">
          <p15:clr>
            <a:srgbClr val="9FCC3B"/>
          </p15:clr>
        </p15:guide>
        <p15:guide id="7" pos="7491">
          <p15:clr>
            <a:srgbClr val="000000"/>
          </p15:clr>
        </p15:guide>
        <p15:guide id="8" orient="horz" pos="3906">
          <p15:clr>
            <a:srgbClr val="000000"/>
          </p15:clr>
        </p15:guide>
        <p15:guide id="9" orient="horz" pos="1162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274"/>
            <a:ext cx="12192000" cy="764704"/>
          </a:xfrm>
          <a:prstGeom prst="rect">
            <a:avLst/>
          </a:prstGeom>
          <a:solidFill>
            <a:srgbClr val="005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66868" y="152713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"/>
          <p:cNvSpPr txBox="1">
            <a:spLocks noChangeArrowheads="1"/>
          </p:cNvSpPr>
          <p:nvPr userDrawn="1"/>
        </p:nvSpPr>
        <p:spPr bwMode="auto">
          <a:xfrm>
            <a:off x="8252460" y="6525345"/>
            <a:ext cx="3747453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www.tu-chemnitz.de</a:t>
            </a:r>
          </a:p>
        </p:txBody>
      </p:sp>
      <p:sp>
        <p:nvSpPr>
          <p:cNvPr id="34" name="Fußzeilenplatzhalter 4"/>
          <p:cNvSpPr txBox="1">
            <a:spLocks/>
          </p:cNvSpPr>
          <p:nvPr userDrawn="1"/>
        </p:nvSpPr>
        <p:spPr>
          <a:xfrm>
            <a:off x="4655840" y="6526933"/>
            <a:ext cx="5593060" cy="33265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>
                <a:latin typeface="Roboto" panose="02000000000000000000" pitchFamily="2" charset="0"/>
                <a:ea typeface="Roboto" panose="02000000000000000000" pitchFamily="2" charset="0"/>
              </a:rPr>
              <a:pPr algn="ctr">
                <a:defRPr/>
              </a:pPr>
              <a:t>‹Nr.›</a:t>
            </a:fld>
            <a:endParaRPr lang="de-DE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52400"/>
            <a:ext cx="78540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3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4" r:id="rId2"/>
    <p:sldLayoutId id="2147483755" r:id="rId3"/>
    <p:sldLayoutId id="2147483756" r:id="rId4"/>
    <p:sldLayoutId id="2147483719" r:id="rId5"/>
    <p:sldLayoutId id="21474837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9FCC3B"/>
          </p15:clr>
        </p15:guide>
        <p15:guide id="2" orient="horz" pos="391" userDrawn="1">
          <p15:clr>
            <a:srgbClr val="9FCC3B"/>
          </p15:clr>
        </p15:guide>
        <p15:guide id="3" pos="846" userDrawn="1">
          <p15:clr>
            <a:srgbClr val="9FCC3B"/>
          </p15:clr>
        </p15:guide>
        <p15:guide id="4" pos="121" userDrawn="1">
          <p15:clr>
            <a:srgbClr val="000000"/>
          </p15:clr>
        </p15:guide>
        <p15:guide id="5" pos="733" userDrawn="1">
          <p15:clr>
            <a:srgbClr val="9FCC3B"/>
          </p15:clr>
        </p15:guide>
        <p15:guide id="6" pos="619" userDrawn="1">
          <p15:clr>
            <a:srgbClr val="9FCC3B"/>
          </p15:clr>
        </p15:guide>
        <p15:guide id="7" pos="7559" userDrawn="1">
          <p15:clr>
            <a:srgbClr val="000000"/>
          </p15:clr>
        </p15:guide>
        <p15:guide id="8" orient="horz" pos="572" userDrawn="1">
          <p15:clr>
            <a:srgbClr val="000000"/>
          </p15:clr>
        </p15:guide>
        <p15:guide id="9" orient="horz" pos="3997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 txBox="1">
            <a:spLocks/>
          </p:cNvSpPr>
          <p:nvPr/>
        </p:nvSpPr>
        <p:spPr>
          <a:xfrm>
            <a:off x="2281161" y="218545"/>
            <a:ext cx="9610802" cy="9419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Kurzporträt der Technischen Universität Chemnitz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8600"/>
            <a:ext cx="12192000" cy="53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9"/>
          <p:cNvSpPr txBox="1">
            <a:spLocks/>
          </p:cNvSpPr>
          <p:nvPr/>
        </p:nvSpPr>
        <p:spPr>
          <a:xfrm>
            <a:off x="1232521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Fakultäten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4980730" y="2972233"/>
            <a:ext cx="7046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Fakultät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für </a:t>
            </a:r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Elektrotechnik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Informationstechnik</a:t>
            </a:r>
            <a:endParaRPr lang="de-DE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4234821" y="1658938"/>
            <a:ext cx="5054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Naturwissenschaften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4980730" y="2117529"/>
            <a:ext cx="430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Mathematik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4226144" y="3443724"/>
            <a:ext cx="5063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Informatik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4994697" y="3870847"/>
            <a:ext cx="6885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Wirtschaftswissenschaften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4234821" y="4293096"/>
            <a:ext cx="524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Philosophische </a:t>
            </a:r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5006914" y="4757678"/>
            <a:ext cx="688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Human- und Sozialwissenschaften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226143" y="2537696"/>
            <a:ext cx="494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" panose="02000000000000000000" pitchFamily="2" charset="0"/>
                <a:ea typeface="Roboto" panose="02000000000000000000" pitchFamily="2" charset="0"/>
              </a:rPr>
              <a:t>Fakultät für </a:t>
            </a:r>
            <a:r>
              <a:rPr lang="de-DE" sz="2000" b="1" dirty="0">
                <a:latin typeface="Roboto" panose="02000000000000000000" pitchFamily="2" charset="0"/>
                <a:ea typeface="Roboto" panose="02000000000000000000" pitchFamily="2" charset="0"/>
              </a:rPr>
              <a:t>Maschinenbau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25" y="1412776"/>
            <a:ext cx="3651672" cy="40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7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9"/>
          <p:cNvSpPr txBox="1">
            <a:spLocks/>
          </p:cNvSpPr>
          <p:nvPr/>
        </p:nvSpPr>
        <p:spPr>
          <a:xfrm>
            <a:off x="1254305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Zentrale Einrichtungen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760467" y="1422998"/>
            <a:ext cx="4234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Forschungscluster MERGE</a:t>
            </a:r>
          </a:p>
        </p:txBody>
      </p:sp>
      <p:sp>
        <p:nvSpPr>
          <p:cNvPr id="17" name="Rechteck 16"/>
          <p:cNvSpPr/>
          <p:nvPr/>
        </p:nvSpPr>
        <p:spPr>
          <a:xfrm>
            <a:off x="4412175" y="1796254"/>
            <a:ext cx="458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Hochschuldidaktisches Zentrum Sachsen</a:t>
            </a:r>
          </a:p>
        </p:txBody>
      </p:sp>
      <p:sp>
        <p:nvSpPr>
          <p:cNvPr id="18" name="Rechteck 17"/>
          <p:cNvSpPr/>
          <p:nvPr/>
        </p:nvSpPr>
        <p:spPr>
          <a:xfrm>
            <a:off x="3754657" y="2169510"/>
            <a:ext cx="4008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Internationales Universitätszentrum</a:t>
            </a:r>
          </a:p>
        </p:txBody>
      </p:sp>
      <p:sp>
        <p:nvSpPr>
          <p:cNvPr id="19" name="Rechteck 18"/>
          <p:cNvSpPr/>
          <p:nvPr/>
        </p:nvSpPr>
        <p:spPr>
          <a:xfrm>
            <a:off x="4412175" y="2553742"/>
            <a:ext cx="254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Universitätsbibliothek</a:t>
            </a:r>
          </a:p>
        </p:txBody>
      </p:sp>
      <p:sp>
        <p:nvSpPr>
          <p:cNvPr id="20" name="Rechteck 19"/>
          <p:cNvSpPr/>
          <p:nvPr/>
        </p:nvSpPr>
        <p:spPr>
          <a:xfrm>
            <a:off x="3754657" y="2914868"/>
            <a:ext cx="3099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Universitätsrechenzentrum</a:t>
            </a:r>
          </a:p>
        </p:txBody>
      </p:sp>
      <p:sp>
        <p:nvSpPr>
          <p:cNvPr id="21" name="Rechteck 20"/>
          <p:cNvSpPr/>
          <p:nvPr/>
        </p:nvSpPr>
        <p:spPr>
          <a:xfrm>
            <a:off x="4431331" y="3291721"/>
            <a:ext cx="320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Fremdsprachen</a:t>
            </a:r>
          </a:p>
        </p:txBody>
      </p:sp>
      <p:sp>
        <p:nvSpPr>
          <p:cNvPr id="22" name="Rechteck 21"/>
          <p:cNvSpPr/>
          <p:nvPr/>
        </p:nvSpPr>
        <p:spPr>
          <a:xfrm>
            <a:off x="3754617" y="3668105"/>
            <a:ext cx="301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Lehrerbildung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397782" y="4033624"/>
            <a:ext cx="5280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den wissenschaftlichen Nachwuchs</a:t>
            </a:r>
          </a:p>
        </p:txBody>
      </p:sp>
      <p:sp>
        <p:nvSpPr>
          <p:cNvPr id="24" name="Rechteck 23"/>
          <p:cNvSpPr/>
          <p:nvPr/>
        </p:nvSpPr>
        <p:spPr>
          <a:xfrm>
            <a:off x="3754617" y="4407151"/>
            <a:ext cx="5154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Wissens- und Technologietransfer</a:t>
            </a:r>
          </a:p>
        </p:txBody>
      </p:sp>
      <p:sp>
        <p:nvSpPr>
          <p:cNvPr id="25" name="Rechteck 24"/>
          <p:cNvSpPr/>
          <p:nvPr/>
        </p:nvSpPr>
        <p:spPr>
          <a:xfrm>
            <a:off x="4431331" y="4790316"/>
            <a:ext cx="497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Sport und Gesundheitsförderung</a:t>
            </a:r>
          </a:p>
        </p:txBody>
      </p:sp>
      <p:sp>
        <p:nvSpPr>
          <p:cNvPr id="28" name="Rechteck 27"/>
          <p:cNvSpPr/>
          <p:nvPr/>
        </p:nvSpPr>
        <p:spPr>
          <a:xfrm>
            <a:off x="3784662" y="5150121"/>
            <a:ext cx="3001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Forschungszentrum MAIN</a:t>
            </a:r>
          </a:p>
        </p:txBody>
      </p:sp>
      <p:sp>
        <p:nvSpPr>
          <p:cNvPr id="29" name="Rechteck 28"/>
          <p:cNvSpPr/>
          <p:nvPr/>
        </p:nvSpPr>
        <p:spPr>
          <a:xfrm>
            <a:off x="4399278" y="5531312"/>
            <a:ext cx="486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Mensch und Technik (</a:t>
            </a:r>
            <a:r>
              <a:rPr lang="de-DE" b="1" kern="0" dirty="0" err="1">
                <a:latin typeface="Roboto" panose="02000000000000000000" pitchFamily="2" charset="0"/>
                <a:ea typeface="Roboto" panose="02000000000000000000" pitchFamily="2" charset="0"/>
              </a:rPr>
              <a:t>MeTech</a:t>
            </a:r>
            <a:r>
              <a:rPr 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lang="de-DE" altLang="de-DE" b="1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235889"/>
            <a:ext cx="3069150" cy="48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02" r="23002"/>
          <a:stretch/>
        </p:blipFill>
        <p:spPr>
          <a:xfrm>
            <a:off x="4079775" y="758386"/>
            <a:ext cx="4032452" cy="439880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1" name="Textplatzhalter 9"/>
          <p:cNvSpPr txBox="1">
            <a:spLocks/>
          </p:cNvSpPr>
          <p:nvPr/>
        </p:nvSpPr>
        <p:spPr>
          <a:xfrm>
            <a:off x="1234315" y="83128"/>
            <a:ext cx="5526877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Kernkompetenzen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18503" y="5373688"/>
            <a:ext cx="260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Materialien und</a:t>
            </a:r>
          </a:p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Intelligente Systeme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915398" y="5373688"/>
            <a:ext cx="239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Mensch und Technik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944045" y="5373688"/>
            <a:ext cx="259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Ressourceneffiziente </a:t>
            </a:r>
            <a:b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Produktion und Leichtbau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7791"/>
            <a:ext cx="4079776" cy="439999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5" y="5175296"/>
            <a:ext cx="1045050" cy="11340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079" y="5289347"/>
            <a:ext cx="947965" cy="9479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53" y="5199294"/>
            <a:ext cx="977436" cy="9774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238A598-D2C8-4D9E-97F3-DB236DA136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314" t="11134" r="25844" b="16334"/>
          <a:stretch/>
        </p:blipFill>
        <p:spPr>
          <a:xfrm>
            <a:off x="8112226" y="757791"/>
            <a:ext cx="4079776" cy="439940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82731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9"/>
          <p:cNvSpPr txBox="1">
            <a:spLocks/>
          </p:cNvSpPr>
          <p:nvPr/>
        </p:nvSpPr>
        <p:spPr>
          <a:xfrm>
            <a:off x="1234320" y="82740"/>
            <a:ext cx="5526877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Lehre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343025" y="5446415"/>
            <a:ext cx="2671669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Internationalität</a:t>
            </a:r>
            <a:endParaRPr lang="de-DE" sz="1600" b="1" dirty="0">
              <a:solidFill>
                <a:srgbClr val="003E2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Forschendes Lernen</a:t>
            </a: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Interdisziplinarität</a:t>
            </a: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Praxisorientierung</a:t>
            </a:r>
          </a:p>
          <a:p>
            <a:pPr>
              <a:lnSpc>
                <a:spcPct val="50000"/>
              </a:lnSpc>
            </a:pP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 23"/>
          <p:cNvSpPr txBox="1">
            <a:spLocks noChangeArrowheads="1"/>
          </p:cNvSpPr>
          <p:nvPr/>
        </p:nvSpPr>
        <p:spPr bwMode="auto">
          <a:xfrm>
            <a:off x="4079776" y="5250754"/>
            <a:ext cx="741682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33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Bachelorstudiengänge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 |  59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Masterstudiengänge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 |  2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Diplomstudiengänge</a:t>
            </a:r>
            <a:endParaRPr lang="en-US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 2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Studienangebote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am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Zentrum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für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Lehrerbildung</a:t>
            </a:r>
            <a:endParaRPr lang="en-US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14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berufsbegleitende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Fern- und </a:t>
            </a:r>
            <a:r>
              <a:rPr lang="en-US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Weiterbildungsstudiengänge</a:t>
            </a:r>
            <a:endParaRPr lang="de-DE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3" y="5373688"/>
            <a:ext cx="935037" cy="93503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1208568" y="6146208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Stand: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807271C-F746-4FBF-BCDA-38B61E30B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625"/>
            <a:ext cx="12192000" cy="43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1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12191777" cy="4392488"/>
          </a:xfrm>
          <a:prstGeom prst="rect">
            <a:avLst/>
          </a:prstGeom>
        </p:spPr>
      </p:pic>
      <p:sp>
        <p:nvSpPr>
          <p:cNvPr id="8" name="Textplatzhalter 9"/>
          <p:cNvSpPr txBox="1">
            <a:spLocks/>
          </p:cNvSpPr>
          <p:nvPr/>
        </p:nvSpPr>
        <p:spPr>
          <a:xfrm>
            <a:off x="1237370" y="86973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Internationalität</a:t>
            </a:r>
            <a:endParaRPr lang="en-US" altLang="de-DE" sz="21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343025" y="5373688"/>
            <a:ext cx="10656888" cy="107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46063" fontAlgn="auto">
              <a:lnSpc>
                <a:spcPct val="100000"/>
              </a:lnSpc>
              <a:spcAft>
                <a:spcPts val="0"/>
              </a:spcAft>
            </a:pP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31,6 % internationale Studierende</a:t>
            </a:r>
          </a:p>
          <a:p>
            <a:pPr marL="265113" indent="-246063" fontAlgn="auto">
              <a:lnSpc>
                <a:spcPct val="100000"/>
              </a:lnSpc>
              <a:spcAft>
                <a:spcPts val="0"/>
              </a:spcAft>
            </a:pP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Studierende aus 87 Ländern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die TU Chemnitz unterhält Kooperationsbeziehungen zu mehr als 160 Partnereinrichtungen in aller Welt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8" y="5405561"/>
            <a:ext cx="903164" cy="9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33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9"/>
          <p:cNvSpPr txBox="1">
            <a:spLocks/>
          </p:cNvSpPr>
          <p:nvPr/>
        </p:nvSpPr>
        <p:spPr>
          <a:xfrm>
            <a:off x="1250068" y="82740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Wissenschaftlicher Nachwuchs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343025" y="4257675"/>
            <a:ext cx="8508826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pPr marL="19050" indent="0">
              <a:buNone/>
            </a:pPr>
            <a: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Zentrum für den wissenschaftlichen Nachwuchs 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Optimale Rahmenbedingungen 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Überfachliche Weiterbildungsangebote rund um die Promotion und Habilitation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Fachübergreifende Beratung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Individuelle Begleitung in herausfordernden Phasen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Vernetzung zum fachübergreifenden Austausch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Unterstützung bei beruflicher Zielfindung und Karriereentwicklung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087888" y="3876644"/>
            <a:ext cx="12393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Wolfgang Schmidt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71" y="4365104"/>
            <a:ext cx="479753" cy="93503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2937D15-9D91-4126-B089-080B984C8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689"/>
            <a:ext cx="12192000" cy="33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7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9"/>
          <p:cNvSpPr txBox="1">
            <a:spLocks/>
          </p:cNvSpPr>
          <p:nvPr/>
        </p:nvSpPr>
        <p:spPr>
          <a:xfrm>
            <a:off x="1250073" y="82740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Wissens</a:t>
            </a:r>
            <a:r>
              <a:rPr lang="en-US" altLang="de-DE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und </a:t>
            </a:r>
            <a:r>
              <a:rPr lang="en-US" altLang="de-DE" sz="21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Technologietransfer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8611"/>
            <a:ext cx="12192000" cy="3966533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791744" y="4869160"/>
            <a:ext cx="8280920" cy="22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Projektberatung und -begleitung,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Technologiescouting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und Ausgründungen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Beratung zu Transfer, wirtschaftlicher Verwertung und Patentverwertung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Fachkräftevermittlung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berufsbegleitende Aus- und Weiterbildung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generationenübergreifende Bildungsangebote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8" y="4964609"/>
            <a:ext cx="935037" cy="818157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343025" y="4964609"/>
            <a:ext cx="2376711" cy="81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de-DE" altLang="de-DE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Technologiescouting</a:t>
            </a:r>
            <a:endParaRPr lang="de-DE" altLang="de-DE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Ausgründungen</a:t>
            </a:r>
          </a:p>
          <a:p>
            <a:pPr>
              <a:lnSpc>
                <a:spcPct val="50000"/>
              </a:lnSpc>
            </a:pPr>
            <a:r>
              <a:rPr lang="de-DE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Weiterbildung</a:t>
            </a:r>
          </a:p>
          <a:p>
            <a:pPr>
              <a:lnSpc>
                <a:spcPct val="50000"/>
              </a:lnSpc>
            </a:pP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72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9"/>
          <p:cNvSpPr txBox="1">
            <a:spLocks/>
          </p:cNvSpPr>
          <p:nvPr/>
        </p:nvSpPr>
        <p:spPr>
          <a:xfrm>
            <a:off x="1241604" y="86973"/>
            <a:ext cx="817962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Gleichstellung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Vereinbarkeit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von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Beruf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Studium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Familie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3"/>
            <a:ext cx="6239914" cy="5759921"/>
          </a:xfrm>
          <a:prstGeom prst="rect">
            <a:avLst/>
          </a:prstGeom>
        </p:spPr>
      </p:pic>
      <p:sp>
        <p:nvSpPr>
          <p:cNvPr id="9" name="Rectangle 23"/>
          <p:cNvSpPr txBox="1">
            <a:spLocks noChangeArrowheads="1"/>
          </p:cNvSpPr>
          <p:nvPr/>
        </p:nvSpPr>
        <p:spPr bwMode="auto">
          <a:xfrm>
            <a:off x="6384032" y="980728"/>
            <a:ext cx="568863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>
              <a:spcBef>
                <a:spcPts val="0"/>
              </a:spcBef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Verankerung</a:t>
            </a:r>
          </a:p>
          <a:p>
            <a:pPr marL="427038">
              <a:spcBef>
                <a:spcPts val="1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Frauenförderung als integraler Bestandteil der Personalentwicklung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Chancengleichheit in Wissenschaft und Forschung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forschungsorientierte Gleichstellungsstandards der DFG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dauerhaftes Zertifikat zum „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audit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familiengerechte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hochschule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</a:p>
          <a:p>
            <a:pPr marL="84138" indent="0">
              <a:spcBef>
                <a:spcPts val="800"/>
              </a:spcBef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Maßnahmen</a:t>
            </a:r>
          </a:p>
          <a:p>
            <a:pPr marL="427038">
              <a:spcBef>
                <a:spcPts val="1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erfolgreiche Beteiligung an den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Professorinnenprogrammen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I und II des BMBF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spc="10" dirty="0">
                <a:latin typeface="Roboto" panose="02000000000000000000" pitchFamily="2" charset="0"/>
                <a:ea typeface="Roboto" panose="02000000000000000000" pitchFamily="2" charset="0"/>
              </a:rPr>
              <a:t>Tandem-Programme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Wiedereinstiegsstipendien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Koordinatorin von Gleichstellung in den Forschungsverbünden</a:t>
            </a:r>
          </a:p>
          <a:p>
            <a:pPr marL="427038">
              <a:spcBef>
                <a:spcPts val="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Familienservice</a:t>
            </a:r>
            <a:endParaRPr lang="de-DE" altLang="de-DE" sz="1600" b="1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90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9"/>
          <p:cNvSpPr txBox="1">
            <a:spLocks/>
          </p:cNvSpPr>
          <p:nvPr/>
        </p:nvSpPr>
        <p:spPr>
          <a:xfrm>
            <a:off x="1233144" y="82740"/>
            <a:ext cx="10411877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Netzwerk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der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Multiplikatoren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Multiplikatorinnen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der TU Chemnitz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19336" y="6038077"/>
            <a:ext cx="11953328" cy="486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Die TU Chemnitz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verabschiedet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ihre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Absolventinnen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Absolventen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Rahmen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der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Graduiertenfeier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b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1.568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Studierende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beendeten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Jahr</a:t>
            </a:r>
            <a:r>
              <a:rPr lang="en-US" altLang="de-DE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2022 </a:t>
            </a:r>
            <a:r>
              <a:rPr lang="en-US" altLang="de-DE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ihr</a:t>
            </a: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Studium in Chemnitz.</a:t>
            </a:r>
            <a:endParaRPr lang="de-D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358C3A-02EF-4D52-969D-96C4631EA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81"/>
          <a:stretch/>
        </p:blipFill>
        <p:spPr>
          <a:xfrm>
            <a:off x="0" y="767080"/>
            <a:ext cx="12192000" cy="522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0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7067"/>
            <a:ext cx="12192000" cy="5350933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2280707" y="223614"/>
            <a:ext cx="9300766" cy="8630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Kurzporträt der Technischen Universität Chemnitz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912424" y="6688430"/>
            <a:ext cx="13681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Steve Conrad, Jacob Müller</a:t>
            </a:r>
          </a:p>
        </p:txBody>
      </p:sp>
    </p:spTree>
    <p:extLst>
      <p:ext uri="{BB962C8B-B14F-4D97-AF65-F5344CB8AC3E}">
        <p14:creationId xmlns:p14="http://schemas.microsoft.com/office/powerpoint/2010/main" val="4221924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9"/>
          <p:cNvSpPr txBox="1">
            <a:spLocks/>
          </p:cNvSpPr>
          <p:nvPr/>
        </p:nvSpPr>
        <p:spPr>
          <a:xfrm>
            <a:off x="1254304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Chemnitz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14"/>
          <p:cNvSpPr txBox="1">
            <a:spLocks noChangeArrowheads="1"/>
          </p:cNvSpPr>
          <p:nvPr/>
        </p:nvSpPr>
        <p:spPr bwMode="auto">
          <a:xfrm>
            <a:off x="192088" y="5373216"/>
            <a:ext cx="824975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überdurchschnittliches Wirtschaftswachstum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überdurchschnittliche Anzahl innovativer Arbeitsplätze</a:t>
            </a:r>
          </a:p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überdurchschnittlicher Anteil der Industrie an der Wertschöpfung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4224"/>
            <a:ext cx="12192000" cy="4403564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192088" y="1996440"/>
            <a:ext cx="11807825" cy="434879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4294967295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02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192088" y="5369561"/>
            <a:ext cx="1087246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r>
              <a:rPr lang="de-DE" sz="1600" spc="-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250.160 Einwohner (Ausländeranteil 13,1 Prozent)</a:t>
            </a: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mehr als 18.500 Unternehmen, davon 7.000 nach 1995 neu gegründet</a:t>
            </a:r>
          </a:p>
          <a:p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traditionelle Stärken: Maschinen- und Anlagenbau, Automobilindustrie, Mikrosystemtechnik</a:t>
            </a: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245837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Chemnitz –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Stadt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der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Moderne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435686" y="4951184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Jacob Müller</a:t>
            </a:r>
          </a:p>
        </p:txBody>
      </p:sp>
      <p:sp>
        <p:nvSpPr>
          <p:cNvPr id="13" name="Rechteck 12"/>
          <p:cNvSpPr/>
          <p:nvPr/>
        </p:nvSpPr>
        <p:spPr>
          <a:xfrm>
            <a:off x="11151330" y="6117223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Stand: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0DA0A0-3D29-4FC7-B222-61FFE9487D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371"/>
            <a:ext cx="4801200" cy="20374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3DB5A68-4B47-48EF-BC49-0E563B2865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759" y="764703"/>
            <a:ext cx="4205241" cy="439308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B24A6BD-5A14-439B-B9F3-D472846EEA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31"/>
          <a:stretch/>
        </p:blipFill>
        <p:spPr>
          <a:xfrm>
            <a:off x="4450079" y="3284388"/>
            <a:ext cx="3585281" cy="18734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CD0447F-AA70-4EF8-B79D-7758FD3338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3647728" cy="25196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5CD8434-5897-4A62-8956-CD7635DF1D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704" y="764704"/>
            <a:ext cx="4603657" cy="25196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006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"/>
          <p:cNvSpPr txBox="1">
            <a:spLocks noChangeArrowheads="1"/>
          </p:cNvSpPr>
          <p:nvPr/>
        </p:nvSpPr>
        <p:spPr bwMode="auto">
          <a:xfrm>
            <a:off x="192088" y="5373688"/>
            <a:ext cx="7199312" cy="12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 defTabSz="1079500"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1836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Gründung der Königlichen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Gewerbschule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zu Chemnitz</a:t>
            </a:r>
          </a:p>
          <a:p>
            <a:pPr marL="84137" indent="0" defTabSz="1079500"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1953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Neugründung als Hochschule für Maschinenbau Karl-Marx-Stadt</a:t>
            </a:r>
          </a:p>
          <a:p>
            <a:pPr marL="84138" indent="0" defTabSz="1079500">
              <a:buNone/>
            </a:pPr>
            <a:r>
              <a:rPr lang="de-DE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1986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Verleihung des Status „Technische Universität“ </a:t>
            </a: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241183" y="86973"/>
            <a:ext cx="7675573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Geschichte der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Technischen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Universität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Chemnitz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515" y="764705"/>
            <a:ext cx="4499098" cy="274104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11208568" y="4293096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Wolfgang Thieme;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613" y="2611388"/>
            <a:ext cx="3359387" cy="254580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612" y="763201"/>
            <a:ext cx="3359387" cy="20779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930" y="3505750"/>
            <a:ext cx="2675683" cy="16520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4367808" cy="274104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5750"/>
            <a:ext cx="2482367" cy="16520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2366" y="3505750"/>
            <a:ext cx="3674563" cy="165144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6614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3865429"/>
            <a:ext cx="5218706" cy="2299875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824192" y="614428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Erfenschlager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Straße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48112" y="6148000"/>
            <a:ext cx="339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Straße der Nationen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007768" y="6145424"/>
            <a:ext cx="3383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Wilhelm-Raabe-Straße</a:t>
            </a:r>
          </a:p>
        </p:txBody>
      </p:sp>
      <p:sp>
        <p:nvSpPr>
          <p:cNvPr id="13" name="Textplatzhalter 9"/>
          <p:cNvSpPr txBox="1">
            <a:spLocks/>
          </p:cNvSpPr>
          <p:nvPr/>
        </p:nvSpPr>
        <p:spPr>
          <a:xfrm>
            <a:off x="1237763" y="77736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Universitätsstandorte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3357" y="3434485"/>
            <a:ext cx="425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Campus </a:t>
            </a:r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Reichenhainer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Straße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6200" y="3859764"/>
            <a:ext cx="4295800" cy="23055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11352584" y="5947655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Jürgen </a:t>
            </a:r>
            <a:r>
              <a:rPr lang="de-DE" sz="7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Lösel</a:t>
            </a:r>
            <a:endParaRPr lang="de-DE" sz="7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423024" y="3272332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Steve Conrad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12192000" cy="26642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" y="3861048"/>
            <a:ext cx="4096267" cy="23042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0239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613150" y="2280190"/>
            <a:ext cx="2701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9.481 Studierende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waren im Wintersemester 2022/2023 eingeschrieben, darunter 4.367 Frauen.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78724" y="2276872"/>
            <a:ext cx="25922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31,6 % internationale </a:t>
            </a:r>
          </a:p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Studierende aus </a:t>
            </a:r>
            <a:b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87 Ländern </a:t>
            </a: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studierten 2022 an der TU Chemnitz. </a:t>
            </a:r>
            <a:endParaRPr lang="de-DE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Textplatzhalter 9"/>
          <p:cNvSpPr txBox="1">
            <a:spLocks/>
          </p:cNvSpPr>
          <p:nvPr/>
        </p:nvSpPr>
        <p:spPr>
          <a:xfrm>
            <a:off x="1246866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Zahlen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Fakten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0" y="1423117"/>
            <a:ext cx="692396" cy="76279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696" y="1412776"/>
            <a:ext cx="772615" cy="772615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63056" y="4958206"/>
            <a:ext cx="286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169 Professuren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(inkl. 9 Professuren am Zentrum für Lehrerbildung) gab es 2022 an der TU Chemnitz. Hinzu kamen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9 eingerichtete Junior-professuren.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20" y="4084350"/>
            <a:ext cx="765415" cy="765415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8500130" y="1339515"/>
            <a:ext cx="30655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96 Studiengänge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boten die acht Fakultäten und das Zentrum für Lehrerbildung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im Wintersemester 2022/2023 an: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33 Bachelor- und 59 Master-studiengänge, </a:t>
            </a:r>
            <a:b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2 Diplomstudiengänge 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sowie 2 Studienangebote am Zentrum für Lehrerbildung.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364" b="8386"/>
          <a:stretch/>
        </p:blipFill>
        <p:spPr>
          <a:xfrm>
            <a:off x="6802456" y="1423621"/>
            <a:ext cx="1525792" cy="1573331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3678724" y="4958206"/>
            <a:ext cx="23452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2.293 Personen arbeiteten an der TU,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etwa 43 % von ihnen wurden über Drittmittel finanziert.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696" y="4059730"/>
            <a:ext cx="1121728" cy="781471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6722376" y="4974035"/>
            <a:ext cx="25419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1.589 Absolventinnen und Absolventen 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haben im Prüfungsjahr 2022 ihr Studium an der TU Chemnitz abgeschlossen.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706" y="4063752"/>
            <a:ext cx="1149831" cy="709063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9480376" y="4974035"/>
            <a:ext cx="2592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121 Promotionen und </a:t>
            </a:r>
            <a:b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7 Habilitationen </a:t>
            </a:r>
            <a:br>
              <a:rPr lang="de-DE" sz="16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wurden 2022 abgeschlossen</a:t>
            </a: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738" y="4076101"/>
            <a:ext cx="539703" cy="814052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11208568" y="6176928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Stand: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3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9"/>
          <p:cNvSpPr txBox="1">
            <a:spLocks/>
          </p:cNvSpPr>
          <p:nvPr/>
        </p:nvSpPr>
        <p:spPr>
          <a:xfrm>
            <a:off x="1241604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Zahlen</a:t>
            </a: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r>
              <a:rPr lang="en-US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Fakten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11337" y="4980774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88 Millionen Euro Drittmittel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warben TU-Forscherinnen </a:t>
            </a:r>
            <a:b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 -Forscher 2022 ein.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985" y="4102792"/>
            <a:ext cx="356447" cy="7657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360685"/>
            <a:ext cx="818903" cy="8120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48" y="1412776"/>
            <a:ext cx="773039" cy="7870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4045097"/>
            <a:ext cx="435736" cy="8496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025" y="1400265"/>
            <a:ext cx="891042" cy="7083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808" y="4082702"/>
            <a:ext cx="812080" cy="812080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637826" y="2278247"/>
            <a:ext cx="4450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3 Kernkompetenzen</a:t>
            </a:r>
          </a:p>
          <a:p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hat die TU Chemnitz, in denen wichtige Fragestellungen der Zukunft bearbeitet werden: </a:t>
            </a:r>
            <a:r>
              <a:rPr lang="de-DE" sz="1400" b="1" dirty="0">
                <a:latin typeface="Roboto" panose="02000000000000000000" pitchFamily="2" charset="0"/>
                <a:ea typeface="Roboto" panose="02000000000000000000" pitchFamily="2" charset="0"/>
              </a:rPr>
              <a:t>Materialien und Intelligente Systeme, Ressourceneffiziente Produktion und Leichtbau sowie Mensch und Technik.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37826" y="4987577"/>
            <a:ext cx="3369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 Unternehmen 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wurden 2022 mit Unterstützung der 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Chemnitz, des Gründernetzwerks SAXEED und des TUClab ausgegründet. Darüber hinaus wurden 57 weitere Gründungsprojekte in Chemnitz betreut.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293076" y="4969486"/>
            <a:ext cx="2880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1.462 Publikationen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von TU-Mitgliedern und -Angehörigen sind 2022 erschienen und in der 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Universitätsbibliografie zu finden.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169227" y="5000264"/>
            <a:ext cx="20735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103,9 Millionen Euro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erhielt die TU Chemnitz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 Jahr 2022 als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staatlichen Zuschuss.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9466903" y="2278247"/>
            <a:ext cx="2880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1.286 Projekte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wurden 2022 durch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Drittmittel finanziert.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532191" y="2278247"/>
            <a:ext cx="319195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1,2 Millionen gedruckte Bücher und Zeitschriften </a:t>
            </a: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sowie 377.000 digitale Medien stellte die Universitätsbibliothek 2022 zur Verfügung. 17.400 Bibliotheks-</a:t>
            </a:r>
            <a:r>
              <a:rPr lang="de-DE" sz="1400" dirty="0" err="1">
                <a:latin typeface="Roboto" panose="02000000000000000000" pitchFamily="2" charset="0"/>
                <a:ea typeface="Roboto" panose="02000000000000000000" pitchFamily="2" charset="0"/>
              </a:rPr>
              <a:t>nutzerinnen</a:t>
            </a: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 und -nutzer wussten dies zu schätzen. 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68" y="4058326"/>
            <a:ext cx="648187" cy="810234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8DC7816-BF46-4024-9599-E7721C7AB710}"/>
              </a:ext>
            </a:extLst>
          </p:cNvPr>
          <p:cNvSpPr/>
          <p:nvPr/>
        </p:nvSpPr>
        <p:spPr>
          <a:xfrm>
            <a:off x="11208568" y="6176928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Stand: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5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/>
          <p:cNvSpPr txBox="1">
            <a:spLocks/>
          </p:cNvSpPr>
          <p:nvPr/>
        </p:nvSpPr>
        <p:spPr>
          <a:xfrm>
            <a:off x="1241604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Universitätsleitung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77014" y="3645024"/>
            <a:ext cx="1734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Gerd Strohmeier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Rektor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085065" y="3648834"/>
            <a:ext cx="2080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Uwe Götze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Prorektor für 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Transfer und Weiterbildung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17572" y="3648834"/>
            <a:ext cx="2167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Anja Strobel</a:t>
            </a:r>
          </a:p>
          <a:p>
            <a:r>
              <a:rPr lang="de-DE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Prorektorin für Forschung und Universitäts-</a:t>
            </a:r>
            <a:br>
              <a:rPr lang="de-DE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entwicklung</a:t>
            </a:r>
            <a:endParaRPr lang="de-DE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41010" y="3648834"/>
            <a:ext cx="20854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Maximilian Eibl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Prorektor für Lehre und Internationales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282589" y="3648834"/>
            <a:ext cx="2085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Thomas Lang</a:t>
            </a:r>
          </a:p>
          <a:p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Kommissarischer</a:t>
            </a:r>
            <a:b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Kanzler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BB8071-6AFA-4BE1-8544-ADF3FA09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19" y="1730744"/>
            <a:ext cx="1326543" cy="18484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D766459-8B4D-4280-B4DC-2D131BCB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74" y="1658940"/>
            <a:ext cx="1378073" cy="192026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A183749-B154-4B90-9356-831E7F572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16" y="1648658"/>
            <a:ext cx="1378072" cy="192026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5AB28E-E9E9-4272-8B01-4F129C377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899" y="1658940"/>
            <a:ext cx="1378073" cy="192026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E262E31-BA90-4AAF-AA1E-AC2713AA3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5640" y="1658940"/>
            <a:ext cx="1378073" cy="19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69402"/>
      </p:ext>
    </p:extLst>
  </p:cSld>
  <p:clrMapOvr>
    <a:masterClrMapping/>
  </p:clrMapOvr>
</p:sld>
</file>

<file path=ppt/theme/theme1.xml><?xml version="1.0" encoding="utf-8"?>
<a:theme xmlns:a="http://schemas.openxmlformats.org/drawingml/2006/main" name="TUC Startfolie">
  <a:themeElements>
    <a:clrScheme name="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8B31D93D-0AE3-4129-8F59-0A1B4861456D}" vid="{FD2E1F97-C55B-44ED-BB44-DE82A844ABA9}"/>
    </a:ext>
  </a:extLst>
</a:theme>
</file>

<file path=ppt/theme/theme2.xml><?xml version="1.0" encoding="utf-8"?>
<a:theme xmlns:a="http://schemas.openxmlformats.org/drawingml/2006/main" name="TUC Folgefolien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8B31D93D-0AE3-4129-8F59-0A1B4861456D}" vid="{06557993-6BF1-44C7-BA17-25F23A6E4ADC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TUC_KH</Template>
  <TotalTime>0</TotalTime>
  <Words>755</Words>
  <Application>Microsoft Office PowerPoint</Application>
  <PresentationFormat>Breitbild</PresentationFormat>
  <Paragraphs>166</Paragraphs>
  <Slides>18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Roboto Condensed Light</vt:lpstr>
      <vt:lpstr>Arial</vt:lpstr>
      <vt:lpstr>Roboto Condensed</vt:lpstr>
      <vt:lpstr>Calibri</vt:lpstr>
      <vt:lpstr>Roboto</vt:lpstr>
      <vt:lpstr>TUC Startfolie</vt:lpstr>
      <vt:lpstr>TUC Folgefolien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TU Chemnitz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Jacob Müller</dc:creator>
  <cp:keywords/>
  <dc:description/>
  <cp:lastModifiedBy>Jacob Müller</cp:lastModifiedBy>
  <cp:revision>37</cp:revision>
  <cp:lastPrinted>2015-10-30T11:33:42Z</cp:lastPrinted>
  <dcterms:created xsi:type="dcterms:W3CDTF">2021-10-01T12:54:04Z</dcterms:created>
  <dcterms:modified xsi:type="dcterms:W3CDTF">2024-05-16T09:13:43Z</dcterms:modified>
  <cp:category>Corporate Design der TU Chemnitz</cp:category>
</cp:coreProperties>
</file>