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9"/>
  </p:notesMasterIdLst>
  <p:handoutMasterIdLst>
    <p:handoutMasterId r:id="rId20"/>
  </p:handoutMasterIdLst>
  <p:sldIdLst>
    <p:sldId id="471" r:id="rId2"/>
    <p:sldId id="526" r:id="rId3"/>
    <p:sldId id="528" r:id="rId4"/>
    <p:sldId id="529" r:id="rId5"/>
    <p:sldId id="530" r:id="rId6"/>
    <p:sldId id="531" r:id="rId7"/>
    <p:sldId id="532" r:id="rId8"/>
    <p:sldId id="534" r:id="rId9"/>
    <p:sldId id="535" r:id="rId10"/>
    <p:sldId id="536" r:id="rId11"/>
    <p:sldId id="537" r:id="rId12"/>
    <p:sldId id="543" r:id="rId13"/>
    <p:sldId id="538" r:id="rId14"/>
    <p:sldId id="539" r:id="rId15"/>
    <p:sldId id="540" r:id="rId16"/>
    <p:sldId id="541" r:id="rId17"/>
    <p:sldId id="542" r:id="rId18"/>
  </p:sldIdLst>
  <p:sldSz cx="9144000" cy="6858000" type="screen4x3"/>
  <p:notesSz cx="6797675" cy="9926638"/>
  <p:embeddedFontLst>
    <p:embeddedFont>
      <p:font typeface="Calibri" panose="020F050202020403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Condensed" panose="02000000000000000000" pitchFamily="2" charset="0"/>
      <p:regular r:id="rId29"/>
      <p:bold r:id="rId30"/>
      <p:italic r:id="rId31"/>
      <p:boldItalic r:id="rId32"/>
    </p:embeddedFont>
    <p:embeddedFont>
      <p:font typeface="Roboto Condensed Light" panose="02000000000000000000" pitchFamily="2" charset="0"/>
      <p:regular r:id="rId33"/>
      <p:italic r:id="rId34"/>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736"/>
    <a:srgbClr val="006600"/>
    <a:srgbClr val="008000"/>
    <a:srgbClr val="009900"/>
    <a:srgbClr val="000000"/>
    <a:srgbClr val="123375"/>
    <a:srgbClr val="FEE2EB"/>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68" autoAdjust="0"/>
    <p:restoredTop sz="97463" autoAdjust="0"/>
  </p:normalViewPr>
  <p:slideViewPr>
    <p:cSldViewPr snapToObjects="1">
      <p:cViewPr varScale="1">
        <p:scale>
          <a:sx n="87" d="100"/>
          <a:sy n="87" d="100"/>
        </p:scale>
        <p:origin x="90" y="708"/>
      </p:cViewPr>
      <p:guideLst>
        <p:guide orient="horz" pos="2160"/>
        <p:guide pos="2880"/>
      </p:guideLst>
    </p:cSldViewPr>
  </p:slideViewPr>
  <p:outlineViewPr>
    <p:cViewPr>
      <p:scale>
        <a:sx n="33" d="100"/>
        <a:sy n="33" d="100"/>
      </p:scale>
      <p:origin x="0" y="-10363"/>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0" d="100"/>
          <a:sy n="90" d="100"/>
        </p:scale>
        <p:origin x="371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87902" tIns="43952" rIns="87902" bIns="4395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87902" tIns="43952" rIns="87902" bIns="43952" rtlCol="0"/>
          <a:lstStyle>
            <a:lvl1pPr algn="r" fontAlgn="auto">
              <a:spcBef>
                <a:spcPts val="0"/>
              </a:spcBef>
              <a:spcAft>
                <a:spcPts val="0"/>
              </a:spcAft>
              <a:defRPr sz="1200">
                <a:latin typeface="+mn-lt"/>
                <a:cs typeface="+mn-cs"/>
              </a:defRPr>
            </a:lvl1pPr>
          </a:lstStyle>
          <a:p>
            <a:pPr>
              <a:defRPr/>
            </a:pPr>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87902" tIns="43952" rIns="87902" bIns="4395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87902" tIns="43952" rIns="87902" bIns="43952" rtlCol="0" anchor="b"/>
          <a:lstStyle>
            <a:lvl1pPr algn="r" fontAlgn="auto">
              <a:spcBef>
                <a:spcPts val="0"/>
              </a:spcBef>
              <a:spcAft>
                <a:spcPts val="0"/>
              </a:spcAft>
              <a:defRPr sz="1200">
                <a:latin typeface="+mn-lt"/>
                <a:cs typeface="+mn-cs"/>
              </a:defRPr>
            </a:lvl1pPr>
          </a:lstStyle>
          <a:p>
            <a:pPr>
              <a:defRPr/>
            </a:pPr>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093788" cy="273050"/>
          </a:xfrm>
          <a:prstGeom prst="rect">
            <a:avLst/>
          </a:prstGeom>
        </p:spPr>
        <p:txBody>
          <a:bodyPr vert="horz" lIns="95211" tIns="47604" rIns="95211" bIns="47604"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5776913" y="0"/>
            <a:ext cx="1019175" cy="273050"/>
          </a:xfrm>
          <a:prstGeom prst="rect">
            <a:avLst/>
          </a:prstGeom>
        </p:spPr>
        <p:txBody>
          <a:bodyPr vert="horz" lIns="95211" tIns="47604" rIns="95211" bIns="47604" rtlCol="0"/>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1C616638-4C30-4103-AB82-2FA63EDDAB39}" type="datetime1">
              <a:rPr lang="de-DE"/>
              <a:pPr>
                <a:defRPr/>
              </a:pPr>
              <a:t>21.10.2022</a:t>
            </a:fld>
            <a:endParaRPr lang="de-DE"/>
          </a:p>
        </p:txBody>
      </p:sp>
      <p:sp>
        <p:nvSpPr>
          <p:cNvPr id="4" name="Folienbildplatzhalter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5211" tIns="47604" rIns="95211" bIns="47604" rtlCol="0" anchor="ctr"/>
          <a:lstStyle/>
          <a:p>
            <a:pPr lvl="0"/>
            <a:endParaRPr lang="de-DE" noProof="0"/>
          </a:p>
        </p:txBody>
      </p:sp>
      <p:sp>
        <p:nvSpPr>
          <p:cNvPr id="5" name="Notizenplatzhalter 4"/>
          <p:cNvSpPr>
            <a:spLocks noGrp="1"/>
          </p:cNvSpPr>
          <p:nvPr>
            <p:ph type="body" sz="quarter" idx="3"/>
          </p:nvPr>
        </p:nvSpPr>
        <p:spPr>
          <a:xfrm>
            <a:off x="681038" y="4714875"/>
            <a:ext cx="5437187" cy="4794250"/>
          </a:xfrm>
          <a:prstGeom prst="rect">
            <a:avLst/>
          </a:prstGeom>
        </p:spPr>
        <p:txBody>
          <a:bodyPr vert="horz" lIns="95211" tIns="47604" rIns="95211" bIns="47604"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653588"/>
            <a:ext cx="1093788" cy="271462"/>
          </a:xfrm>
          <a:prstGeom prst="rect">
            <a:avLst/>
          </a:prstGeom>
        </p:spPr>
        <p:txBody>
          <a:bodyPr vert="horz" lIns="95211" tIns="47604" rIns="95211" bIns="47604"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6280150" y="9653588"/>
            <a:ext cx="515938" cy="271462"/>
          </a:xfrm>
          <a:prstGeom prst="rect">
            <a:avLst/>
          </a:prstGeom>
        </p:spPr>
        <p:txBody>
          <a:bodyPr vert="horz" lIns="95211" tIns="47604" rIns="95211" bIns="47604" rtlCol="0" anchor="b"/>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D8540774-6080-48D7-89CA-361FD9F1B559}" type="slidenum">
              <a:rPr lang="de-DE"/>
              <a:pPr>
                <a:defRPr/>
              </a:pPr>
              <a:t>‹Nr.›</a:t>
            </a:fld>
            <a:endParaRPr lang="de-DE"/>
          </a:p>
        </p:txBody>
      </p:sp>
    </p:spTree>
  </p:cSld>
  <p:clrMap bg1="lt1" tx1="dk1" bg2="lt2" tx2="dk2" accent1="accent1" accent2="accent2" accent3="accent3" accent4="accent4" accent5="accent5" accent6="accent6" hlink="hlink" folHlink="folHlink"/>
  <p:hf sldNum="0" hdr="0" ftr="0" dt="0"/>
  <p:notesStyle>
    <a:lvl1pPr marL="179388" indent="-179388" algn="l" rtl="0" eaLnBrk="0" fontAlgn="base" hangingPunct="0">
      <a:spcBef>
        <a:spcPct val="0"/>
      </a:spcBef>
      <a:spcAft>
        <a:spcPct val="0"/>
      </a:spcAft>
      <a:buFont typeface="Symbol" pitchFamily="18"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1pPr>
    <a:lvl2pPr marL="358775" indent="-179388" algn="l" rtl="0" eaLnBrk="0" fontAlgn="base" hangingPunct="0">
      <a:spcBef>
        <a:spcPct val="0"/>
      </a:spcBef>
      <a:spcAft>
        <a:spcPct val="0"/>
      </a:spcAft>
      <a:buFont typeface="Arial" charset="0"/>
      <a:buChar char="•"/>
      <a:defRPr sz="1000" kern="1200">
        <a:solidFill>
          <a:schemeClr val="tx1"/>
        </a:solidFill>
        <a:latin typeface="Roboto Condensed Light" panose="02000000000000000000" pitchFamily="2" charset="0"/>
        <a:ea typeface="Roboto Condensed Light" panose="02000000000000000000" pitchFamily="2" charset="0"/>
        <a:cs typeface="+mn-cs"/>
      </a:defRPr>
    </a:lvl2pPr>
    <a:lvl3pPr marL="541338" indent="-179388" algn="l" rtl="0" eaLnBrk="0" fontAlgn="base" hangingPunct="0">
      <a:spcBef>
        <a:spcPct val="0"/>
      </a:spcBef>
      <a:spcAft>
        <a:spcPct val="0"/>
      </a:spcAft>
      <a:buFont typeface="Wingdings" pitchFamily="2"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3pPr>
    <a:lvl4pPr marL="719138" indent="-179388" algn="l" rtl="0" eaLnBrk="0" fontAlgn="base" hangingPunct="0">
      <a:spcBef>
        <a:spcPct val="0"/>
      </a:spcBef>
      <a:spcAft>
        <a:spcPct val="0"/>
      </a:spcAft>
      <a:buFont typeface="Courier New" pitchFamily="49" charset="0"/>
      <a:buChar char="o"/>
      <a:defRPr sz="1000" kern="1200">
        <a:solidFill>
          <a:schemeClr val="tx1"/>
        </a:solidFill>
        <a:latin typeface="Roboto Condensed Light" panose="02000000000000000000" pitchFamily="2" charset="0"/>
        <a:ea typeface="Roboto Condensed Light" panose="02000000000000000000" pitchFamily="2" charset="0"/>
        <a:cs typeface="+mn-cs"/>
      </a:defRPr>
    </a:lvl4pPr>
    <a:lvl5pPr marL="898525" indent="-179388" algn="l" rtl="0" eaLnBrk="0" fontAlgn="base" hangingPunct="0">
      <a:spcBef>
        <a:spcPct val="0"/>
      </a:spcBef>
      <a:spcAft>
        <a:spcPct val="0"/>
      </a:spcAft>
      <a:buFont typeface="Wingdings" pitchFamily="2" charset="2"/>
      <a:buChar char="v"/>
      <a:defRPr sz="1000" kern="1200">
        <a:solidFill>
          <a:schemeClr val="tx1"/>
        </a:solidFill>
        <a:latin typeface="Roboto Condensed Light" panose="02000000000000000000" pitchFamily="2" charset="0"/>
        <a:ea typeface="Roboto Condensed Light"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lienbildplatzhalter 1"/>
          <p:cNvSpPr>
            <a:spLocks noGrp="1" noRot="1" noChangeAspect="1"/>
          </p:cNvSpPr>
          <p:nvPr>
            <p:ph type="sldImg"/>
          </p:nvPr>
        </p:nvSpPr>
        <p:spPr bwMode="auto">
          <a:noFill/>
          <a:ln>
            <a:solidFill>
              <a:srgbClr val="000000"/>
            </a:solidFill>
            <a:miter lim="800000"/>
            <a:headEnd/>
            <a:tailEnd/>
          </a:ln>
        </p:spPr>
      </p:sp>
      <p:sp>
        <p:nvSpPr>
          <p:cNvPr id="122882" name="Notizenplatzhalt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endParaRPr lang="de-DE">
              <a:latin typeface="Roboto Condensed Light"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lienbildplatzhalter 1"/>
          <p:cNvSpPr>
            <a:spLocks noGrp="1" noRot="1" noChangeAspect="1"/>
          </p:cNvSpPr>
          <p:nvPr>
            <p:ph type="sldImg"/>
          </p:nvPr>
        </p:nvSpPr>
        <p:spPr bwMode="auto">
          <a:noFill/>
          <a:ln>
            <a:solidFill>
              <a:srgbClr val="000000"/>
            </a:solidFill>
            <a:miter lim="800000"/>
            <a:headEnd/>
            <a:tailEnd/>
          </a:ln>
        </p:spPr>
      </p:sp>
      <p:sp>
        <p:nvSpPr>
          <p:cNvPr id="124930" name="Notizenplatzhalt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endParaRPr lang="de-DE">
              <a:latin typeface="Roboto Condensed Ligh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988840"/>
            <a:ext cx="6858000" cy="2387600"/>
          </a:xfrm>
          <a:prstGeom prst="rect">
            <a:avLst/>
          </a:prstGeom>
        </p:spPr>
        <p:txBody>
          <a:bodyPr lIns="36000" tIns="36000" rIns="36000" bIns="36000" anchor="b" anchorCtr="0">
            <a:noAutofit/>
          </a:bodyPr>
          <a:lstStyle>
            <a:lvl1pPr algn="ctr">
              <a:defRPr sz="4800" b="1">
                <a:latin typeface="Times New Roman" panose="02020603050405020304" pitchFamily="18" charset="0"/>
                <a:ea typeface="Roboto" panose="02000000000000000000" pitchFamily="2" charset="0"/>
                <a:cs typeface="Times New Roman" panose="02020603050405020304" pitchFamily="18" charset="0"/>
              </a:defRPr>
            </a:lvl1pPr>
          </a:lstStyle>
          <a:p>
            <a:r>
              <a:rPr lang="de-DE" dirty="0"/>
              <a:t>Titelmasterformat durch Klicken bearbeiten</a:t>
            </a:r>
          </a:p>
        </p:txBody>
      </p:sp>
      <p:sp>
        <p:nvSpPr>
          <p:cNvPr id="3" name="Untertitel 2"/>
          <p:cNvSpPr>
            <a:spLocks noGrp="1"/>
          </p:cNvSpPr>
          <p:nvPr>
            <p:ph type="subTitle" idx="1"/>
          </p:nvPr>
        </p:nvSpPr>
        <p:spPr>
          <a:xfrm>
            <a:off x="1143000" y="4509120"/>
            <a:ext cx="6858000" cy="1655762"/>
          </a:xfrm>
          <a:prstGeom prst="rect">
            <a:avLst/>
          </a:prstGeom>
        </p:spPr>
        <p:txBody>
          <a:bodyPr/>
          <a:lstStyle>
            <a:lvl1pPr marL="0" indent="0" algn="ctr">
              <a:buNone/>
              <a:defRPr sz="2400">
                <a:latin typeface="Times New Roman" panose="02020603050405020304" pitchFamily="18" charset="0"/>
                <a:ea typeface="Roboto" panose="02000000000000000000" pitchFamily="2"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8" name="Inhaltsplatzhalter 2"/>
          <p:cNvSpPr>
            <a:spLocks noGrp="1"/>
          </p:cNvSpPr>
          <p:nvPr>
            <p:ph idx="1"/>
          </p:nvPr>
        </p:nvSpPr>
        <p:spPr>
          <a:xfrm>
            <a:off x="540000" y="1772816"/>
            <a:ext cx="8100000" cy="4464496"/>
          </a:xfrm>
        </p:spPr>
        <p:txBody>
          <a:bodyPr/>
          <a:lstStyle>
            <a:lvl1pPr marL="270000" indent="-270000">
              <a:lnSpc>
                <a:spcPct val="100000"/>
              </a:lnSpc>
              <a:spcBef>
                <a:spcPts val="0"/>
              </a:spcBef>
              <a:spcAft>
                <a:spcPts val="300"/>
              </a:spcAft>
              <a:buFont typeface="Symbol" panose="05050102010706020507" pitchFamily="18" charset="2"/>
              <a:buChar char="-"/>
              <a:defRPr sz="2000">
                <a:latin typeface="Times New Roman" panose="02020603050405020304" pitchFamily="18" charset="0"/>
                <a:ea typeface="Roboto" panose="02000000000000000000" pitchFamily="2" charset="0"/>
                <a:cs typeface="Times New Roman" panose="02020603050405020304" pitchFamily="18" charset="0"/>
              </a:defRPr>
            </a:lvl1pPr>
            <a:lvl2pPr marL="540000" indent="-270000">
              <a:lnSpc>
                <a:spcPct val="100000"/>
              </a:lnSpc>
              <a:spcBef>
                <a:spcPts val="0"/>
              </a:spcBef>
              <a:spcAft>
                <a:spcPts val="300"/>
              </a:spcAft>
              <a:defRPr sz="1800">
                <a:latin typeface="Times New Roman" panose="02020603050405020304" pitchFamily="18" charset="0"/>
                <a:ea typeface="Roboto" panose="02000000000000000000" pitchFamily="2" charset="0"/>
                <a:cs typeface="Times New Roman" panose="02020603050405020304" pitchFamily="18" charset="0"/>
              </a:defRPr>
            </a:lvl2pPr>
            <a:lvl3pPr marL="808038" indent="-270000">
              <a:lnSpc>
                <a:spcPct val="100000"/>
              </a:lnSpc>
              <a:spcBef>
                <a:spcPts val="0"/>
              </a:spcBef>
              <a:spcAft>
                <a:spcPts val="200"/>
              </a:spcAft>
              <a:buFont typeface="Wingdings" panose="05000000000000000000" pitchFamily="2" charset="2"/>
              <a:buChar char="§"/>
              <a:defRPr sz="1600">
                <a:latin typeface="Times New Roman" panose="02020603050405020304" pitchFamily="18" charset="0"/>
                <a:ea typeface="Roboto" panose="02000000000000000000" pitchFamily="2" charset="0"/>
                <a:cs typeface="Times New Roman" panose="02020603050405020304" pitchFamily="18" charset="0"/>
              </a:defRPr>
            </a:lvl3pPr>
            <a:lvl4pPr marL="1080000" indent="-271463">
              <a:lnSpc>
                <a:spcPct val="100000"/>
              </a:lnSpc>
              <a:spcBef>
                <a:spcPts val="0"/>
              </a:spcBef>
              <a:spcAft>
                <a:spcPts val="100"/>
              </a:spcAft>
              <a:buFont typeface="Wingdings" panose="05000000000000000000" pitchFamily="2" charset="2"/>
              <a:buChar char="v"/>
              <a:defRPr sz="1400" baseline="0">
                <a:latin typeface="Times New Roman" panose="02020603050405020304" pitchFamily="18" charset="0"/>
                <a:ea typeface="Roboto" panose="02000000000000000000" pitchFamily="2" charset="0"/>
                <a:cs typeface="Times New Roman" panose="02020603050405020304" pitchFamily="18" charset="0"/>
              </a:defRPr>
            </a:lvl4pPr>
            <a:lvl5pPr marL="1347788" indent="-269875">
              <a:lnSpc>
                <a:spcPct val="100000"/>
              </a:lnSpc>
              <a:spcBef>
                <a:spcPts val="0"/>
              </a:spcBef>
              <a:spcAft>
                <a:spcPts val="100"/>
              </a:spcAft>
              <a:buFont typeface="Courier New" panose="02070309020205020404" pitchFamily="49" charset="0"/>
              <a:buChar char="o"/>
              <a:defRPr sz="1400">
                <a:latin typeface="Times New Roman" panose="02020603050405020304" pitchFamily="18" charset="0"/>
                <a:ea typeface="Roboto" panose="02000000000000000000" pitchFamily="2" charset="0"/>
                <a:cs typeface="Times New Roman" panose="02020603050405020304" pitchFamily="18"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17687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26988"/>
            <a:ext cx="9144000" cy="1512888"/>
          </a:xfrm>
          <a:prstGeom prst="rect">
            <a:avLst/>
          </a:prstGeom>
          <a:solidFill>
            <a:srgbClr val="9D073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DE" b="1" dirty="0"/>
          </a:p>
        </p:txBody>
      </p:sp>
      <p:pic>
        <p:nvPicPr>
          <p:cNvPr id="1027" name="Grafik 2"/>
          <p:cNvPicPr>
            <a:picLocks noChangeAspect="1"/>
          </p:cNvPicPr>
          <p:nvPr/>
        </p:nvPicPr>
        <p:blipFill>
          <a:blip r:embed="rId4"/>
          <a:srcRect/>
          <a:stretch>
            <a:fillRect/>
          </a:stretch>
        </p:blipFill>
        <p:spPr bwMode="auto">
          <a:xfrm>
            <a:off x="12700" y="-69850"/>
            <a:ext cx="2327275" cy="1506538"/>
          </a:xfrm>
          <a:prstGeom prst="rect">
            <a:avLst/>
          </a:prstGeom>
          <a:noFill/>
          <a:ln w="9525">
            <a:noFill/>
            <a:miter lim="800000"/>
            <a:headEnd/>
            <a:tailEnd/>
          </a:ln>
        </p:spPr>
      </p:pic>
      <p:cxnSp>
        <p:nvCxnSpPr>
          <p:cNvPr id="12" name="Gerader Verbinder 11"/>
          <p:cNvCxnSpPr/>
          <p:nvPr/>
        </p:nvCxnSpPr>
        <p:spPr>
          <a:xfrm>
            <a:off x="2303463" y="287338"/>
            <a:ext cx="0" cy="8270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platzhalter 9"/>
          <p:cNvSpPr txBox="1">
            <a:spLocks/>
          </p:cNvSpPr>
          <p:nvPr/>
        </p:nvSpPr>
        <p:spPr>
          <a:xfrm>
            <a:off x="2555875" y="188913"/>
            <a:ext cx="6030913" cy="1079500"/>
          </a:xfrm>
          <a:prstGeom prst="rect">
            <a:avLst/>
          </a:prstGeom>
        </p:spPr>
        <p:txBody>
          <a:bodyPr lIns="36000" tIns="36000" rIns="36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InfoDispRegular-Roman" panose="02000506050000020004"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200"/>
              </a:spcBef>
              <a:spcAft>
                <a:spcPts val="0"/>
              </a:spcAft>
              <a:defRPr/>
            </a:pPr>
            <a:r>
              <a:rPr lang="en-US" sz="1800" dirty="0" err="1">
                <a:latin typeface="Roboto" panose="02000000000000000000" pitchFamily="2" charset="0"/>
                <a:ea typeface="Roboto" panose="02000000000000000000" pitchFamily="2" charset="0"/>
              </a:rPr>
              <a:t>Fakultät</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für</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Wirtschaftswissenschaften</a:t>
            </a:r>
            <a:endParaRPr lang="en-US" sz="1800" dirty="0">
              <a:latin typeface="Roboto" panose="02000000000000000000" pitchFamily="2" charset="0"/>
              <a:ea typeface="Roboto" panose="02000000000000000000" pitchFamily="2" charset="0"/>
            </a:endParaRPr>
          </a:p>
          <a:p>
            <a:pPr fontAlgn="auto">
              <a:lnSpc>
                <a:spcPct val="100000"/>
              </a:lnSpc>
              <a:spcBef>
                <a:spcPts val="200"/>
              </a:spcBef>
              <a:spcAft>
                <a:spcPts val="0"/>
              </a:spcAft>
              <a:defRPr/>
            </a:pPr>
            <a:r>
              <a:rPr lang="en-US" sz="1400" dirty="0" err="1">
                <a:latin typeface="Roboto" panose="02000000000000000000" pitchFamily="2" charset="0"/>
                <a:ea typeface="Roboto" panose="02000000000000000000" pitchFamily="2" charset="0"/>
              </a:rPr>
              <a:t>Professur</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für</a:t>
            </a:r>
            <a:r>
              <a:rPr lang="en-US" sz="1400" dirty="0">
                <a:latin typeface="Roboto" panose="02000000000000000000" pitchFamily="2" charset="0"/>
                <a:ea typeface="Roboto" panose="02000000000000000000" pitchFamily="2" charset="0"/>
              </a:rPr>
              <a:t> Öffentliches </a:t>
            </a:r>
            <a:r>
              <a:rPr lang="en-US" sz="1400" dirty="0" err="1">
                <a:latin typeface="Roboto" panose="02000000000000000000" pitchFamily="2" charset="0"/>
                <a:ea typeface="Roboto" panose="02000000000000000000" pitchFamily="2" charset="0"/>
              </a:rPr>
              <a:t>Recht</a:t>
            </a:r>
            <a:r>
              <a:rPr lang="en-US" sz="1400" dirty="0">
                <a:latin typeface="Roboto" panose="02000000000000000000" pitchFamily="2" charset="0"/>
                <a:ea typeface="Roboto" panose="02000000000000000000" pitchFamily="2" charset="0"/>
              </a:rPr>
              <a:t> und Öffentliches </a:t>
            </a:r>
            <a:r>
              <a:rPr lang="en-US" sz="1400" dirty="0" err="1">
                <a:latin typeface="Roboto" panose="02000000000000000000" pitchFamily="2" charset="0"/>
                <a:ea typeface="Roboto" panose="02000000000000000000" pitchFamily="2" charset="0"/>
              </a:rPr>
              <a:t>Wirtschaftsrecht</a:t>
            </a:r>
            <a:endParaRPr lang="en-US" sz="1400" dirty="0">
              <a:latin typeface="Roboto" panose="02000000000000000000" pitchFamily="2" charset="0"/>
              <a:ea typeface="Roboto" panose="02000000000000000000" pitchFamily="2" charset="0"/>
            </a:endParaRPr>
          </a:p>
        </p:txBody>
      </p:sp>
      <p:sp>
        <p:nvSpPr>
          <p:cNvPr id="10" name="Rectangle 5"/>
          <p:cNvSpPr txBox="1">
            <a:spLocks noChangeArrowheads="1"/>
          </p:cNvSpPr>
          <p:nvPr/>
        </p:nvSpPr>
        <p:spPr bwMode="auto">
          <a:xfrm>
            <a:off x="6011863" y="6524625"/>
            <a:ext cx="2916237" cy="334963"/>
          </a:xfrm>
          <a:prstGeom prst="rect">
            <a:avLst/>
          </a:prstGeom>
          <a:noFill/>
          <a:ln>
            <a:noFill/>
          </a:ln>
          <a:effectLst/>
        </p:spPr>
        <p:txBody>
          <a:bodyPr/>
          <a:lstStyle>
            <a:defPPr>
              <a:defRPr lang="de-DE"/>
            </a:defPPr>
            <a:lvl1pPr algn="l" rtl="0" fontAlgn="base">
              <a:spcBef>
                <a:spcPct val="0"/>
              </a:spcBef>
              <a:spcAft>
                <a:spcPct val="0"/>
              </a:spcAft>
              <a:defRPr sz="800" kern="120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endParaRPr lang="de-DE" sz="1400" dirty="0">
              <a:latin typeface="Roboto Condensed" panose="02000000000000000000" pitchFamily="2" charset="0"/>
              <a:ea typeface="Roboto Condensed" panose="02000000000000000000" pitchFamily="2" charset="0"/>
            </a:endParaRPr>
          </a:p>
        </p:txBody>
      </p:sp>
      <p:sp>
        <p:nvSpPr>
          <p:cNvPr id="16" name="Rectangle 4"/>
          <p:cNvSpPr txBox="1">
            <a:spLocks noChangeArrowheads="1"/>
          </p:cNvSpPr>
          <p:nvPr/>
        </p:nvSpPr>
        <p:spPr bwMode="auto">
          <a:xfrm>
            <a:off x="234950" y="6524625"/>
            <a:ext cx="4192588" cy="334963"/>
          </a:xfrm>
          <a:prstGeom prst="rect">
            <a:avLst/>
          </a:prstGeom>
          <a:noFill/>
          <a:ln>
            <a:noFill/>
          </a:ln>
          <a:effectLst/>
        </p:spPr>
        <p:txBody>
          <a:bodyPr/>
          <a:lstStyle>
            <a:defPPr>
              <a:defRPr lang="de-DE"/>
            </a:defPPr>
            <a:lvl1pPr algn="l" rtl="0" fontAlgn="base">
              <a:spcBef>
                <a:spcPct val="0"/>
              </a:spcBef>
              <a:spcAft>
                <a:spcPct val="0"/>
              </a:spcAft>
              <a:defRPr sz="800" kern="1200" dirty="0" smtClean="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DE" sz="1400">
              <a:latin typeface="Roboto Condensed" panose="02000000000000000000" pitchFamily="2" charset="0"/>
              <a:ea typeface="Roboto Condensed"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845" r:id="rId1"/>
    <p:sldLayoutId id="2147483906"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charset="0"/>
        </a:defRPr>
      </a:lvl2pPr>
      <a:lvl3pPr algn="l" rtl="0" eaLnBrk="0" fontAlgn="base" hangingPunct="0">
        <a:lnSpc>
          <a:spcPct val="90000"/>
        </a:lnSpc>
        <a:spcBef>
          <a:spcPct val="0"/>
        </a:spcBef>
        <a:spcAft>
          <a:spcPct val="0"/>
        </a:spcAft>
        <a:defRPr sz="4400">
          <a:solidFill>
            <a:schemeClr val="tx1"/>
          </a:solidFill>
          <a:latin typeface="Roboto Condensed" charset="0"/>
        </a:defRPr>
      </a:lvl3pPr>
      <a:lvl4pPr algn="l" rtl="0" eaLnBrk="0" fontAlgn="base" hangingPunct="0">
        <a:lnSpc>
          <a:spcPct val="90000"/>
        </a:lnSpc>
        <a:spcBef>
          <a:spcPct val="0"/>
        </a:spcBef>
        <a:spcAft>
          <a:spcPct val="0"/>
        </a:spcAft>
        <a:defRPr sz="4400">
          <a:solidFill>
            <a:schemeClr val="tx1"/>
          </a:solidFill>
          <a:latin typeface="Roboto Condensed" charset="0"/>
        </a:defRPr>
      </a:lvl4pPr>
      <a:lvl5pPr algn="l" rtl="0" eaLnBrk="0" fontAlgn="base" hangingPunct="0">
        <a:lnSpc>
          <a:spcPct val="90000"/>
        </a:lnSpc>
        <a:spcBef>
          <a:spcPct val="0"/>
        </a:spcBef>
        <a:spcAft>
          <a:spcPct val="0"/>
        </a:spcAft>
        <a:defRPr sz="4400">
          <a:solidFill>
            <a:schemeClr val="tx1"/>
          </a:solidFill>
          <a:latin typeface="Roboto Condensed" charset="0"/>
        </a:defRPr>
      </a:lvl5pPr>
      <a:lvl6pPr marL="457200" algn="l" rtl="0" fontAlgn="base">
        <a:lnSpc>
          <a:spcPct val="90000"/>
        </a:lnSpc>
        <a:spcBef>
          <a:spcPct val="0"/>
        </a:spcBef>
        <a:spcAft>
          <a:spcPct val="0"/>
        </a:spcAft>
        <a:defRPr sz="4400">
          <a:solidFill>
            <a:schemeClr val="tx1"/>
          </a:solidFill>
          <a:latin typeface="Roboto Condensed" charset="0"/>
        </a:defRPr>
      </a:lvl6pPr>
      <a:lvl7pPr marL="914400" algn="l" rtl="0" fontAlgn="base">
        <a:lnSpc>
          <a:spcPct val="90000"/>
        </a:lnSpc>
        <a:spcBef>
          <a:spcPct val="0"/>
        </a:spcBef>
        <a:spcAft>
          <a:spcPct val="0"/>
        </a:spcAft>
        <a:defRPr sz="4400">
          <a:solidFill>
            <a:schemeClr val="tx1"/>
          </a:solidFill>
          <a:latin typeface="Roboto Condensed" charset="0"/>
        </a:defRPr>
      </a:lvl7pPr>
      <a:lvl8pPr marL="1371600" algn="l" rtl="0" fontAlgn="base">
        <a:lnSpc>
          <a:spcPct val="90000"/>
        </a:lnSpc>
        <a:spcBef>
          <a:spcPct val="0"/>
        </a:spcBef>
        <a:spcAft>
          <a:spcPct val="0"/>
        </a:spcAft>
        <a:defRPr sz="4400">
          <a:solidFill>
            <a:schemeClr val="tx1"/>
          </a:solidFill>
          <a:latin typeface="Roboto Condensed" charset="0"/>
        </a:defRPr>
      </a:lvl8pPr>
      <a:lvl9pPr marL="1828800" algn="l" rtl="0" fontAlgn="base">
        <a:lnSpc>
          <a:spcPct val="90000"/>
        </a:lnSpc>
        <a:spcBef>
          <a:spcPct val="0"/>
        </a:spcBef>
        <a:spcAft>
          <a:spcPct val="0"/>
        </a:spcAft>
        <a:defRPr sz="4400">
          <a:solidFill>
            <a:schemeClr val="tx1"/>
          </a:solidFill>
          <a:latin typeface="Roboto Condensed"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ctrTitle"/>
          </p:nvPr>
        </p:nvSpPr>
        <p:spPr bwMode="auto">
          <a:xfrm>
            <a:off x="647700" y="1700213"/>
            <a:ext cx="7848600" cy="2387600"/>
          </a:xfrm>
          <a:noFill/>
          <a:ln>
            <a:miter lim="800000"/>
            <a:headEnd/>
            <a:tailEnd/>
          </a:ln>
        </p:spPr>
        <p:txBody>
          <a:bodyPr vert="horz" wrap="square" numCol="1" compatLnSpc="1">
            <a:prstTxWarp prst="textNoShape">
              <a:avLst/>
            </a:prstTxWarp>
          </a:bodyPr>
          <a:lstStyle/>
          <a:p>
            <a:pPr eaLnBrk="1" hangingPunct="1">
              <a:lnSpc>
                <a:spcPct val="100000"/>
              </a:lnSpc>
              <a:spcBef>
                <a:spcPts val="3000"/>
              </a:spcBef>
            </a:pPr>
            <a:r>
              <a:rPr lang="de-DE" sz="3600" dirty="0">
                <a:latin typeface="Times New Roman" panose="02020603050405020304" pitchFamily="18" charset="0"/>
                <a:cs typeface="Times New Roman" panose="02020603050405020304" pitchFamily="18" charset="0"/>
              </a:rPr>
              <a:t>Übung </a:t>
            </a:r>
            <a:r>
              <a:rPr lang="de-DE" sz="3600" dirty="0" err="1">
                <a:latin typeface="Times New Roman" panose="02020603050405020304" pitchFamily="18" charset="0"/>
                <a:cs typeface="Times New Roman" panose="02020603050405020304" pitchFamily="18" charset="0"/>
              </a:rPr>
              <a:t>WirtschaftsverfassungsR</a:t>
            </a:r>
            <a:br>
              <a:rPr lang="de-DE" sz="3600" dirty="0">
                <a:latin typeface="Times New Roman" panose="02020603050405020304" pitchFamily="18" charset="0"/>
                <a:cs typeface="Times New Roman" panose="02020603050405020304" pitchFamily="18" charset="0"/>
              </a:rPr>
            </a:br>
            <a:br>
              <a:rPr lang="de-DE" sz="3600" dirty="0">
                <a:latin typeface="Times New Roman" panose="02020603050405020304" pitchFamily="18" charset="0"/>
                <a:cs typeface="Times New Roman" panose="02020603050405020304" pitchFamily="18" charset="0"/>
              </a:rPr>
            </a:br>
            <a:br>
              <a:rPr lang="de-DE" sz="2800" dirty="0">
                <a:latin typeface="Times New Roman" panose="02020603050405020304" pitchFamily="18" charset="0"/>
                <a:cs typeface="Times New Roman" panose="02020603050405020304" pitchFamily="18" charset="0"/>
              </a:rPr>
            </a:br>
            <a:endParaRPr lang="de-DE" sz="2800" dirty="0">
              <a:latin typeface="Times New Roman" panose="02020603050405020304" pitchFamily="18" charset="0"/>
              <a:cs typeface="Times New Roman" panose="02020603050405020304" pitchFamily="18" charset="0"/>
            </a:endParaRPr>
          </a:p>
        </p:txBody>
      </p:sp>
      <p:sp>
        <p:nvSpPr>
          <p:cNvPr id="121858" name="Untertitel 2"/>
          <p:cNvSpPr>
            <a:spLocks noGrp="1"/>
          </p:cNvSpPr>
          <p:nvPr>
            <p:ph type="subTitle" idx="1"/>
          </p:nvPr>
        </p:nvSpPr>
        <p:spPr bwMode="auto">
          <a:xfrm>
            <a:off x="1143000" y="5002213"/>
            <a:ext cx="6858000" cy="1655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de-DE" sz="2000" dirty="0">
              <a:latin typeface="Times New Roman" panose="02020603050405020304" pitchFamily="18" charset="0"/>
              <a:cs typeface="Times New Roman" panose="02020603050405020304" pitchFamily="18" charset="0"/>
            </a:endParaRPr>
          </a:p>
          <a:p>
            <a:pPr eaLnBrk="1" hangingPunct="1"/>
            <a:r>
              <a:rPr lang="de-DE" sz="2000" dirty="0">
                <a:latin typeface="Times New Roman" panose="02020603050405020304" pitchFamily="18" charset="0"/>
                <a:cs typeface="Times New Roman" panose="02020603050405020304" pitchFamily="18" charset="0"/>
              </a:rPr>
              <a:t>Sebastian Gebauer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3. Konkurrierende Gesetzgebungskompetenz Art 72, 74 GG</a:t>
            </a:r>
          </a:p>
          <a:p>
            <a:pPr marL="0" indent="0">
              <a:buNone/>
            </a:pPr>
            <a:r>
              <a:rPr lang="de-DE" i="1" dirty="0"/>
              <a:t>Im Bereich der konkurrierenden Gesetzgebung haben die Länder die Befugnis zur Gesetzgebung, solange und soweit der Bund von seiner Gesetzgebungszuständigkeit nicht durch Gesetz Gebrauch gemacht hat.</a:t>
            </a:r>
          </a:p>
          <a:p>
            <a:r>
              <a:rPr lang="de-DE" dirty="0"/>
              <a:t>In Art. 74 GG aufgezählt</a:t>
            </a:r>
          </a:p>
          <a:p>
            <a:r>
              <a:rPr lang="de-DE" dirty="0"/>
              <a:t>Art. 74 I Nr. 11 GG („Wirtschaft“): Sämtliche Normen, die auf den Wirtschaftsprozess oder die wirtschaftliche Tätigkeit einzelner Personen abzielen.</a:t>
            </a:r>
          </a:p>
          <a:p>
            <a:pPr marL="0" indent="0">
              <a:buNone/>
            </a:pPr>
            <a:r>
              <a:rPr lang="de-DE" b="1" u="sng" dirty="0"/>
              <a:t>Art. 72 II GG: </a:t>
            </a:r>
            <a:r>
              <a:rPr lang="de-DE" i="1" dirty="0"/>
              <a:t>Auf den Gebieten des Artikels 74 Abs. 1 Nr. 4, 7, </a:t>
            </a:r>
            <a:r>
              <a:rPr lang="de-DE" b="1" i="1" dirty="0"/>
              <a:t>11</a:t>
            </a:r>
            <a:r>
              <a:rPr lang="de-DE" i="1" dirty="0"/>
              <a:t>,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Tree>
    <p:extLst>
      <p:ext uri="{BB962C8B-B14F-4D97-AF65-F5344CB8AC3E}">
        <p14:creationId xmlns:p14="http://schemas.microsoft.com/office/powerpoint/2010/main" val="39975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4. Ungeschriebene Gesetzgebungskompetenz</a:t>
            </a:r>
          </a:p>
          <a:p>
            <a:r>
              <a:rPr lang="de-DE" dirty="0"/>
              <a:t>Bundeskompetenz kraft Sachzusammenhang: Bund kann andere Bereiche nur sinnvoll regeln, indem er in nicht zugewiesene Materien eingreift. („In die Breite“) (Gerichtsgebühren im Zusammenhang mit Art. 74 I </a:t>
            </a:r>
            <a:r>
              <a:rPr lang="de-DE" dirty="0" err="1"/>
              <a:t>Nr</a:t>
            </a:r>
            <a:r>
              <a:rPr lang="de-DE" dirty="0"/>
              <a:t> 1 GG)</a:t>
            </a:r>
          </a:p>
          <a:p>
            <a:endParaRPr lang="de-DE" dirty="0"/>
          </a:p>
          <a:p>
            <a:r>
              <a:rPr lang="de-DE" dirty="0"/>
              <a:t>Annexkompetenz: Bund regelt Bereich derart umfänglich, dass darin auch andere Materien enthalten sind. („In die Tiefe“) (Gefahrenabwehr im Gewerberecht) (</a:t>
            </a:r>
            <a:r>
              <a:rPr lang="de-DE" dirty="0" err="1"/>
              <a:t>str.</a:t>
            </a:r>
            <a:r>
              <a:rPr lang="de-DE" dirty="0"/>
              <a:t> ob eigener Punkt, oder in Sachzusammenhang)</a:t>
            </a:r>
          </a:p>
          <a:p>
            <a:endParaRPr lang="de-DE" dirty="0"/>
          </a:p>
          <a:p>
            <a:r>
              <a:rPr lang="de-DE" dirty="0"/>
              <a:t>Kraft Natur der Sache: Regelungen, die nur vom Bund geregelt werden können (Nationalhymne)</a:t>
            </a:r>
          </a:p>
          <a:p>
            <a:endParaRPr lang="de-DE" dirty="0"/>
          </a:p>
          <a:p>
            <a:r>
              <a:rPr lang="de-DE" b="1" dirty="0"/>
              <a:t>SONDERFÄLLE !!!</a:t>
            </a:r>
          </a:p>
          <a:p>
            <a:endParaRPr lang="de-DE" dirty="0"/>
          </a:p>
          <a:p>
            <a:endParaRPr lang="de-DE" dirty="0"/>
          </a:p>
          <a:p>
            <a:pPr marL="0" indent="0">
              <a:buNone/>
            </a:pPr>
            <a:endParaRPr lang="de-DE" b="1" u="sng" dirty="0"/>
          </a:p>
        </p:txBody>
      </p:sp>
    </p:spTree>
    <p:extLst>
      <p:ext uri="{BB962C8B-B14F-4D97-AF65-F5344CB8AC3E}">
        <p14:creationId xmlns:p14="http://schemas.microsoft.com/office/powerpoint/2010/main" val="408499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5. Ergebnis</a:t>
            </a:r>
          </a:p>
          <a:p>
            <a:endParaRPr lang="de-DE" dirty="0"/>
          </a:p>
          <a:p>
            <a:r>
              <a:rPr lang="de-DE" dirty="0"/>
              <a:t>Wer ist zuständig</a:t>
            </a:r>
          </a:p>
          <a:p>
            <a:endParaRPr lang="de-DE" dirty="0"/>
          </a:p>
          <a:p>
            <a:r>
              <a:rPr lang="de-DE" dirty="0"/>
              <a:t>Ggf. schon eher (Vorsicht, </a:t>
            </a:r>
            <a:r>
              <a:rPr lang="de-DE" dirty="0" err="1"/>
              <a:t>grdsl</a:t>
            </a:r>
            <a:r>
              <a:rPr lang="de-DE" dirty="0"/>
              <a:t>. kann Gesetz in mehrere Bereiche fallen)</a:t>
            </a:r>
          </a:p>
        </p:txBody>
      </p:sp>
    </p:spTree>
    <p:extLst>
      <p:ext uri="{BB962C8B-B14F-4D97-AF65-F5344CB8AC3E}">
        <p14:creationId xmlns:p14="http://schemas.microsoft.com/office/powerpoint/2010/main" val="128391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Fall 1 SV gekürzt (S. 12): </a:t>
            </a:r>
            <a:r>
              <a:rPr lang="de-DE" dirty="0"/>
              <a:t>Bundesregierung plant IT-Förderungsgesetz, da Übertragungsgeschwindigkeiten zu niedrig sind. Hierzu wird von allen gewerblichen Unternehmen eine einmalige Abgabe </a:t>
            </a:r>
            <a:r>
              <a:rPr lang="de-DE" dirty="0" err="1"/>
              <a:t>i.H.v</a:t>
            </a:r>
            <a:r>
              <a:rPr lang="de-DE" dirty="0"/>
              <a:t>. 1 % des Jahresumsatzes erhoben und in einem Sondervermögen eingezahlt. </a:t>
            </a:r>
          </a:p>
          <a:p>
            <a:pPr marL="0" indent="0">
              <a:buNone/>
            </a:pPr>
            <a:r>
              <a:rPr lang="de-DE" dirty="0"/>
              <a:t>Dieses Sondervermögen vergibt an begünstigte Betriebe anschließend verbilligte Kredite, damit diese Investitionen und Forschungen finanzieren können. </a:t>
            </a:r>
          </a:p>
          <a:p>
            <a:pPr marL="0" indent="0">
              <a:buNone/>
            </a:pPr>
            <a:r>
              <a:rPr lang="de-DE" dirty="0"/>
              <a:t>Nach dem Ablauf von 10 Jahren wird das Sondervermögen aufgelöst und an alle Unternehmen ausgezahlt, die hierzu ihren Beitrag geleistet haben.</a:t>
            </a:r>
          </a:p>
          <a:p>
            <a:pPr marL="0" indent="0">
              <a:buNone/>
            </a:pPr>
            <a:r>
              <a:rPr lang="de-DE" dirty="0"/>
              <a:t>War der Bund für eine solche Norm zuständig? </a:t>
            </a:r>
          </a:p>
          <a:p>
            <a:pPr marL="0" indent="0">
              <a:buNone/>
            </a:pPr>
            <a:endParaRPr lang="de-DE" b="1" u="sng" dirty="0"/>
          </a:p>
        </p:txBody>
      </p:sp>
    </p:spTree>
    <p:extLst>
      <p:ext uri="{BB962C8B-B14F-4D97-AF65-F5344CB8AC3E}">
        <p14:creationId xmlns:p14="http://schemas.microsoft.com/office/powerpoint/2010/main" val="180063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Fall 1 </a:t>
            </a:r>
            <a:r>
              <a:rPr lang="de-DE" b="1" u="sng" dirty="0" err="1"/>
              <a:t>Lsg</a:t>
            </a:r>
            <a:r>
              <a:rPr lang="de-DE" b="1" u="sng" dirty="0"/>
              <a:t> (S. 13 f):</a:t>
            </a:r>
          </a:p>
          <a:p>
            <a:pPr marL="457200" indent="-457200">
              <a:buFont typeface="+mj-lt"/>
              <a:buAutoNum type="arabicPeriod"/>
            </a:pPr>
            <a:r>
              <a:rPr lang="de-DE" dirty="0"/>
              <a:t>Grundsatz Art. 70 I GG</a:t>
            </a:r>
          </a:p>
          <a:p>
            <a:pPr marL="457200" indent="-457200">
              <a:buFont typeface="+mj-lt"/>
              <a:buAutoNum type="arabicPeriod"/>
            </a:pPr>
            <a:r>
              <a:rPr lang="de-DE" dirty="0"/>
              <a:t>Ausschließliche Gesetzgebungskompetenz? (-, Art. 73 I Nr. 7 GG meint technische Aspekte)</a:t>
            </a:r>
          </a:p>
          <a:p>
            <a:pPr marL="457200" indent="-457200">
              <a:buFont typeface="+mj-lt"/>
              <a:buAutoNum type="arabicPeriod"/>
            </a:pPr>
            <a:r>
              <a:rPr lang="de-DE" dirty="0"/>
              <a:t>Konkurrierende Gesetzgebungszuständigkeit des Bundes? P</a:t>
            </a:r>
          </a:p>
          <a:p>
            <a:pPr marL="727200" lvl="1" indent="-457200">
              <a:buFont typeface="+mj-lt"/>
              <a:buAutoNum type="arabicPeriod"/>
            </a:pPr>
            <a:r>
              <a:rPr lang="de-DE" dirty="0"/>
              <a:t>Art. 74 I Nr. 11 GG -&gt; Greift in wirtschaftliche Tätigkeit ein</a:t>
            </a:r>
          </a:p>
          <a:p>
            <a:pPr marL="727200" lvl="1" indent="-457200">
              <a:buFont typeface="+mj-lt"/>
              <a:buAutoNum type="arabicPeriod"/>
            </a:pPr>
            <a:r>
              <a:rPr lang="de-DE" dirty="0"/>
              <a:t>Art. 105 II GG: Steuern sind nur solche Geldleistungen, die keine Gegenleistung für eine besondere Leistung darstellen und von einem öffentlich-rechtlichen Gemeinwesen zur Erzielung von Einnahmen allen auferlegt werden, bei denen der Tatbestand an den das Gesetz die Leistungspflicht knüpft, zutrifft. </a:t>
            </a:r>
          </a:p>
          <a:p>
            <a:pPr marL="727200" lvl="1" indent="-457200">
              <a:buFont typeface="+mj-lt"/>
              <a:buAutoNum type="arabicPeriod"/>
            </a:pPr>
            <a:r>
              <a:rPr lang="de-DE" dirty="0"/>
              <a:t>Art. 72 II GG begründen (Andernfalls „Problemzonen“ in einzelnen Ländern)</a:t>
            </a:r>
          </a:p>
          <a:p>
            <a:pPr marL="457200" indent="-457200">
              <a:buFont typeface="+mj-lt"/>
              <a:buAutoNum type="arabicPeriod"/>
            </a:pPr>
            <a:r>
              <a:rPr lang="de-DE" dirty="0"/>
              <a:t>Ungeschriebene Gesetzgebungszuständigkeit (-)</a:t>
            </a:r>
          </a:p>
          <a:p>
            <a:pPr marL="457200" indent="-457200">
              <a:buFont typeface="+mj-lt"/>
              <a:buAutoNum type="arabicPeriod"/>
            </a:pPr>
            <a:r>
              <a:rPr lang="de-DE" dirty="0"/>
              <a:t>Ergebnis: Bund(+)</a:t>
            </a:r>
          </a:p>
          <a:p>
            <a:pPr marL="0" indent="0">
              <a:buNone/>
            </a:pPr>
            <a:r>
              <a:rPr lang="de-DE" b="1" u="sng" dirty="0"/>
              <a:t> </a:t>
            </a:r>
            <a:endParaRPr lang="de-DE" dirty="0"/>
          </a:p>
          <a:p>
            <a:pPr marL="457200" indent="-457200">
              <a:buFont typeface="+mj-lt"/>
              <a:buAutoNum type="arabicPeriod"/>
            </a:pPr>
            <a:endParaRPr lang="de-DE" dirty="0"/>
          </a:p>
        </p:txBody>
      </p:sp>
    </p:spTree>
    <p:extLst>
      <p:ext uri="{BB962C8B-B14F-4D97-AF65-F5344CB8AC3E}">
        <p14:creationId xmlns:p14="http://schemas.microsoft.com/office/powerpoint/2010/main" val="3044663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Fall 2 SV (S. 13):</a:t>
            </a:r>
          </a:p>
          <a:p>
            <a:pPr marL="0" indent="0">
              <a:buNone/>
            </a:pPr>
            <a:r>
              <a:rPr lang="de-DE" dirty="0"/>
              <a:t>Der Bund möchte Praktikumsplätze fördern, da er der Ansicht ist, dass die Betriebe für Studenten zu wenige zur Verfügung stellen. Das Praktikumsgesetz sieht vor, dass durch jeden Betrieb eine Abgabe zu leisten ist, sofern keine im Verhältnis zu Mitarbeitern und Umsatz festgelegte Quote an Praktikumsplätzen zur Verfügung gestellt wird. Die eingenommene</a:t>
            </a:r>
          </a:p>
          <a:p>
            <a:pPr marL="0" indent="0">
              <a:buNone/>
            </a:pPr>
            <a:r>
              <a:rPr lang="de-DE" dirty="0"/>
              <a:t>Abgabe wird an die Betriebe ausgezahlt, die die vorgesehenen Quoten erfüllen.</a:t>
            </a:r>
          </a:p>
          <a:p>
            <a:pPr marL="0" indent="0">
              <a:buNone/>
            </a:pPr>
            <a:r>
              <a:rPr lang="de-DE" dirty="0"/>
              <a:t>Betrieb B möchte keine Praktikumsplätze zur Verfügung stellen und zweifelt die Gesetzgebungszuständigkeit des Bundes an. Was sollten Sie B raten?</a:t>
            </a:r>
          </a:p>
          <a:p>
            <a:pPr marL="0" indent="0">
              <a:buNone/>
            </a:pPr>
            <a:endParaRPr lang="de-DE" dirty="0"/>
          </a:p>
          <a:p>
            <a:pPr marL="0" indent="0">
              <a:buNone/>
            </a:pPr>
            <a:r>
              <a:rPr lang="de-DE" dirty="0"/>
              <a:t>Hinweis: Der Bund hat zu dem Gesetz eine fehlerfreie </a:t>
            </a:r>
            <a:r>
              <a:rPr lang="de-DE" dirty="0" err="1"/>
              <a:t>Erforderlichkeitsprüfung</a:t>
            </a:r>
            <a:r>
              <a:rPr lang="de-DE" dirty="0"/>
              <a:t> nach Art. 72 II GG vorgenommen. </a:t>
            </a:r>
          </a:p>
          <a:p>
            <a:pPr marL="0" indent="0">
              <a:buNone/>
            </a:pPr>
            <a:endParaRPr lang="de-DE" b="1" u="sng" dirty="0"/>
          </a:p>
        </p:txBody>
      </p:sp>
    </p:spTree>
    <p:extLst>
      <p:ext uri="{BB962C8B-B14F-4D97-AF65-F5344CB8AC3E}">
        <p14:creationId xmlns:p14="http://schemas.microsoft.com/office/powerpoint/2010/main" val="54683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Fall 2 </a:t>
            </a:r>
            <a:r>
              <a:rPr lang="de-DE" b="1" u="sng" dirty="0" err="1"/>
              <a:t>Lsg</a:t>
            </a:r>
            <a:r>
              <a:rPr lang="de-DE" b="1" u="sng" dirty="0"/>
              <a:t> (S. 13 ff):</a:t>
            </a:r>
          </a:p>
          <a:p>
            <a:pPr marL="457200" indent="-457200">
              <a:buFont typeface="+mj-lt"/>
              <a:buAutoNum type="arabicPeriod"/>
            </a:pPr>
            <a:r>
              <a:rPr lang="de-DE" dirty="0"/>
              <a:t>Grundsatz Art. 70 I GG</a:t>
            </a:r>
          </a:p>
          <a:p>
            <a:pPr marL="457200" indent="-457200">
              <a:buFont typeface="+mj-lt"/>
              <a:buAutoNum type="arabicPeriod"/>
            </a:pPr>
            <a:r>
              <a:rPr lang="de-DE" dirty="0"/>
              <a:t>Ausschließliche Gesetzgebungskompetenz? (-)</a:t>
            </a:r>
          </a:p>
          <a:p>
            <a:pPr marL="457200" indent="-457200">
              <a:buFont typeface="+mj-lt"/>
              <a:buAutoNum type="arabicPeriod"/>
            </a:pPr>
            <a:r>
              <a:rPr lang="de-DE" dirty="0"/>
              <a:t>Konkurrierende Gesetzgebungszuständigkeit des Bundes? P</a:t>
            </a:r>
          </a:p>
          <a:p>
            <a:pPr marL="727200" lvl="1" indent="-457200">
              <a:buFont typeface="+mj-lt"/>
              <a:buAutoNum type="arabicPeriod"/>
            </a:pPr>
            <a:r>
              <a:rPr lang="de-DE" dirty="0"/>
              <a:t>Art. 105 II GG (-, keine Einnahmenerzielung)</a:t>
            </a:r>
          </a:p>
          <a:p>
            <a:pPr marL="727200" lvl="1" indent="-457200">
              <a:buFont typeface="+mj-lt"/>
              <a:buAutoNum type="arabicPeriod"/>
            </a:pPr>
            <a:r>
              <a:rPr lang="de-DE" dirty="0"/>
              <a:t>Art. 74 I Nr. 11 GG -&gt; Greift in wirtschaftliche Tätigkeit ein</a:t>
            </a:r>
          </a:p>
          <a:p>
            <a:pPr marL="727200" lvl="1" indent="-457200">
              <a:buFont typeface="+mj-lt"/>
              <a:buAutoNum type="arabicPeriod"/>
            </a:pPr>
            <a:r>
              <a:rPr lang="de-DE" dirty="0"/>
              <a:t>Art. 72 II GG ist gegeben (Im Skript können Sie die Prüfung aber nachlesen)</a:t>
            </a:r>
          </a:p>
          <a:p>
            <a:pPr marL="457200" indent="-457200">
              <a:buFont typeface="+mj-lt"/>
              <a:buAutoNum type="arabicPeriod"/>
            </a:pPr>
            <a:r>
              <a:rPr lang="de-DE" dirty="0"/>
              <a:t>Ungeschriebene Gesetzgebungszuständigkeit (-)</a:t>
            </a:r>
          </a:p>
          <a:p>
            <a:pPr marL="457200" indent="-457200">
              <a:buFont typeface="+mj-lt"/>
              <a:buAutoNum type="arabicPeriod"/>
            </a:pPr>
            <a:r>
              <a:rPr lang="de-DE" dirty="0"/>
              <a:t>Ergebnis: Bund(+)</a:t>
            </a:r>
          </a:p>
        </p:txBody>
      </p:sp>
    </p:spTree>
    <p:extLst>
      <p:ext uri="{BB962C8B-B14F-4D97-AF65-F5344CB8AC3E}">
        <p14:creationId xmlns:p14="http://schemas.microsoft.com/office/powerpoint/2010/main" val="3429818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Verwaltungskompetenz</a:t>
            </a:r>
          </a:p>
          <a:p>
            <a:r>
              <a:rPr lang="de-DE" dirty="0"/>
              <a:t>Art. 30 GG: </a:t>
            </a:r>
            <a:r>
              <a:rPr lang="de-DE" i="1" dirty="0"/>
              <a:t>Die Ausübung der staatlichen Befugnisse und die Erfüllung der staatlichen Aufgaben ist Sache der Länder, soweit dieses Grundgesetz keine andere Regelung trifft oder </a:t>
            </a:r>
            <a:r>
              <a:rPr lang="de-DE" i="1" dirty="0" err="1"/>
              <a:t>zuläßt</a:t>
            </a:r>
            <a:r>
              <a:rPr lang="de-DE" i="1" dirty="0"/>
              <a:t>.</a:t>
            </a:r>
          </a:p>
          <a:p>
            <a:pPr marL="0" indent="0">
              <a:buNone/>
            </a:pPr>
            <a:r>
              <a:rPr lang="de-DE" i="1" dirty="0"/>
              <a:t>-&gt;</a:t>
            </a:r>
            <a:r>
              <a:rPr lang="de-DE" dirty="0"/>
              <a:t>praktisch keine Bedeutung, da in den jeweils einschlägigen Normen geregelt</a:t>
            </a:r>
          </a:p>
          <a:p>
            <a:pPr marL="0" indent="0">
              <a:buNone/>
            </a:pPr>
            <a:endParaRPr lang="de-DE" dirty="0"/>
          </a:p>
          <a:p>
            <a:pPr marL="0" indent="0">
              <a:buNone/>
            </a:pPr>
            <a:r>
              <a:rPr lang="de-DE" dirty="0"/>
              <a:t>-Ausführung Bundesgesetze in Art. 83 ff GG</a:t>
            </a:r>
          </a:p>
          <a:p>
            <a:pPr>
              <a:buFont typeface="Arial" panose="020B0604020202020204" pitchFamily="34" charset="0"/>
              <a:buChar char="•"/>
            </a:pPr>
            <a:r>
              <a:rPr lang="de-DE" dirty="0"/>
              <a:t>Bundesgesetze als eigene Angelegenheit (Art. 83 f GG)</a:t>
            </a:r>
          </a:p>
          <a:p>
            <a:pPr>
              <a:buFont typeface="Arial" panose="020B0604020202020204" pitchFamily="34" charset="0"/>
              <a:buChar char="•"/>
            </a:pPr>
            <a:r>
              <a:rPr lang="de-DE" dirty="0"/>
              <a:t>Bundesgesetze im Auftrag des Bundes (Art. 85 GG)</a:t>
            </a:r>
          </a:p>
          <a:p>
            <a:pPr>
              <a:buFont typeface="Arial" panose="020B0604020202020204" pitchFamily="34" charset="0"/>
              <a:buChar char="•"/>
            </a:pPr>
            <a:r>
              <a:rPr lang="de-DE" dirty="0"/>
              <a:t>Bundeseigene Verwaltung (Art. 86 f GG)</a:t>
            </a:r>
          </a:p>
          <a:p>
            <a:pPr>
              <a:buFont typeface="Arial" panose="020B0604020202020204" pitchFamily="34" charset="0"/>
              <a:buChar char="•"/>
            </a:pPr>
            <a:endParaRPr lang="de-DE" dirty="0"/>
          </a:p>
        </p:txBody>
      </p:sp>
    </p:spTree>
    <p:extLst>
      <p:ext uri="{BB962C8B-B14F-4D97-AF65-F5344CB8AC3E}">
        <p14:creationId xmlns:p14="http://schemas.microsoft.com/office/powerpoint/2010/main" val="271563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Inhaltsplatzhalter 4"/>
          <p:cNvSpPr>
            <a:spLocks noGrp="1"/>
          </p:cNvSpPr>
          <p:nvPr>
            <p:ph idx="1"/>
          </p:nvPr>
        </p:nvSpPr>
        <p:spPr/>
        <p:txBody>
          <a:bodyPr/>
          <a:lstStyle/>
          <a:p>
            <a:pPr marL="0" indent="0" eaLnBrk="1" hangingPunct="1">
              <a:spcBef>
                <a:spcPct val="0"/>
              </a:spcBef>
              <a:buNone/>
              <a:tabLst>
                <a:tab pos="1258888" algn="l"/>
              </a:tabLst>
              <a:defRPr/>
            </a:pPr>
            <a:r>
              <a:rPr lang="de-DE" sz="1800" b="1" u="sng" dirty="0"/>
              <a:t>Ablauf:</a:t>
            </a:r>
          </a:p>
          <a:p>
            <a:pPr marL="0" indent="0" eaLnBrk="1" hangingPunct="1">
              <a:spcBef>
                <a:spcPct val="0"/>
              </a:spcBef>
              <a:buNone/>
              <a:tabLst>
                <a:tab pos="1258888" algn="l"/>
              </a:tabLst>
              <a:defRPr/>
            </a:pPr>
            <a:endParaRPr lang="de-DE" sz="1800" dirty="0"/>
          </a:p>
          <a:p>
            <a:pPr marL="342900" indent="-342900" eaLnBrk="1" hangingPunct="1">
              <a:spcBef>
                <a:spcPct val="0"/>
              </a:spcBef>
              <a:buFont typeface="+mj-lt"/>
              <a:buAutoNum type="arabicPeriod"/>
              <a:tabLst>
                <a:tab pos="1258888" algn="l"/>
              </a:tabLst>
              <a:defRPr/>
            </a:pPr>
            <a:r>
              <a:rPr lang="de-DE" sz="1800" dirty="0"/>
              <a:t>Fragen letzte Übung</a:t>
            </a:r>
          </a:p>
          <a:p>
            <a:pPr marL="342900" indent="-342900" eaLnBrk="1" hangingPunct="1">
              <a:spcBef>
                <a:spcPct val="0"/>
              </a:spcBef>
              <a:buFont typeface="+mj-lt"/>
              <a:buAutoNum type="arabicPeriod"/>
              <a:tabLst>
                <a:tab pos="1258888" algn="l"/>
              </a:tabLst>
              <a:defRPr/>
            </a:pPr>
            <a:r>
              <a:rPr lang="de-DE" sz="1800" dirty="0"/>
              <a:t>Grundlagen Gesetzgebungskompetenz</a:t>
            </a:r>
          </a:p>
          <a:p>
            <a:pPr marL="342900" indent="-342900" eaLnBrk="1" hangingPunct="1">
              <a:spcBef>
                <a:spcPct val="0"/>
              </a:spcBef>
              <a:buFont typeface="+mj-lt"/>
              <a:buAutoNum type="arabicPeriod"/>
              <a:tabLst>
                <a:tab pos="1258888" algn="l"/>
              </a:tabLst>
              <a:defRPr/>
            </a:pPr>
            <a:r>
              <a:rPr lang="de-DE" sz="1800" dirty="0"/>
              <a:t>Fall 1 – Gesetzgebungskompetenzen</a:t>
            </a:r>
          </a:p>
          <a:p>
            <a:pPr marL="342900" indent="-342900" eaLnBrk="1" hangingPunct="1">
              <a:spcBef>
                <a:spcPct val="0"/>
              </a:spcBef>
              <a:buFont typeface="+mj-lt"/>
              <a:buAutoNum type="arabicPeriod"/>
              <a:tabLst>
                <a:tab pos="1258888" algn="l"/>
              </a:tabLst>
              <a:defRPr/>
            </a:pPr>
            <a:r>
              <a:rPr lang="de-DE" sz="1800" dirty="0"/>
              <a:t>Fall 2 – Gesetzgebungskompetenzen</a:t>
            </a:r>
          </a:p>
          <a:p>
            <a:pPr marL="342900" indent="-342900" eaLnBrk="1" hangingPunct="1">
              <a:spcBef>
                <a:spcPct val="0"/>
              </a:spcBef>
              <a:buFont typeface="+mj-lt"/>
              <a:buAutoNum type="arabicPeriod"/>
              <a:tabLst>
                <a:tab pos="1258888" algn="l"/>
              </a:tabLst>
              <a:defRPr/>
            </a:pPr>
            <a:r>
              <a:rPr lang="de-DE" sz="1800" dirty="0"/>
              <a:t>Verwaltungskompetenzen</a:t>
            </a:r>
          </a:p>
          <a:p>
            <a:pPr marL="342900" indent="-342900" eaLnBrk="1" hangingPunct="1">
              <a:spcBef>
                <a:spcPct val="0"/>
              </a:spcBef>
              <a:buFont typeface="+mj-lt"/>
              <a:buAutoNum type="arabicPeriod"/>
              <a:tabLst>
                <a:tab pos="1258888" algn="l"/>
              </a:tabLst>
              <a:defRPr/>
            </a:pPr>
            <a:r>
              <a:rPr lang="de-DE" sz="1800" dirty="0"/>
              <a:t>Fragen / Unklarheiten</a:t>
            </a:r>
          </a:p>
          <a:p>
            <a:pPr marL="342900" indent="-342900" eaLnBrk="1" hangingPunct="1">
              <a:spcBef>
                <a:spcPct val="0"/>
              </a:spcBef>
              <a:buFont typeface="+mj-lt"/>
              <a:buAutoNum type="arabicPeriod"/>
              <a:tabLst>
                <a:tab pos="1258888" algn="l"/>
              </a:tabLst>
              <a:defRPr/>
            </a:pPr>
            <a:r>
              <a:rPr lang="de-DE" sz="1800" dirty="0"/>
              <a:t>„Hausaufgaben“</a:t>
            </a:r>
          </a:p>
          <a:p>
            <a:pPr marL="269875" indent="-269875" eaLnBrk="1" hangingPunct="1">
              <a:spcBef>
                <a:spcPct val="0"/>
              </a:spcBef>
              <a:tabLst>
                <a:tab pos="1258888" algn="l"/>
              </a:tabLst>
              <a:defRPr/>
            </a:pPr>
            <a:endParaRPr sz="1800" dirty="0"/>
          </a:p>
          <a:p>
            <a:pPr marL="0" indent="0" eaLnBrk="1" hangingPunct="1">
              <a:spcBef>
                <a:spcPct val="0"/>
              </a:spcBef>
              <a:buFont typeface="Symbol" panose="05050102010706020507" pitchFamily="18" charset="2"/>
              <a:buNone/>
              <a:tabLst>
                <a:tab pos="1258888" algn="l"/>
              </a:tabLst>
              <a:defRPr/>
            </a:pPr>
            <a:endParaRPr sz="1800" dirty="0"/>
          </a:p>
        </p:txBody>
      </p:sp>
      <p:sp>
        <p:nvSpPr>
          <p:cNvPr id="123906" name="Titel 3"/>
          <p:cNvSpPr>
            <a:spLocks noGrp="1"/>
          </p:cNvSpPr>
          <p:nvPr>
            <p:ph type="title" idx="4294967295"/>
          </p:nvPr>
        </p:nvSpPr>
        <p:spPr>
          <a:xfrm>
            <a:off x="539552" y="988047"/>
            <a:ext cx="8100000" cy="640753"/>
          </a:xfrm>
        </p:spPr>
        <p:txBody>
          <a:bodyPr/>
          <a:lstStyle/>
          <a:p>
            <a:pPr eaLnBrk="1" hangingPunct="1"/>
            <a:r>
              <a:rPr lang="de-DE" dirty="0">
                <a:latin typeface="Roboto"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Frage 1: Welche Regelung zur Normenhierarchie ist falsch?</a:t>
            </a:r>
          </a:p>
          <a:p>
            <a:pPr marL="457200" indent="-457200">
              <a:buFont typeface="+mj-lt"/>
              <a:buAutoNum type="arabicPeriod"/>
            </a:pPr>
            <a:endParaRPr lang="de-DE" dirty="0"/>
          </a:p>
          <a:p>
            <a:pPr marL="457200" indent="-457200">
              <a:buFont typeface="+mj-lt"/>
              <a:buAutoNum type="arabicPeriod"/>
            </a:pPr>
            <a:r>
              <a:rPr lang="de-DE" dirty="0"/>
              <a:t>Bundesrecht bricht Landesrecht.</a:t>
            </a:r>
          </a:p>
          <a:p>
            <a:pPr marL="457200" indent="-457200">
              <a:buFont typeface="+mj-lt"/>
              <a:buAutoNum type="arabicPeriod"/>
            </a:pPr>
            <a:endParaRPr lang="de-DE" dirty="0"/>
          </a:p>
          <a:p>
            <a:pPr marL="457200" indent="-457200">
              <a:buFont typeface="+mj-lt"/>
              <a:buAutoNum type="arabicPeriod"/>
            </a:pPr>
            <a:r>
              <a:rPr lang="de-DE" dirty="0"/>
              <a:t>Späteres Recht verdrängt früheres Recht.</a:t>
            </a:r>
          </a:p>
          <a:p>
            <a:pPr marL="457200" indent="-457200">
              <a:buFont typeface="+mj-lt"/>
              <a:buAutoNum type="arabicPeriod"/>
            </a:pPr>
            <a:endParaRPr lang="de-DE" dirty="0"/>
          </a:p>
          <a:p>
            <a:pPr marL="457200" indent="-457200">
              <a:buFont typeface="+mj-lt"/>
              <a:buAutoNum type="arabicPeriod"/>
            </a:pPr>
            <a:r>
              <a:rPr lang="de-DE" dirty="0"/>
              <a:t>Im Verhältnis EU-BRD gilt der Geltungsvorrang.</a:t>
            </a:r>
          </a:p>
          <a:p>
            <a:pPr marL="457200" indent="-457200">
              <a:buFont typeface="+mj-lt"/>
              <a:buAutoNum type="arabicPeriod"/>
            </a:pPr>
            <a:endParaRPr lang="de-DE" dirty="0"/>
          </a:p>
          <a:p>
            <a:pPr marL="457200" indent="-457200">
              <a:buFont typeface="+mj-lt"/>
              <a:buAutoNum type="arabicPeriod"/>
            </a:pPr>
            <a:r>
              <a:rPr lang="de-DE" dirty="0"/>
              <a:t>Spezielles Recht vor allg. Recht.</a:t>
            </a:r>
          </a:p>
          <a:p>
            <a:pPr marL="457200" indent="-457200">
              <a:buFont typeface="+mj-lt"/>
              <a:buAutoNum type="arabicPeriod"/>
            </a:pPr>
            <a:endParaRPr lang="de-DE" dirty="0"/>
          </a:p>
          <a:p>
            <a:pPr marL="457200" indent="-457200">
              <a:buFont typeface="+mj-lt"/>
              <a:buAutoNum type="arabicPeriod"/>
            </a:pPr>
            <a:endParaRPr lang="de-DE" dirty="0"/>
          </a:p>
          <a:p>
            <a:pPr marL="457200" indent="-457200">
              <a:buFont typeface="+mj-lt"/>
              <a:buAutoNum type="arabicPeriod"/>
            </a:pPr>
            <a:endParaRPr lang="de-DE" dirty="0"/>
          </a:p>
        </p:txBody>
      </p:sp>
    </p:spTree>
    <p:extLst>
      <p:ext uri="{BB962C8B-B14F-4D97-AF65-F5344CB8AC3E}">
        <p14:creationId xmlns:p14="http://schemas.microsoft.com/office/powerpoint/2010/main" val="103880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mj-lt"/>
              <a:buAutoNum type="arabicPeriod"/>
            </a:pPr>
            <a:r>
              <a:rPr lang="de-DE" dirty="0"/>
              <a:t>Falsch, Art. 31 GG</a:t>
            </a:r>
          </a:p>
          <a:p>
            <a:pPr marL="457200" indent="-457200">
              <a:buFont typeface="+mj-lt"/>
              <a:buAutoNum type="arabicPeriod"/>
            </a:pPr>
            <a:endParaRPr lang="de-DE" dirty="0"/>
          </a:p>
          <a:p>
            <a:pPr marL="457200" indent="-457200">
              <a:buFont typeface="+mj-lt"/>
              <a:buAutoNum type="arabicPeriod"/>
            </a:pPr>
            <a:r>
              <a:rPr lang="de-DE" dirty="0"/>
              <a:t>Falsch, sonst wären neuere Gesetze nicht möglich.</a:t>
            </a:r>
          </a:p>
          <a:p>
            <a:pPr marL="457200" indent="-457200">
              <a:buFont typeface="+mj-lt"/>
              <a:buAutoNum type="arabicPeriod"/>
            </a:pPr>
            <a:endParaRPr lang="de-DE" dirty="0"/>
          </a:p>
          <a:p>
            <a:pPr marL="457200" indent="-457200">
              <a:buFont typeface="+mj-lt"/>
              <a:buAutoNum type="arabicPeriod"/>
            </a:pPr>
            <a:r>
              <a:rPr lang="de-DE" dirty="0"/>
              <a:t>Richtig, Anwendungsvorrang</a:t>
            </a:r>
          </a:p>
          <a:p>
            <a:pPr marL="457200" indent="-457200">
              <a:buFont typeface="+mj-lt"/>
              <a:buAutoNum type="arabicPeriod"/>
            </a:pPr>
            <a:endParaRPr lang="de-DE" dirty="0"/>
          </a:p>
          <a:p>
            <a:pPr marL="457200" indent="-457200">
              <a:buFont typeface="+mj-lt"/>
              <a:buAutoNum type="arabicPeriod"/>
            </a:pPr>
            <a:r>
              <a:rPr lang="de-DE" dirty="0"/>
              <a:t>Falsch, andernfalls käme spezielles Recht nicht zur Anwendung.</a:t>
            </a:r>
          </a:p>
          <a:p>
            <a:pPr marL="0" indent="0">
              <a:buNone/>
            </a:pPr>
            <a:r>
              <a:rPr lang="de-DE" dirty="0"/>
              <a:t> </a:t>
            </a:r>
          </a:p>
        </p:txBody>
      </p:sp>
    </p:spTree>
    <p:extLst>
      <p:ext uri="{BB962C8B-B14F-4D97-AF65-F5344CB8AC3E}">
        <p14:creationId xmlns:p14="http://schemas.microsoft.com/office/powerpoint/2010/main" val="26216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Frage 2: Welche Aussage zur Rückwirkung stimmt?</a:t>
            </a:r>
          </a:p>
          <a:p>
            <a:pPr marL="0" indent="0">
              <a:buNone/>
            </a:pPr>
            <a:endParaRPr lang="de-DE" dirty="0"/>
          </a:p>
          <a:p>
            <a:pPr marL="457200" indent="-457200">
              <a:buFont typeface="+mj-lt"/>
              <a:buAutoNum type="arabicPeriod"/>
            </a:pPr>
            <a:r>
              <a:rPr lang="de-DE" dirty="0"/>
              <a:t>Eine Rückwirkung ist nicht erlaubt.</a:t>
            </a:r>
          </a:p>
          <a:p>
            <a:pPr marL="457200" indent="-457200">
              <a:buFont typeface="+mj-lt"/>
              <a:buAutoNum type="arabicPeriod"/>
            </a:pPr>
            <a:endParaRPr lang="de-DE" dirty="0"/>
          </a:p>
          <a:p>
            <a:pPr marL="457200" indent="-457200">
              <a:buFont typeface="+mj-lt"/>
              <a:buAutoNum type="arabicPeriod"/>
            </a:pPr>
            <a:r>
              <a:rPr lang="de-DE" dirty="0"/>
              <a:t>Die echte Rückwirkung ist grundsätzlich erlaubt.</a:t>
            </a:r>
          </a:p>
          <a:p>
            <a:pPr marL="457200" indent="-457200">
              <a:buFont typeface="+mj-lt"/>
              <a:buAutoNum type="arabicPeriod"/>
            </a:pPr>
            <a:endParaRPr lang="de-DE" dirty="0"/>
          </a:p>
          <a:p>
            <a:pPr marL="457200" indent="-457200">
              <a:buFont typeface="+mj-lt"/>
              <a:buAutoNum type="arabicPeriod"/>
            </a:pPr>
            <a:r>
              <a:rPr lang="de-DE" dirty="0"/>
              <a:t>Die unechte Rückwirkung ist grundsätzlich erlaubt.</a:t>
            </a:r>
          </a:p>
          <a:p>
            <a:pPr marL="457200" indent="-457200">
              <a:buFont typeface="+mj-lt"/>
              <a:buAutoNum type="arabicPeriod"/>
            </a:pPr>
            <a:endParaRPr lang="de-DE" dirty="0"/>
          </a:p>
          <a:p>
            <a:pPr marL="457200" indent="-457200">
              <a:buFont typeface="+mj-lt"/>
              <a:buAutoNum type="arabicPeriod"/>
            </a:pPr>
            <a:r>
              <a:rPr lang="de-DE" dirty="0"/>
              <a:t>Die echte Rückwirkung bezieht sich auf das Steuerrecht.</a:t>
            </a:r>
          </a:p>
        </p:txBody>
      </p:sp>
    </p:spTree>
    <p:extLst>
      <p:ext uri="{BB962C8B-B14F-4D97-AF65-F5344CB8AC3E}">
        <p14:creationId xmlns:p14="http://schemas.microsoft.com/office/powerpoint/2010/main" val="264678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mj-lt"/>
              <a:buAutoNum type="arabicPeriod"/>
            </a:pPr>
            <a:r>
              <a:rPr lang="de-DE" dirty="0"/>
              <a:t>Falsch, </a:t>
            </a:r>
            <a:r>
              <a:rPr lang="de-DE" dirty="0" err="1"/>
              <a:t>grdsl</a:t>
            </a:r>
            <a:r>
              <a:rPr lang="de-DE" dirty="0"/>
              <a:t>. ist die unechte zulässig.</a:t>
            </a:r>
          </a:p>
          <a:p>
            <a:pPr marL="457200" indent="-457200">
              <a:buFont typeface="+mj-lt"/>
              <a:buAutoNum type="arabicPeriod"/>
            </a:pPr>
            <a:endParaRPr lang="de-DE" dirty="0"/>
          </a:p>
          <a:p>
            <a:pPr marL="457200" indent="-457200">
              <a:buFont typeface="+mj-lt"/>
              <a:buAutoNum type="arabicPeriod"/>
            </a:pPr>
            <a:r>
              <a:rPr lang="de-DE" dirty="0"/>
              <a:t>Falsch, nicht erlaubt.</a:t>
            </a:r>
          </a:p>
          <a:p>
            <a:pPr marL="457200" indent="-457200">
              <a:buFont typeface="+mj-lt"/>
              <a:buAutoNum type="arabicPeriod"/>
            </a:pPr>
            <a:endParaRPr lang="de-DE" dirty="0"/>
          </a:p>
          <a:p>
            <a:pPr marL="457200" indent="-457200">
              <a:buFont typeface="+mj-lt"/>
              <a:buAutoNum type="arabicPeriod"/>
            </a:pPr>
            <a:r>
              <a:rPr lang="de-DE" dirty="0"/>
              <a:t>Richtig, aber Ausnahmen möglich.</a:t>
            </a:r>
          </a:p>
          <a:p>
            <a:pPr marL="457200" indent="-457200">
              <a:buFont typeface="+mj-lt"/>
              <a:buAutoNum type="arabicPeriod"/>
            </a:pPr>
            <a:endParaRPr lang="de-DE" dirty="0"/>
          </a:p>
          <a:p>
            <a:pPr marL="457200" indent="-457200">
              <a:buFont typeface="+mj-lt"/>
              <a:buAutoNum type="arabicPeriod"/>
            </a:pPr>
            <a:r>
              <a:rPr lang="de-DE" dirty="0"/>
              <a:t>Falsch, jedes Rechtsgebiet möglich.</a:t>
            </a:r>
          </a:p>
        </p:txBody>
      </p:sp>
    </p:spTree>
    <p:extLst>
      <p:ext uri="{BB962C8B-B14F-4D97-AF65-F5344CB8AC3E}">
        <p14:creationId xmlns:p14="http://schemas.microsoft.com/office/powerpoint/2010/main" val="417445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Grundlagen des Gesetzgebungszuständigkeit</a:t>
            </a:r>
          </a:p>
          <a:p>
            <a:pPr marL="0" indent="0">
              <a:buNone/>
            </a:pPr>
            <a:r>
              <a:rPr lang="de-DE" dirty="0"/>
              <a:t>Ergibt sich (weitestgehend) aus </a:t>
            </a:r>
            <a:r>
              <a:rPr lang="de-DE" dirty="0" err="1"/>
              <a:t>Artt</a:t>
            </a:r>
            <a:r>
              <a:rPr lang="de-DE" dirty="0"/>
              <a:t>. 70 ff GG.</a:t>
            </a:r>
          </a:p>
          <a:p>
            <a:pPr marL="0" indent="0">
              <a:buNone/>
            </a:pPr>
            <a:endParaRPr lang="de-DE" dirty="0"/>
          </a:p>
          <a:p>
            <a:pPr marL="457200" indent="-457200">
              <a:buFont typeface="+mj-lt"/>
              <a:buAutoNum type="arabicPeriod"/>
            </a:pPr>
            <a:r>
              <a:rPr lang="de-DE" dirty="0"/>
              <a:t>Grundsatz Art. 70 I GG</a:t>
            </a:r>
          </a:p>
          <a:p>
            <a:pPr marL="457200" indent="-457200">
              <a:buFont typeface="+mj-lt"/>
              <a:buAutoNum type="arabicPeriod"/>
            </a:pPr>
            <a:r>
              <a:rPr lang="de-DE" dirty="0"/>
              <a:t>Ausschließliche Gesetzgebungskompetenz, </a:t>
            </a:r>
            <a:r>
              <a:rPr lang="de-DE" dirty="0" err="1"/>
              <a:t>Artt</a:t>
            </a:r>
            <a:r>
              <a:rPr lang="de-DE" dirty="0"/>
              <a:t>. 71, 73 GG</a:t>
            </a:r>
          </a:p>
          <a:p>
            <a:pPr marL="457200" indent="-457200">
              <a:buFont typeface="+mj-lt"/>
              <a:buAutoNum type="arabicPeriod"/>
            </a:pPr>
            <a:r>
              <a:rPr lang="de-DE" dirty="0"/>
              <a:t>Konkurrierende Gesetzgebungskompetenz, </a:t>
            </a:r>
            <a:r>
              <a:rPr lang="de-DE" dirty="0" err="1"/>
              <a:t>Artt</a:t>
            </a:r>
            <a:r>
              <a:rPr lang="de-DE" dirty="0"/>
              <a:t>. 72 II, III, 74 GG</a:t>
            </a:r>
          </a:p>
          <a:p>
            <a:pPr marL="457200" indent="-457200">
              <a:buFont typeface="+mj-lt"/>
              <a:buAutoNum type="arabicPeriod"/>
            </a:pPr>
            <a:r>
              <a:rPr lang="de-DE" dirty="0"/>
              <a:t>Ungeschriebene Gesetzgebungskompetenz</a:t>
            </a:r>
          </a:p>
          <a:p>
            <a:pPr marL="457200" indent="-457200">
              <a:buFont typeface="+mj-lt"/>
              <a:buAutoNum type="arabicPeriod"/>
            </a:pPr>
            <a:r>
              <a:rPr lang="de-DE" dirty="0"/>
              <a:t>(Spätestens hier) Ergebnis</a:t>
            </a:r>
          </a:p>
          <a:p>
            <a:pPr marL="0" indent="0">
              <a:buNone/>
            </a:pPr>
            <a:endParaRPr lang="de-DE" dirty="0"/>
          </a:p>
        </p:txBody>
      </p:sp>
    </p:spTree>
    <p:extLst>
      <p:ext uri="{BB962C8B-B14F-4D97-AF65-F5344CB8AC3E}">
        <p14:creationId xmlns:p14="http://schemas.microsoft.com/office/powerpoint/2010/main" val="161804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1. Grundsatz Art. 70 GG</a:t>
            </a:r>
          </a:p>
          <a:p>
            <a:pPr marL="0" indent="0">
              <a:buNone/>
            </a:pPr>
            <a:r>
              <a:rPr lang="de-DE" i="1" dirty="0"/>
              <a:t>(1) Die Länder haben das Recht der Gesetzgebung, soweit dieses Grundgesetz nicht dem Bunde Gesetzgebungsbefugnisse verleiht.</a:t>
            </a:r>
          </a:p>
          <a:p>
            <a:pPr marL="0" indent="0">
              <a:buNone/>
            </a:pPr>
            <a:r>
              <a:rPr lang="de-DE" i="1" dirty="0"/>
              <a:t>(2) Die Abgrenzung der Zuständigkeit zwischen Bund und Ländern </a:t>
            </a:r>
            <a:r>
              <a:rPr lang="de-DE" i="1" dirty="0" err="1"/>
              <a:t>bemißt</a:t>
            </a:r>
            <a:r>
              <a:rPr lang="de-DE" i="1" dirty="0"/>
              <a:t> sich nach den Vorschriften dieses Grundgesetzes über die ausschließliche und die konkurrierende Gesetzgebung</a:t>
            </a:r>
          </a:p>
          <a:p>
            <a:pPr marL="0" indent="0">
              <a:buNone/>
            </a:pPr>
            <a:endParaRPr lang="de-DE" i="1" dirty="0"/>
          </a:p>
          <a:p>
            <a:r>
              <a:rPr lang="de-DE" dirty="0"/>
              <a:t>Gibt bereits das weitere Vorgehen vor: </a:t>
            </a:r>
            <a:r>
              <a:rPr lang="de-DE" i="1" dirty="0"/>
              <a:t>Länder, soweit […] nicht dem Bunde […]</a:t>
            </a:r>
          </a:p>
          <a:p>
            <a:r>
              <a:rPr lang="de-DE" dirty="0"/>
              <a:t>Folglich ist zu schauen, ob das GG nicht dem Bunde Gesetzgebungsbefugnisse verleiht</a:t>
            </a:r>
          </a:p>
          <a:p>
            <a:pPr marL="0" indent="0">
              <a:buNone/>
            </a:pPr>
            <a:endParaRPr lang="de-DE" dirty="0"/>
          </a:p>
        </p:txBody>
      </p:sp>
    </p:spTree>
    <p:extLst>
      <p:ext uri="{BB962C8B-B14F-4D97-AF65-F5344CB8AC3E}">
        <p14:creationId xmlns:p14="http://schemas.microsoft.com/office/powerpoint/2010/main" val="187369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u="sng" dirty="0"/>
              <a:t>2. Ausschließliche Gesetzgebungskompetenz (Art. 71, 73 GG)</a:t>
            </a:r>
          </a:p>
          <a:p>
            <a:pPr marL="0" indent="0">
              <a:buNone/>
            </a:pPr>
            <a:r>
              <a:rPr lang="de-DE" i="1" dirty="0"/>
              <a:t>Im Bereiche der ausschließlichen Gesetzgebung des Bundes haben die Länder die Befugnis zur Gesetzgebung nur, wenn und soweit sie hierzu in einem Bundesgesetze ausdrücklich ermächtigt werden.</a:t>
            </a:r>
          </a:p>
          <a:p>
            <a:pPr marL="0" indent="0">
              <a:buNone/>
            </a:pPr>
            <a:endParaRPr lang="de-DE" i="1" dirty="0"/>
          </a:p>
          <a:p>
            <a:r>
              <a:rPr lang="de-DE" dirty="0"/>
              <a:t>In Art. 73 GG aufgezählt</a:t>
            </a:r>
          </a:p>
          <a:p>
            <a:endParaRPr lang="de-DE" dirty="0"/>
          </a:p>
          <a:p>
            <a:r>
              <a:rPr lang="de-DE" dirty="0"/>
              <a:t>Länderübergreifende Materien</a:t>
            </a:r>
          </a:p>
        </p:txBody>
      </p:sp>
    </p:spTree>
    <p:extLst>
      <p:ext uri="{BB962C8B-B14F-4D97-AF65-F5344CB8AC3E}">
        <p14:creationId xmlns:p14="http://schemas.microsoft.com/office/powerpoint/2010/main" val="879430032"/>
      </p:ext>
    </p:extLst>
  </p:cSld>
  <p:clrMapOvr>
    <a:masterClrMapping/>
  </p:clrMapOvr>
</p:sld>
</file>

<file path=ppt/theme/theme1.xml><?xml version="1.0" encoding="utf-8"?>
<a:theme xmlns:a="http://schemas.openxmlformats.org/drawingml/2006/main" name="1_TUC_Wiwi">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UC">
      <a:majorFont>
        <a:latin typeface="Roboto Condensed"/>
        <a:ea typeface=""/>
        <a:cs typeface=""/>
      </a:majorFont>
      <a:minorFont>
        <a:latin typeface="Roboto Condensed"/>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TUC_Wiwi</Template>
  <TotalTime>0</TotalTime>
  <Words>1081</Words>
  <Application>Microsoft Office PowerPoint</Application>
  <PresentationFormat>Bildschirmpräsentation (4:3)</PresentationFormat>
  <Paragraphs>123</Paragraphs>
  <Slides>17</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17</vt:i4>
      </vt:variant>
    </vt:vector>
  </HeadingPairs>
  <TitlesOfParts>
    <vt:vector size="27" baseType="lpstr">
      <vt:lpstr>Roboto Condensed Light</vt:lpstr>
      <vt:lpstr>Roboto Condensed</vt:lpstr>
      <vt:lpstr>Symbol</vt:lpstr>
      <vt:lpstr>Calibri</vt:lpstr>
      <vt:lpstr>Roboto</vt:lpstr>
      <vt:lpstr>Wingdings</vt:lpstr>
      <vt:lpstr>Courier New</vt:lpstr>
      <vt:lpstr>Times New Roman</vt:lpstr>
      <vt:lpstr>Arial</vt:lpstr>
      <vt:lpstr>1_TUC_Wiwi</vt:lpstr>
      <vt:lpstr>Übung WirtschaftsverfassungsR   </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Thurner</dc:creator>
  <cp:lastModifiedBy>Sebastian Gebauer</cp:lastModifiedBy>
  <cp:revision>1417</cp:revision>
  <cp:lastPrinted>2020-01-14T09:06:30Z</cp:lastPrinted>
  <dcterms:created xsi:type="dcterms:W3CDTF">2013-06-29T07:36:14Z</dcterms:created>
  <dcterms:modified xsi:type="dcterms:W3CDTF">2022-10-21T05:05:22Z</dcterms:modified>
</cp:coreProperties>
</file>