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471" r:id="rId2"/>
    <p:sldId id="526" r:id="rId3"/>
    <p:sldId id="527" r:id="rId4"/>
    <p:sldId id="528" r:id="rId5"/>
    <p:sldId id="529" r:id="rId6"/>
    <p:sldId id="530" r:id="rId7"/>
    <p:sldId id="531" r:id="rId8"/>
    <p:sldId id="532" r:id="rId9"/>
    <p:sldId id="533" r:id="rId10"/>
    <p:sldId id="534" r:id="rId11"/>
    <p:sldId id="535" r:id="rId12"/>
    <p:sldId id="536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Condensed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736"/>
    <a:srgbClr val="006600"/>
    <a:srgbClr val="008000"/>
    <a:srgbClr val="009900"/>
    <a:srgbClr val="000000"/>
    <a:srgbClr val="123375"/>
    <a:srgbClr val="FEE2EB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68" autoAdjust="0"/>
    <p:restoredTop sz="97463" autoAdjust="0"/>
  </p:normalViewPr>
  <p:slideViewPr>
    <p:cSldViewPr snapToObjects="1">
      <p:cViewPr varScale="1">
        <p:scale>
          <a:sx n="87" d="100"/>
          <a:sy n="87" d="100"/>
        </p:scale>
        <p:origin x="90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36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0" d="100"/>
          <a:sy n="90" d="100"/>
        </p:scale>
        <p:origin x="3714" y="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7902" tIns="43952" rIns="87902" bIns="4395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7902" tIns="43952" rIns="87902" bIns="4395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87902" tIns="43952" rIns="87902" bIns="4395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87902" tIns="43952" rIns="87902" bIns="4395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093788" cy="273050"/>
          </a:xfrm>
          <a:prstGeom prst="rect">
            <a:avLst/>
          </a:prstGeom>
        </p:spPr>
        <p:txBody>
          <a:bodyPr vert="horz" lIns="95211" tIns="47604" rIns="95211" bIns="4760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76913" y="0"/>
            <a:ext cx="1019175" cy="273050"/>
          </a:xfrm>
          <a:prstGeom prst="rect">
            <a:avLst/>
          </a:prstGeom>
        </p:spPr>
        <p:txBody>
          <a:bodyPr vert="horz" lIns="95211" tIns="47604" rIns="95211" bIns="4760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1C616638-4C30-4103-AB82-2FA63EDDAB39}" type="datetime1">
              <a:rPr lang="de-DE"/>
              <a:pPr>
                <a:defRPr/>
              </a:pPr>
              <a:t>21.10.2022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11" tIns="47604" rIns="95211" bIns="4760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7187" cy="4794250"/>
          </a:xfrm>
          <a:prstGeom prst="rect">
            <a:avLst/>
          </a:prstGeom>
        </p:spPr>
        <p:txBody>
          <a:bodyPr vert="horz" lIns="95211" tIns="47604" rIns="95211" bIns="47604" rtlCol="0"/>
          <a:lstStyle/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653588"/>
            <a:ext cx="1093788" cy="271462"/>
          </a:xfrm>
          <a:prstGeom prst="rect">
            <a:avLst/>
          </a:prstGeom>
        </p:spPr>
        <p:txBody>
          <a:bodyPr vert="horz" lIns="95211" tIns="47604" rIns="95211" bIns="4760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280150" y="9653588"/>
            <a:ext cx="515938" cy="271462"/>
          </a:xfrm>
          <a:prstGeom prst="rect">
            <a:avLst/>
          </a:prstGeom>
        </p:spPr>
        <p:txBody>
          <a:bodyPr vert="horz" lIns="95211" tIns="47604" rIns="95211" bIns="4760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>
              <a:defRPr/>
            </a:pPr>
            <a:fld id="{D8540774-6080-48D7-89CA-361FD9F1B5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79388" indent="-179388" algn="l" rtl="0" eaLnBrk="0" fontAlgn="base" hangingPunct="0">
      <a:spcBef>
        <a:spcPct val="0"/>
      </a:spcBef>
      <a:spcAft>
        <a:spcPct val="0"/>
      </a:spcAft>
      <a:buFont typeface="Symbol" pitchFamily="18" charset="2"/>
      <a:buChar char="-"/>
      <a:defRPr sz="1000" kern="1200">
        <a:solidFill>
          <a:schemeClr val="tx1"/>
        </a:solidFill>
        <a:latin typeface="Roboto Condensed Light" panose="02000000000000000000" pitchFamily="2" charset="0"/>
        <a:ea typeface="Roboto Condensed Light" panose="02000000000000000000" pitchFamily="2" charset="0"/>
        <a:cs typeface="+mn-cs"/>
      </a:defRPr>
    </a:lvl1pPr>
    <a:lvl2pPr marL="358775" indent="-179388" algn="l" rtl="0" eaLnBrk="0" fontAlgn="base" hangingPunct="0">
      <a:spcBef>
        <a:spcPct val="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Roboto Condensed Light" panose="02000000000000000000" pitchFamily="2" charset="0"/>
        <a:ea typeface="Roboto Condensed Light" panose="02000000000000000000" pitchFamily="2" charset="0"/>
        <a:cs typeface="+mn-cs"/>
      </a:defRPr>
    </a:lvl2pPr>
    <a:lvl3pPr marL="541338" indent="-179388" algn="l" rtl="0" eaLnBrk="0" fontAlgn="base" hangingPunct="0">
      <a:spcBef>
        <a:spcPct val="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Roboto Condensed Light" panose="02000000000000000000" pitchFamily="2" charset="0"/>
        <a:ea typeface="Roboto Condensed Light" panose="02000000000000000000" pitchFamily="2" charset="0"/>
        <a:cs typeface="+mn-cs"/>
      </a:defRPr>
    </a:lvl3pPr>
    <a:lvl4pPr marL="719138" indent="-179388" algn="l" rtl="0" eaLnBrk="0" fontAlgn="base" hangingPunct="0">
      <a:spcBef>
        <a:spcPct val="0"/>
      </a:spcBef>
      <a:spcAft>
        <a:spcPct val="0"/>
      </a:spcAft>
      <a:buFont typeface="Courier New" pitchFamily="49" charset="0"/>
      <a:buChar char="o"/>
      <a:defRPr sz="1000" kern="1200">
        <a:solidFill>
          <a:schemeClr val="tx1"/>
        </a:solidFill>
        <a:latin typeface="Roboto Condensed Light" panose="02000000000000000000" pitchFamily="2" charset="0"/>
        <a:ea typeface="Roboto Condensed Light" panose="02000000000000000000" pitchFamily="2" charset="0"/>
        <a:cs typeface="+mn-cs"/>
      </a:defRPr>
    </a:lvl4pPr>
    <a:lvl5pPr marL="898525" indent="-179388" algn="l" rtl="0" eaLnBrk="0" fontAlgn="base" hangingPunct="0">
      <a:spcBef>
        <a:spcPct val="0"/>
      </a:spcBef>
      <a:spcAft>
        <a:spcPct val="0"/>
      </a:spcAft>
      <a:buFont typeface="Wingdings" pitchFamily="2" charset="2"/>
      <a:buChar char="v"/>
      <a:defRPr sz="1000" kern="1200">
        <a:solidFill>
          <a:schemeClr val="tx1"/>
        </a:solidFill>
        <a:latin typeface="Roboto Condensed Light" panose="02000000000000000000" pitchFamily="2" charset="0"/>
        <a:ea typeface="Roboto Condensed Light" panose="02000000000000000000" pitchFamily="2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 eaLnBrk="1" hangingPunct="1"/>
            <a:endParaRPr lang="de-DE">
              <a:latin typeface="Roboto Condensed Ligh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3038" indent="-173038" eaLnBrk="1" hangingPunct="1"/>
            <a:endParaRPr lang="de-DE">
              <a:latin typeface="Roboto Condensed Ligh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988840"/>
            <a:ext cx="6858000" cy="2387600"/>
          </a:xfrm>
          <a:prstGeom prst="rect">
            <a:avLst/>
          </a:prstGeom>
        </p:spPr>
        <p:txBody>
          <a:bodyPr lIns="36000" tIns="36000" rIns="36000" bIns="36000" anchor="b" anchorCtr="0">
            <a:noAutofit/>
          </a:bodyPr>
          <a:lstStyle>
            <a:lvl1pPr algn="ctr">
              <a:defRPr sz="4800" b="1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450912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540000" y="1772816"/>
            <a:ext cx="8100000" cy="4464496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00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1pPr>
            <a:lvl2pPr marL="540000" indent="-27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 sz="180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2pPr>
            <a:lvl3pPr marL="808038" indent="-2700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" panose="05000000000000000000" pitchFamily="2" charset="2"/>
              <a:buChar char="§"/>
              <a:defRPr sz="160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3pPr>
            <a:lvl4pPr marL="1080000" indent="-271463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Wingdings" panose="05000000000000000000" pitchFamily="2" charset="2"/>
              <a:buChar char="v"/>
              <a:defRPr sz="1400" baseline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4pPr>
            <a:lvl5pPr marL="1347788" indent="-269875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Courier New" panose="02070309020205020404" pitchFamily="49" charset="0"/>
              <a:buChar char="o"/>
              <a:defRPr sz="140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768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-26988"/>
            <a:ext cx="9144000" cy="1512888"/>
          </a:xfrm>
          <a:prstGeom prst="rect">
            <a:avLst/>
          </a:prstGeom>
          <a:solidFill>
            <a:srgbClr val="9D0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/>
          </a:p>
        </p:txBody>
      </p:sp>
      <p:pic>
        <p:nvPicPr>
          <p:cNvPr id="1027" name="Grafi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" y="-69850"/>
            <a:ext cx="23272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r Verbinder 11"/>
          <p:cNvCxnSpPr/>
          <p:nvPr/>
        </p:nvCxnSpPr>
        <p:spPr>
          <a:xfrm>
            <a:off x="2303463" y="287338"/>
            <a:ext cx="0" cy="82708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9"/>
          <p:cNvSpPr txBox="1">
            <a:spLocks/>
          </p:cNvSpPr>
          <p:nvPr/>
        </p:nvSpPr>
        <p:spPr>
          <a:xfrm>
            <a:off x="2555875" y="188913"/>
            <a:ext cx="6030913" cy="1079500"/>
          </a:xfrm>
          <a:prstGeom prst="rect">
            <a:avLst/>
          </a:prstGeom>
        </p:spPr>
        <p:txBody>
          <a:bodyPr lIns="36000" tIns="36000" r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InfoDispRegular-Roman" panose="02000506050000020004" pitchFamily="2" charset="0"/>
                <a:ea typeface="Roboto Condensed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</a:rPr>
              <a:t>Fakultät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</a:rPr>
              <a:t>für</a:t>
            </a:r>
            <a:r>
              <a:rPr lang="en-US" sz="18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dirty="0" err="1">
                <a:latin typeface="Roboto" panose="02000000000000000000" pitchFamily="2" charset="0"/>
                <a:ea typeface="Roboto" panose="02000000000000000000" pitchFamily="2" charset="0"/>
              </a:rPr>
              <a:t>Wirtschaftswissenschaften</a:t>
            </a:r>
            <a:endParaRPr lang="en-US"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fontAlgn="auto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</a:rPr>
              <a:t>Professur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</a:rPr>
              <a:t>für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Öffentliches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</a:rPr>
              <a:t>Recht</a:t>
            </a: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 und Öffentliches </a:t>
            </a:r>
            <a:r>
              <a:rPr lang="en-US" sz="1400" dirty="0" err="1">
                <a:latin typeface="Roboto" panose="02000000000000000000" pitchFamily="2" charset="0"/>
                <a:ea typeface="Roboto" panose="02000000000000000000" pitchFamily="2" charset="0"/>
              </a:rPr>
              <a:t>Wirtschaftsrecht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6011863" y="6524625"/>
            <a:ext cx="2916237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endParaRPr lang="de-DE" sz="14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234950" y="6524625"/>
            <a:ext cx="4192588" cy="3349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 dirty="0" smtClean="0">
                <a:solidFill>
                  <a:schemeClr val="tx1"/>
                </a:solidFill>
                <a:latin typeface="InfoDispRegular-Roman" pitchFamily="2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de-D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906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Condensed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el 1"/>
          <p:cNvSpPr>
            <a:spLocks noGrp="1"/>
          </p:cNvSpPr>
          <p:nvPr>
            <p:ph type="ctrTitle"/>
          </p:nvPr>
        </p:nvSpPr>
        <p:spPr bwMode="auto">
          <a:xfrm>
            <a:off x="647700" y="1700213"/>
            <a:ext cx="7848600" cy="2387600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ts val="3000"/>
              </a:spcBef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Übung </a:t>
            </a:r>
            <a:r>
              <a:rPr lang="de-D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WirtschaftsverfassungsR</a:t>
            </a: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58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143000" y="5002213"/>
            <a:ext cx="6858000" cy="1655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Sebastian Gebauer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5. Gesetzmäßigkeit der Verwaltung</a:t>
            </a:r>
          </a:p>
          <a:p>
            <a:r>
              <a:rPr lang="de-DE" dirty="0"/>
              <a:t>Vorrang und Vorbehalt des Gesetzes</a:t>
            </a:r>
          </a:p>
          <a:p>
            <a:endParaRPr lang="de-DE" dirty="0"/>
          </a:p>
          <a:p>
            <a:r>
              <a:rPr lang="de-DE" dirty="0"/>
              <a:t>Vorrang: Verwaltung darf nur innerhalb der durch das Gesetz vorgegebenen Ordnung agieren</a:t>
            </a:r>
          </a:p>
          <a:p>
            <a:endParaRPr lang="de-DE" dirty="0"/>
          </a:p>
          <a:p>
            <a:r>
              <a:rPr lang="de-DE" dirty="0"/>
              <a:t>Vorbehalt: Verwaltung benötigt i.d.R. eine </a:t>
            </a:r>
            <a:r>
              <a:rPr lang="de-DE" dirty="0" err="1"/>
              <a:t>Befugnisnorm</a:t>
            </a:r>
            <a:r>
              <a:rPr lang="de-DE" dirty="0"/>
              <a:t> (s. </a:t>
            </a:r>
            <a:r>
              <a:rPr lang="de-DE" dirty="0" err="1"/>
              <a:t>VerwaltungsR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248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6. Rückwirkungsverbot</a:t>
            </a:r>
          </a:p>
          <a:p>
            <a:r>
              <a:rPr lang="de-DE" dirty="0"/>
              <a:t>Problem tritt auf, wenn Gesetze Auswirkungen auf die Vergangenheit haben</a:t>
            </a:r>
          </a:p>
          <a:p>
            <a:pPr lvl="1"/>
            <a:r>
              <a:rPr lang="de-DE" dirty="0" err="1"/>
              <a:t>Bsp</a:t>
            </a:r>
            <a:r>
              <a:rPr lang="de-DE" dirty="0"/>
              <a:t>: Anhebung ESt-Steuersatz vergangener Veranlagungszeiträume</a:t>
            </a:r>
          </a:p>
          <a:p>
            <a:r>
              <a:rPr lang="de-DE" dirty="0" err="1"/>
              <a:t>Grdsl</a:t>
            </a:r>
            <a:r>
              <a:rPr lang="de-DE" dirty="0"/>
              <a:t>. Vertrauensschutz</a:t>
            </a:r>
          </a:p>
          <a:p>
            <a:r>
              <a:rPr lang="de-DE" dirty="0"/>
              <a:t>Unterscheidung:</a:t>
            </a:r>
          </a:p>
          <a:p>
            <a:pPr lvl="1"/>
            <a:r>
              <a:rPr lang="de-DE" dirty="0"/>
              <a:t>Begünstigende Gesetze: Kein Vertrauensschutz</a:t>
            </a:r>
          </a:p>
          <a:p>
            <a:pPr lvl="1"/>
            <a:r>
              <a:rPr lang="de-DE" dirty="0"/>
              <a:t>Bezogen auf bereits abgeschlossenen Sachverhalt: Unzulässig, sofern nicht ausnahmsweise zulässig</a:t>
            </a:r>
          </a:p>
          <a:p>
            <a:pPr lvl="1"/>
            <a:r>
              <a:rPr lang="de-DE" dirty="0"/>
              <a:t>Bezogen auf bereits begonnenen, nicht abgeschl. SV: Zulässig, sofern nicht ausnahmsweise unzulässig</a:t>
            </a:r>
          </a:p>
          <a:p>
            <a:r>
              <a:rPr lang="de-DE" dirty="0"/>
              <a:t>Unzulässigkeit bemisst sich nach der Schutzwürdigkeit von Interessen</a:t>
            </a:r>
          </a:p>
        </p:txBody>
      </p:sp>
    </p:spTree>
    <p:extLst>
      <p:ext uri="{BB962C8B-B14F-4D97-AF65-F5344CB8AC3E}">
        <p14:creationId xmlns:p14="http://schemas.microsoft.com/office/powerpoint/2010/main" val="100836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dirty="0"/>
              <a:t>7. Verhältnismäßigkeitsgrundsatz</a:t>
            </a:r>
          </a:p>
          <a:p>
            <a:r>
              <a:rPr lang="de-DE" dirty="0"/>
              <a:t>Freiheitsanspruch des Bürgers </a:t>
            </a:r>
            <a:r>
              <a:rPr lang="de-DE" dirty="0" err="1"/>
              <a:t>ggü</a:t>
            </a:r>
            <a:r>
              <a:rPr lang="de-DE" dirty="0"/>
              <a:t> öffentlicher Gewalt nur auf das unerlässliche Maß reduzieren</a:t>
            </a:r>
          </a:p>
          <a:p>
            <a:r>
              <a:rPr lang="de-DE" dirty="0"/>
              <a:t>In Prüfung: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dirty="0"/>
              <a:t>Legitimer Zweck (Ist erstrebte Ziel erlaubt?)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dirty="0"/>
              <a:t>Geeignetheit (zur Zielerreichung)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dirty="0"/>
              <a:t>Erforderlichkeit (Zielerreichung durch weniger intensive Maßnahme)</a:t>
            </a:r>
          </a:p>
          <a:p>
            <a:pPr marL="612900" lvl="1" indent="-342900">
              <a:buFont typeface="+mj-lt"/>
              <a:buAutoNum type="arabicPeriod"/>
            </a:pPr>
            <a:r>
              <a:rPr lang="de-DE" dirty="0"/>
              <a:t>Angemessenheit (Abwägung der Interessen, Gewichtung)</a:t>
            </a:r>
          </a:p>
        </p:txBody>
      </p:sp>
    </p:spTree>
    <p:extLst>
      <p:ext uri="{BB962C8B-B14F-4D97-AF65-F5344CB8AC3E}">
        <p14:creationId xmlns:p14="http://schemas.microsoft.com/office/powerpoint/2010/main" val="409809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None/>
              <a:tabLst>
                <a:tab pos="1258888" algn="l"/>
              </a:tabLst>
              <a:defRPr/>
            </a:pPr>
            <a:r>
              <a:rPr lang="de-DE" sz="1800" b="1" u="sng" dirty="0">
                <a:latin typeface="Roboto" charset="0"/>
              </a:rPr>
              <a:t>Klausur:</a:t>
            </a:r>
          </a:p>
          <a:p>
            <a:pPr marL="0" indent="0" eaLnBrk="1" hangingPunct="1">
              <a:spcBef>
                <a:spcPct val="0"/>
              </a:spcBef>
              <a:buNone/>
              <a:tabLst>
                <a:tab pos="1258888" algn="l"/>
              </a:tabLst>
              <a:defRPr/>
            </a:pPr>
            <a:endParaRPr lang="de-DE" sz="1800" dirty="0">
              <a:latin typeface="Roboto" charset="0"/>
            </a:endParaRP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r>
              <a:rPr sz="1800" dirty="0" err="1">
                <a:latin typeface="Roboto" charset="0"/>
              </a:rPr>
              <a:t>Wirtschaftsverf</a:t>
            </a:r>
            <a:r>
              <a:rPr lang="de-DE" sz="1800" dirty="0">
                <a:latin typeface="Roboto" charset="0"/>
              </a:rPr>
              <a:t>.</a:t>
            </a:r>
            <a:r>
              <a:rPr sz="1800" dirty="0">
                <a:latin typeface="Roboto" charset="0"/>
              </a:rPr>
              <a:t>- und </a:t>
            </a:r>
            <a:r>
              <a:rPr sz="1800" dirty="0" err="1">
                <a:latin typeface="Roboto" charset="0"/>
              </a:rPr>
              <a:t>Wirtschaftsverwaltungs</a:t>
            </a:r>
            <a:r>
              <a:rPr lang="de-DE" sz="1800" dirty="0">
                <a:latin typeface="Roboto" charset="0"/>
              </a:rPr>
              <a:t>R</a:t>
            </a:r>
            <a:r>
              <a:rPr sz="1800" dirty="0">
                <a:latin typeface="Roboto" charset="0"/>
              </a:rPr>
              <a:t>: 90 </a:t>
            </a:r>
            <a:r>
              <a:rPr sz="1800" dirty="0" err="1">
                <a:latin typeface="Roboto" charset="0"/>
              </a:rPr>
              <a:t>Minuten</a:t>
            </a:r>
            <a:endParaRPr lang="de-DE" sz="1800" dirty="0">
              <a:latin typeface="Roboto" charset="0"/>
            </a:endParaRP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endParaRPr sz="1800" dirty="0">
              <a:latin typeface="Roboto" charset="0"/>
            </a:endParaRP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r>
              <a:rPr sz="1800" dirty="0" err="1">
                <a:latin typeface="Roboto" charset="0"/>
              </a:rPr>
              <a:t>zweiteilige</a:t>
            </a:r>
            <a:r>
              <a:rPr sz="1800" dirty="0">
                <a:latin typeface="Roboto" charset="0"/>
              </a:rPr>
              <a:t> Klausuren: ein Fragenteil und </a:t>
            </a:r>
            <a:r>
              <a:rPr sz="1800" dirty="0" err="1">
                <a:latin typeface="Roboto" charset="0"/>
              </a:rPr>
              <a:t>ein</a:t>
            </a:r>
            <a:r>
              <a:rPr sz="1800" dirty="0">
                <a:latin typeface="Roboto" charset="0"/>
              </a:rPr>
              <a:t> </a:t>
            </a:r>
            <a:r>
              <a:rPr sz="1800" dirty="0" err="1">
                <a:latin typeface="Roboto" charset="0"/>
              </a:rPr>
              <a:t>Fallteil</a:t>
            </a:r>
            <a:r>
              <a:rPr lang="de-DE" sz="1800" dirty="0">
                <a:latin typeface="Roboto" charset="0"/>
              </a:rPr>
              <a:t> </a:t>
            </a: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endParaRPr lang="de-DE" sz="1800" dirty="0">
              <a:latin typeface="Roboto" charset="0"/>
            </a:endParaRP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r>
              <a:rPr lang="de-DE" sz="1800" dirty="0">
                <a:latin typeface="Roboto" charset="0"/>
              </a:rPr>
              <a:t>Klausurtermin noch unklar, vermutlich Februar</a:t>
            </a:r>
          </a:p>
          <a:p>
            <a:pPr marL="269875" indent="-269875" eaLnBrk="1" hangingPunct="1">
              <a:spcBef>
                <a:spcPct val="0"/>
              </a:spcBef>
              <a:tabLst>
                <a:tab pos="1258888" algn="l"/>
              </a:tabLst>
              <a:defRPr/>
            </a:pPr>
            <a:endParaRPr lang="de-DE" sz="1800" dirty="0">
              <a:latin typeface="Roboto" charset="0"/>
            </a:endParaRPr>
          </a:p>
          <a:p>
            <a:pPr marL="0" indent="0" eaLnBrk="1" hangingPunct="1">
              <a:spcBef>
                <a:spcPct val="0"/>
              </a:spcBef>
              <a:buFont typeface="Symbol" panose="05050102010706020507" pitchFamily="18" charset="2"/>
              <a:buNone/>
              <a:tabLst>
                <a:tab pos="1258888" algn="l"/>
              </a:tabLst>
              <a:defRPr/>
            </a:pPr>
            <a:endParaRPr sz="1800" dirty="0">
              <a:latin typeface="Roboto" charset="0"/>
            </a:endParaRPr>
          </a:p>
        </p:txBody>
      </p:sp>
      <p:sp>
        <p:nvSpPr>
          <p:cNvPr id="123906" name="Titel 3"/>
          <p:cNvSpPr>
            <a:spLocks noGrp="1"/>
          </p:cNvSpPr>
          <p:nvPr>
            <p:ph type="title" idx="4294967295"/>
          </p:nvPr>
        </p:nvSpPr>
        <p:spPr>
          <a:xfrm>
            <a:off x="539552" y="988047"/>
            <a:ext cx="8100000" cy="640753"/>
          </a:xfrm>
        </p:spPr>
        <p:txBody>
          <a:bodyPr/>
          <a:lstStyle/>
          <a:p>
            <a:pPr eaLnBrk="1" hangingPunct="1"/>
            <a:r>
              <a:rPr lang="de-DE" dirty="0">
                <a:latin typeface="Roboto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/>
              <a:t>Sonstiges</a:t>
            </a:r>
          </a:p>
          <a:p>
            <a:endParaRPr lang="de-DE" dirty="0"/>
          </a:p>
          <a:p>
            <a:r>
              <a:rPr lang="de-DE" dirty="0"/>
              <a:t>Übung -&gt; primär Beantwortung von Fragen / Unklarheiten (im Vorfeld per Mail)</a:t>
            </a:r>
          </a:p>
          <a:p>
            <a:r>
              <a:rPr lang="de-DE" dirty="0"/>
              <a:t>PDF mit Fragen ist online, Veranstaltungsseite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Gesetzestext: GG, mit Hinblick auf </a:t>
            </a:r>
            <a:r>
              <a:rPr lang="de-DE" dirty="0" err="1"/>
              <a:t>WirtschaftsverwR</a:t>
            </a:r>
            <a:r>
              <a:rPr lang="de-DE" dirty="0"/>
              <a:t> auch VwVfG, VwGO, GewO </a:t>
            </a:r>
            <a:r>
              <a:rPr lang="de-DE" dirty="0" err="1"/>
              <a:t>etc</a:t>
            </a:r>
            <a:r>
              <a:rPr lang="de-DE" dirty="0"/>
              <a:t> (z.B. Wichtige Gesetze für Wirtschaftsverwaltung und die Öffentliche Wirtschaft)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692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u="sng" dirty="0"/>
              <a:t>Inhalt der Übung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 err="1"/>
              <a:t>Wdh</a:t>
            </a:r>
            <a:r>
              <a:rPr lang="de-DE" dirty="0"/>
              <a:t>. jur. Arbeitsweise + Allg. Grundlagen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/>
              <a:t>Gesetzgebungs- und Verwaltungskompetenzen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/>
              <a:t>Allg. Grundrechtslehren + Art. 3 GG</a:t>
            </a:r>
          </a:p>
          <a:p>
            <a:pPr marL="514350" indent="-514350">
              <a:buFont typeface="+mj-lt"/>
              <a:buAutoNum type="romanUcPeriod"/>
            </a:pPr>
            <a:r>
              <a:rPr lang="de-DE" dirty="0"/>
              <a:t>Berufsfreiheit Art. 12 I GG I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/>
              <a:t>Berufsfreiheit Art. 12 I GG II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/>
              <a:t>Eigentumsfreiheit Art. 14 GG I</a:t>
            </a:r>
          </a:p>
          <a:p>
            <a:pPr marL="457200" indent="-457200">
              <a:buFont typeface="+mj-lt"/>
              <a:buAutoNum type="romanUcPeriod"/>
            </a:pPr>
            <a:r>
              <a:rPr lang="de-DE" dirty="0"/>
              <a:t>Eigentumsfreiheit Art. 14 GG II</a:t>
            </a:r>
          </a:p>
          <a:p>
            <a:pPr marL="457200" indent="-457200">
              <a:buFont typeface="+mj-lt"/>
              <a:buAutoNum type="romanUcPeriod"/>
            </a:pPr>
            <a:endParaRPr lang="de-DE" dirty="0"/>
          </a:p>
          <a:p>
            <a:pPr marL="457200" indent="-457200">
              <a:buFont typeface="+mj-lt"/>
              <a:buAutoNum type="romanUcPeriod"/>
            </a:pPr>
            <a:endParaRPr lang="de-DE" dirty="0"/>
          </a:p>
          <a:p>
            <a:pPr marL="457200" indent="-457200">
              <a:buFont typeface="+mj-lt"/>
              <a:buAutoNum type="romanUcPeriod"/>
            </a:pPr>
            <a:endParaRPr lang="de-DE" dirty="0"/>
          </a:p>
          <a:p>
            <a:pPr marL="457200" indent="-457200">
              <a:buFont typeface="+mj-lt"/>
              <a:buAutoNum type="romanUcPeriod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60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romanUcPeriod"/>
            </a:pPr>
            <a:r>
              <a:rPr lang="de-DE" dirty="0" err="1"/>
              <a:t>Wdh</a:t>
            </a:r>
            <a:r>
              <a:rPr lang="de-DE" dirty="0"/>
              <a:t> </a:t>
            </a:r>
            <a:r>
              <a:rPr lang="de-DE" dirty="0" err="1"/>
              <a:t>jur</a:t>
            </a:r>
            <a:r>
              <a:rPr lang="de-DE" dirty="0"/>
              <a:t> Arbeitsweise + Allg. Grundlagen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Jur. Arbeitsweise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Staatsstrukturprinzipien, insb. Rechtsstaatsprinzip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Gewaltenteilung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Normenhierarchie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Gesetzmäßigkeit der Verwaltung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Rückwirkungsverbot</a:t>
            </a:r>
          </a:p>
          <a:p>
            <a:pPr marL="784350" lvl="1" indent="-514350">
              <a:buFont typeface="+mj-lt"/>
              <a:buAutoNum type="arabicPeriod"/>
            </a:pPr>
            <a:r>
              <a:rPr lang="de-DE" dirty="0"/>
              <a:t>Verhältnismäßigkeitsgrundsatz</a:t>
            </a:r>
          </a:p>
        </p:txBody>
      </p:sp>
    </p:spTree>
    <p:extLst>
      <p:ext uri="{BB962C8B-B14F-4D97-AF65-F5344CB8AC3E}">
        <p14:creationId xmlns:p14="http://schemas.microsoft.com/office/powerpoint/2010/main" val="37310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1. Jur. Arbeitsweise</a:t>
            </a:r>
          </a:p>
          <a:p>
            <a:r>
              <a:rPr lang="de-DE" dirty="0"/>
              <a:t>Verbindung (abstrakter) Gesetzestext mit (konkretem) Sachverhalt</a:t>
            </a:r>
          </a:p>
          <a:p>
            <a:endParaRPr lang="de-DE" dirty="0"/>
          </a:p>
          <a:p>
            <a:r>
              <a:rPr lang="de-DE" dirty="0"/>
              <a:t>Begriffe d. Normen definieren und zeigen, dass Definition zutreffend ist</a:t>
            </a:r>
          </a:p>
          <a:p>
            <a:endParaRPr lang="de-DE" dirty="0"/>
          </a:p>
          <a:p>
            <a:r>
              <a:rPr lang="de-DE" dirty="0"/>
              <a:t>Gute Argumentation (=überzeugend)</a:t>
            </a:r>
          </a:p>
          <a:p>
            <a:endParaRPr lang="de-DE" dirty="0"/>
          </a:p>
          <a:p>
            <a:r>
              <a:rPr lang="de-DE" dirty="0"/>
              <a:t>Keine Fälle auswendig lernen, sondern die dahinterstehenden Strukturen</a:t>
            </a:r>
          </a:p>
          <a:p>
            <a:endParaRPr lang="de-DE" dirty="0"/>
          </a:p>
          <a:p>
            <a:r>
              <a:rPr lang="de-DE" dirty="0"/>
              <a:t>Gutachtenstil verbindet vorherigen Punkte (Obersatz, Definition, Subsumtion, Ergebnis)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9995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2. Staatsstrukturprinzipien, insb. Rechtsstaatsprinzip</a:t>
            </a:r>
          </a:p>
          <a:p>
            <a:r>
              <a:rPr lang="de-DE" dirty="0"/>
              <a:t>Art 20 I GG: </a:t>
            </a:r>
            <a:r>
              <a:rPr lang="de-DE" i="1" dirty="0"/>
              <a:t>Die Bundesrepublik Deutschland ist ein demokratischer und sozialer Bundesstaat.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Sozialstaatsprinzip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Republikprinzip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Bundesstaatsprinzip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Demokratieprinzip</a:t>
            </a:r>
          </a:p>
          <a:p>
            <a:r>
              <a:rPr lang="de-DE" dirty="0"/>
              <a:t>Art. 20 III GG:  </a:t>
            </a:r>
            <a:r>
              <a:rPr lang="de-DE" i="1" dirty="0"/>
              <a:t>Die Gesetzgebung ist an die verfassungsmäßige Ordnung, die vollziehende Gewalt und die Rechtsprechung sind an Gesetz und Recht gebunden.</a:t>
            </a:r>
          </a:p>
          <a:p>
            <a:pPr marL="270000" lvl="1" indent="0">
              <a:buNone/>
            </a:pPr>
            <a:r>
              <a:rPr lang="de-DE" dirty="0"/>
              <a:t>Bspw. für daraus abgeleitete Grundsätze:</a:t>
            </a:r>
          </a:p>
          <a:p>
            <a:pPr lvl="1"/>
            <a:r>
              <a:rPr lang="de-DE" dirty="0"/>
              <a:t>Bestimmtheitsgebot</a:t>
            </a:r>
          </a:p>
          <a:p>
            <a:pPr lvl="1"/>
            <a:r>
              <a:rPr lang="de-DE" dirty="0"/>
              <a:t>Rückwirkungsverbot</a:t>
            </a:r>
          </a:p>
          <a:p>
            <a:pPr lvl="1"/>
            <a:r>
              <a:rPr lang="de-DE" dirty="0"/>
              <a:t>Vorrang und Vorbehalt des Gesetzes</a:t>
            </a:r>
          </a:p>
        </p:txBody>
      </p:sp>
    </p:spTree>
    <p:extLst>
      <p:ext uri="{BB962C8B-B14F-4D97-AF65-F5344CB8AC3E}">
        <p14:creationId xmlns:p14="http://schemas.microsoft.com/office/powerpoint/2010/main" val="364894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3. Gewaltenteilung</a:t>
            </a:r>
          </a:p>
          <a:p>
            <a:r>
              <a:rPr lang="de-DE" dirty="0"/>
              <a:t>Art. 20 II 2 GG</a:t>
            </a:r>
            <a:r>
              <a:rPr lang="de-DE"/>
              <a:t>: </a:t>
            </a:r>
            <a:r>
              <a:rPr lang="de-DE" i="1"/>
              <a:t>Sie </a:t>
            </a:r>
            <a:r>
              <a:rPr lang="de-DE" i="1" dirty="0"/>
              <a:t>wird vom Volke in Wahlen und Abstimmungen und durch besondere Organe der Gesetzgebung, der vollziehenden Gewalt und der Rechtsprechung ausgeübt.</a:t>
            </a:r>
          </a:p>
          <a:p>
            <a:r>
              <a:rPr lang="de-DE" dirty="0"/>
              <a:t>Legislative (=Gesetzgebung), Exekutive (=vollziehende Gewalt) und Judikative (=Rechtsprechung)</a:t>
            </a:r>
          </a:p>
          <a:p>
            <a:r>
              <a:rPr lang="de-DE" dirty="0"/>
              <a:t>Horizontale Gewaltenteilung -&gt;Gegenseitige Kontrolle</a:t>
            </a:r>
          </a:p>
          <a:p>
            <a:r>
              <a:rPr lang="de-DE" dirty="0"/>
              <a:t>Art. 30 GG: </a:t>
            </a:r>
            <a:r>
              <a:rPr lang="de-DE" i="1" dirty="0"/>
              <a:t>Die Ausübung der staatlichen Befugnisse und die Erfüllung der staatlichen Aufgaben ist Sache der Länder, soweit dieses Grundgesetz keine andere Regelung trifft oder </a:t>
            </a:r>
            <a:r>
              <a:rPr lang="de-DE" i="1" dirty="0" err="1"/>
              <a:t>zuläßt</a:t>
            </a:r>
            <a:r>
              <a:rPr lang="de-DE" i="1" dirty="0"/>
              <a:t>.</a:t>
            </a:r>
          </a:p>
          <a:p>
            <a:r>
              <a:rPr lang="de-DE" dirty="0"/>
              <a:t>Vertikale Gewaltenteilung -&gt; Unterschiedliche Ebenen</a:t>
            </a:r>
          </a:p>
        </p:txBody>
      </p:sp>
    </p:spTree>
    <p:extLst>
      <p:ext uri="{BB962C8B-B14F-4D97-AF65-F5344CB8AC3E}">
        <p14:creationId xmlns:p14="http://schemas.microsoft.com/office/powerpoint/2010/main" val="392999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4. </a:t>
            </a:r>
            <a:r>
              <a:rPr lang="de-DE" dirty="0" err="1"/>
              <a:t>Normenhierachie</a:t>
            </a:r>
            <a:endParaRPr lang="de-DE" dirty="0"/>
          </a:p>
          <a:p>
            <a:r>
              <a:rPr lang="de-DE" dirty="0"/>
              <a:t>Grundsätzlich Bundes- vor Landesrecht, Art. 31 GG</a:t>
            </a:r>
          </a:p>
          <a:p>
            <a:r>
              <a:rPr lang="de-DE" dirty="0"/>
              <a:t>Rangordnung innerhalb einer Rechtsebene (bspw. Bund):</a:t>
            </a:r>
          </a:p>
          <a:p>
            <a:pPr lvl="1"/>
            <a:r>
              <a:rPr lang="de-DE" dirty="0"/>
              <a:t>Verfassung</a:t>
            </a:r>
          </a:p>
          <a:p>
            <a:pPr lvl="1"/>
            <a:r>
              <a:rPr lang="de-DE" dirty="0"/>
              <a:t>Parlamentsgesetze</a:t>
            </a:r>
          </a:p>
          <a:p>
            <a:pPr lvl="1"/>
            <a:r>
              <a:rPr lang="de-DE" dirty="0"/>
              <a:t>Rechtsverordnungen </a:t>
            </a:r>
          </a:p>
          <a:p>
            <a:pPr lvl="1"/>
            <a:r>
              <a:rPr lang="de-DE" dirty="0"/>
              <a:t>Satzungen </a:t>
            </a:r>
          </a:p>
          <a:p>
            <a:r>
              <a:rPr lang="de-DE" dirty="0"/>
              <a:t>Verhältnis EU-BRD: Anwendungsvorrang, </a:t>
            </a:r>
            <a:r>
              <a:rPr lang="de-DE" u="sng" dirty="0"/>
              <a:t>kein</a:t>
            </a:r>
            <a:r>
              <a:rPr lang="de-DE" dirty="0"/>
              <a:t> Geltungsvorrang</a:t>
            </a:r>
          </a:p>
          <a:p>
            <a:r>
              <a:rPr lang="de-DE" dirty="0"/>
              <a:t>Spezielles Recht vor allgemeinem Recht</a:t>
            </a:r>
          </a:p>
          <a:p>
            <a:r>
              <a:rPr lang="de-DE" dirty="0"/>
              <a:t>Späteres Recht verdrängt früheres Recht</a:t>
            </a:r>
          </a:p>
        </p:txBody>
      </p:sp>
    </p:spTree>
    <p:extLst>
      <p:ext uri="{BB962C8B-B14F-4D97-AF65-F5344CB8AC3E}">
        <p14:creationId xmlns:p14="http://schemas.microsoft.com/office/powerpoint/2010/main" val="4234482493"/>
      </p:ext>
    </p:extLst>
  </p:cSld>
  <p:clrMapOvr>
    <a:masterClrMapping/>
  </p:clrMapOvr>
</p:sld>
</file>

<file path=ppt/theme/theme1.xml><?xml version="1.0" encoding="utf-8"?>
<a:theme xmlns:a="http://schemas.openxmlformats.org/drawingml/2006/main" name="1_TUC_Wiwi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UC">
      <a:majorFont>
        <a:latin typeface="Roboto Condensed"/>
        <a:ea typeface=""/>
        <a:cs typeface=""/>
      </a:majorFont>
      <a:minorFont>
        <a:latin typeface="Roboto Condense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TUC_Wiwi</Template>
  <TotalTime>0</TotalTime>
  <Words>559</Words>
  <Application>Microsoft Office PowerPoint</Application>
  <PresentationFormat>Bildschirmpräsentation (4:3)</PresentationFormat>
  <Paragraphs>100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Roboto</vt:lpstr>
      <vt:lpstr>Roboto Condensed</vt:lpstr>
      <vt:lpstr>Symbol</vt:lpstr>
      <vt:lpstr>Calibri</vt:lpstr>
      <vt:lpstr>Roboto Condensed Light</vt:lpstr>
      <vt:lpstr>Wingdings</vt:lpstr>
      <vt:lpstr>Courier New</vt:lpstr>
      <vt:lpstr>Times New Roman</vt:lpstr>
      <vt:lpstr>Arial</vt:lpstr>
      <vt:lpstr>1_TUC_Wiwi</vt:lpstr>
      <vt:lpstr>Übung WirtschaftsverfassungsR   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Thurner</dc:creator>
  <cp:lastModifiedBy>Sebastian Gebauer</cp:lastModifiedBy>
  <cp:revision>1323</cp:revision>
  <cp:lastPrinted>2020-01-14T09:06:30Z</cp:lastPrinted>
  <dcterms:created xsi:type="dcterms:W3CDTF">2013-06-29T07:36:14Z</dcterms:created>
  <dcterms:modified xsi:type="dcterms:W3CDTF">2022-10-21T05:04:15Z</dcterms:modified>
</cp:coreProperties>
</file>