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7" r:id="rId5"/>
    <p:sldId id="268" r:id="rId6"/>
    <p:sldId id="269" r:id="rId7"/>
    <p:sldId id="258" r:id="rId8"/>
    <p:sldId id="270" r:id="rId9"/>
    <p:sldId id="271" r:id="rId10"/>
    <p:sldId id="272" r:id="rId11"/>
    <p:sldId id="273" r:id="rId12"/>
    <p:sldId id="259" r:id="rId13"/>
    <p:sldId id="274" r:id="rId14"/>
    <p:sldId id="275" r:id="rId15"/>
    <p:sldId id="260" r:id="rId16"/>
    <p:sldId id="276" r:id="rId17"/>
    <p:sldId id="277" r:id="rId18"/>
    <p:sldId id="278" r:id="rId19"/>
    <p:sldId id="279" r:id="rId20"/>
    <p:sldId id="280" r:id="rId21"/>
    <p:sldId id="281" r:id="rId22"/>
    <p:sldId id="262" r:id="rId23"/>
    <p:sldId id="282" r:id="rId2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77" d="100"/>
          <a:sy n="77" d="100"/>
        </p:scale>
        <p:origin x="96" y="10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8CB640-A659-3CE3-3E88-0EB3DC3CEAD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EC23DB9-EF32-C57A-3BA2-A8456C6A05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BACC612-F761-3D7E-8859-5C2E79EC6836}"/>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5" name="Fußzeilenplatzhalter 4">
            <a:extLst>
              <a:ext uri="{FF2B5EF4-FFF2-40B4-BE49-F238E27FC236}">
                <a16:creationId xmlns:a16="http://schemas.microsoft.com/office/drawing/2014/main" id="{EAF39602-3A3A-FEAE-065C-EEFDEB206EF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929FCD4-F859-0127-1E74-C35560F2C7DE}"/>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1448919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26868B-EE45-A283-F30E-AC7C845C289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A3C9FA0-0146-AC8D-364C-1BD8DA84033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6798B99-B287-A286-C165-FE6F69485546}"/>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5" name="Fußzeilenplatzhalter 4">
            <a:extLst>
              <a:ext uri="{FF2B5EF4-FFF2-40B4-BE49-F238E27FC236}">
                <a16:creationId xmlns:a16="http://schemas.microsoft.com/office/drawing/2014/main" id="{1FBAE857-E338-508C-4FB4-57706A3F2F4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01770FA-0B8D-D9A6-23BA-AA66CB29AE8B}"/>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2230593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613E085-DCD0-C6F1-112F-93739D67BD7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B065561-F7C5-832B-608E-FF45AF981C44}"/>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F7EFA45-6063-A8EF-CAE5-7BE923C1876D}"/>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5" name="Fußzeilenplatzhalter 4">
            <a:extLst>
              <a:ext uri="{FF2B5EF4-FFF2-40B4-BE49-F238E27FC236}">
                <a16:creationId xmlns:a16="http://schemas.microsoft.com/office/drawing/2014/main" id="{D2881728-7B7B-01AD-BEDB-CB020F7863B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2BB8951-92B6-BCF6-9708-FA1CE31CACFA}"/>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191404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F9D023-4C8C-4B9B-C5E3-689BCC62357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FC85DF7-A442-C10D-639C-B52E7E4889B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2F88E03-EC00-268C-2A56-56700D1FE306}"/>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5" name="Fußzeilenplatzhalter 4">
            <a:extLst>
              <a:ext uri="{FF2B5EF4-FFF2-40B4-BE49-F238E27FC236}">
                <a16:creationId xmlns:a16="http://schemas.microsoft.com/office/drawing/2014/main" id="{8329FA53-FF00-7BB9-DD43-4B8A9E388E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F6F8FEE-40D6-B4A8-4C40-E157A2E49694}"/>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3904690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1A39D7-255E-54CB-222D-97AA9717665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F538EF2-22F8-8971-B2C7-143489D900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804F3D8-6A90-CC62-2916-788C509576C4}"/>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5" name="Fußzeilenplatzhalter 4">
            <a:extLst>
              <a:ext uri="{FF2B5EF4-FFF2-40B4-BE49-F238E27FC236}">
                <a16:creationId xmlns:a16="http://schemas.microsoft.com/office/drawing/2014/main" id="{BB485B68-6C49-1B05-234F-4FAF829B193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1A3CA6-2427-79A7-2C30-68D479D19A9C}"/>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49572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D48F5C-0756-DA0D-FF1B-DBCE1C409BF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37D1433-BA9D-DF71-3979-AFE9F0040C8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46BAE06-5399-B4ED-7D98-97076E99ED2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D9571952-3EBE-6CA1-88C8-A798822DEEE9}"/>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6" name="Fußzeilenplatzhalter 5">
            <a:extLst>
              <a:ext uri="{FF2B5EF4-FFF2-40B4-BE49-F238E27FC236}">
                <a16:creationId xmlns:a16="http://schemas.microsoft.com/office/drawing/2014/main" id="{A05C0553-8A70-DF7D-B15A-B61F5E8B7AB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EB1358C-39FA-2AE7-31F9-7BA4B9A1A3CF}"/>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29871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92D1AC-1738-A53D-10D3-76FBC7832DF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DB01FCF-A4FA-11AA-BB2F-2B8B28C2C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3331AD2-EA09-A981-5709-5B309A0C05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070EE2E-B9FC-BA9D-A3DC-2448AAE1DF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05C37D1C-760E-C156-FCE0-513CC6F221DC}"/>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12093-D979-E0F8-A347-00982C65EE04}"/>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8" name="Fußzeilenplatzhalter 7">
            <a:extLst>
              <a:ext uri="{FF2B5EF4-FFF2-40B4-BE49-F238E27FC236}">
                <a16:creationId xmlns:a16="http://schemas.microsoft.com/office/drawing/2014/main" id="{457DB0D2-C79F-19E9-EFA5-371148837AC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D295490-F937-1062-433A-48B5B8C63B4D}"/>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3454167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E7B1A8-B57A-39C4-41B0-B4904F7DB3F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4C84CA5-239F-A763-1ED7-C17BC76416C6}"/>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4" name="Fußzeilenplatzhalter 3">
            <a:extLst>
              <a:ext uri="{FF2B5EF4-FFF2-40B4-BE49-F238E27FC236}">
                <a16:creationId xmlns:a16="http://schemas.microsoft.com/office/drawing/2014/main" id="{0D1B42E7-A25C-810C-08A4-F3594FDD9E8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02B5AB4E-9D1E-35E2-C33D-3348A349115E}"/>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190031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C9F1791-B5F8-BBDC-2E4B-23A9D60A8CCE}"/>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3" name="Fußzeilenplatzhalter 2">
            <a:extLst>
              <a:ext uri="{FF2B5EF4-FFF2-40B4-BE49-F238E27FC236}">
                <a16:creationId xmlns:a16="http://schemas.microsoft.com/office/drawing/2014/main" id="{04918E20-E1DF-5170-238C-595BB798BD7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CCE4019-5FA1-DDF2-E73F-4907955416D1}"/>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253685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EAF41F-F172-C571-3C67-ABBC2CE88A1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5D91C91-BD2C-9C44-B9AE-28675DD349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CD1A0BE-93FD-D156-CA6E-D10D1160C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C5E7581-DA00-ECBB-1C1D-E61205B244B6}"/>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6" name="Fußzeilenplatzhalter 5">
            <a:extLst>
              <a:ext uri="{FF2B5EF4-FFF2-40B4-BE49-F238E27FC236}">
                <a16:creationId xmlns:a16="http://schemas.microsoft.com/office/drawing/2014/main" id="{395E9161-6A99-5CD9-C2EA-8B428E25641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C49D645-88E6-6175-D9B0-D4FB887E03C9}"/>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229983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16BD7C-DB02-D6FB-90C0-396FE7E0C01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F5688BF-12F2-159B-C8C1-E7314F582D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68AF8E6-BFCC-FA46-4389-C0AB844CD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952692-604D-3EBB-8711-D6B76C1E519E}"/>
              </a:ext>
            </a:extLst>
          </p:cNvPr>
          <p:cNvSpPr>
            <a:spLocks noGrp="1"/>
          </p:cNvSpPr>
          <p:nvPr>
            <p:ph type="dt" sz="half" idx="10"/>
          </p:nvPr>
        </p:nvSpPr>
        <p:spPr/>
        <p:txBody>
          <a:bodyPr/>
          <a:lstStyle/>
          <a:p>
            <a:fld id="{C3171AA1-32B3-48EA-9F45-EFD84235E167}" type="datetimeFigureOut">
              <a:rPr lang="de-DE" smtClean="0"/>
              <a:t>18.11.2022</a:t>
            </a:fld>
            <a:endParaRPr lang="de-DE"/>
          </a:p>
        </p:txBody>
      </p:sp>
      <p:sp>
        <p:nvSpPr>
          <p:cNvPr id="6" name="Fußzeilenplatzhalter 5">
            <a:extLst>
              <a:ext uri="{FF2B5EF4-FFF2-40B4-BE49-F238E27FC236}">
                <a16:creationId xmlns:a16="http://schemas.microsoft.com/office/drawing/2014/main" id="{3B878E8E-DB70-7E48-1179-8B06BE373EC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6D168B-05A6-0C2D-7EC9-4511D87AB3B9}"/>
              </a:ext>
            </a:extLst>
          </p:cNvPr>
          <p:cNvSpPr>
            <a:spLocks noGrp="1"/>
          </p:cNvSpPr>
          <p:nvPr>
            <p:ph type="sldNum" sz="quarter" idx="12"/>
          </p:nvPr>
        </p:nvSpPr>
        <p:spPr/>
        <p:txBody>
          <a:bodyPr/>
          <a:lstStyle/>
          <a:p>
            <a:fld id="{A880763E-47C0-461F-9BF0-D24AC2C2D23D}" type="slidenum">
              <a:rPr lang="de-DE" smtClean="0"/>
              <a:t>‹Nr.›</a:t>
            </a:fld>
            <a:endParaRPr lang="de-DE"/>
          </a:p>
        </p:txBody>
      </p:sp>
    </p:spTree>
    <p:extLst>
      <p:ext uri="{BB962C8B-B14F-4D97-AF65-F5344CB8AC3E}">
        <p14:creationId xmlns:p14="http://schemas.microsoft.com/office/powerpoint/2010/main" val="404779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8E26EE1-9F88-5D66-6B0D-7377916B34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7A5050-4908-BCFA-2A4E-67999062C6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D5F4219-C8DC-AAA6-AFDB-03E99BFE3D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71AA1-32B3-48EA-9F45-EFD84235E167}" type="datetimeFigureOut">
              <a:rPr lang="de-DE" smtClean="0"/>
              <a:t>18.11.2022</a:t>
            </a:fld>
            <a:endParaRPr lang="de-DE"/>
          </a:p>
        </p:txBody>
      </p:sp>
      <p:sp>
        <p:nvSpPr>
          <p:cNvPr id="5" name="Fußzeilenplatzhalter 4">
            <a:extLst>
              <a:ext uri="{FF2B5EF4-FFF2-40B4-BE49-F238E27FC236}">
                <a16:creationId xmlns:a16="http://schemas.microsoft.com/office/drawing/2014/main" id="{1F00A63F-6684-9038-BF95-F813CDB062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8E00A7C-69F0-58F3-5D95-703B5BD64D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80763E-47C0-461F-9BF0-D24AC2C2D23D}" type="slidenum">
              <a:rPr lang="de-DE" smtClean="0"/>
              <a:t>‹Nr.›</a:t>
            </a:fld>
            <a:endParaRPr lang="de-DE"/>
          </a:p>
        </p:txBody>
      </p:sp>
    </p:spTree>
    <p:extLst>
      <p:ext uri="{BB962C8B-B14F-4D97-AF65-F5344CB8AC3E}">
        <p14:creationId xmlns:p14="http://schemas.microsoft.com/office/powerpoint/2010/main" val="747146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8D5A62-E8DB-AF2D-09C5-A863B79581A9}"/>
              </a:ext>
            </a:extLst>
          </p:cNvPr>
          <p:cNvSpPr>
            <a:spLocks noGrp="1"/>
          </p:cNvSpPr>
          <p:nvPr>
            <p:ph type="ctrTitle"/>
          </p:nvPr>
        </p:nvSpPr>
        <p:spPr/>
        <p:txBody>
          <a:bodyPr/>
          <a:lstStyle/>
          <a:p>
            <a:r>
              <a:rPr lang="de-DE" dirty="0"/>
              <a:t>Fragen / Fälle</a:t>
            </a:r>
          </a:p>
        </p:txBody>
      </p:sp>
      <p:sp>
        <p:nvSpPr>
          <p:cNvPr id="3" name="Untertitel 2">
            <a:extLst>
              <a:ext uri="{FF2B5EF4-FFF2-40B4-BE49-F238E27FC236}">
                <a16:creationId xmlns:a16="http://schemas.microsoft.com/office/drawing/2014/main" id="{4A432DD9-9623-6767-74A0-FC45A0A6EFF2}"/>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232956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1.	Welcher wirtschaftlich relevante Grundsatz wird aus dem Rechtsstaatsprinzip hergeleitet? </a:t>
            </a:r>
          </a:p>
        </p:txBody>
      </p:sp>
      <p:sp>
        <p:nvSpPr>
          <p:cNvPr id="3" name="Inhaltsplatzhalter 2"/>
          <p:cNvSpPr>
            <a:spLocks noGrp="1"/>
          </p:cNvSpPr>
          <p:nvPr>
            <p:ph idx="1"/>
          </p:nvPr>
        </p:nvSpPr>
        <p:spPr/>
        <p:txBody>
          <a:bodyPr/>
          <a:lstStyle/>
          <a:p>
            <a:pPr marL="514350" indent="-514350">
              <a:buFont typeface="+mj-lt"/>
              <a:buAutoNum type="alphaLcPeriod"/>
            </a:pPr>
            <a:r>
              <a:rPr lang="de-DE" dirty="0"/>
              <a:t>Rückwirkungsverbot</a:t>
            </a:r>
          </a:p>
          <a:p>
            <a:pPr marL="514350" indent="-514350">
              <a:buFont typeface="+mj-lt"/>
              <a:buAutoNum type="alphaLcPeriod"/>
            </a:pPr>
            <a:r>
              <a:rPr lang="de-DE" dirty="0"/>
              <a:t>Sozialstaatsprinzip</a:t>
            </a:r>
            <a:endParaRPr lang="de-DE" dirty="0">
              <a:solidFill>
                <a:srgbClr val="FF0000"/>
              </a:solidFill>
            </a:endParaRPr>
          </a:p>
          <a:p>
            <a:pPr marL="514350" indent="-514350">
              <a:buFont typeface="+mj-lt"/>
              <a:buAutoNum type="alphaLcPeriod"/>
            </a:pPr>
            <a:r>
              <a:rPr lang="de-DE" dirty="0"/>
              <a:t>Freie Wahlen</a:t>
            </a:r>
            <a:endParaRPr lang="de-DE" dirty="0">
              <a:solidFill>
                <a:srgbClr val="FF0000"/>
              </a:solidFill>
            </a:endParaRPr>
          </a:p>
          <a:p>
            <a:pPr marL="514350" indent="-514350">
              <a:buFont typeface="+mj-lt"/>
              <a:buAutoNum type="alphaLcPeriod"/>
            </a:pPr>
            <a:r>
              <a:rPr lang="de-DE" dirty="0"/>
              <a:t>Grundsatz der Unverhältnismäßigkeit</a:t>
            </a:r>
          </a:p>
          <a:p>
            <a:pPr marL="514350" indent="-514350">
              <a:buFont typeface="+mj-lt"/>
              <a:buAutoNum type="alphaLcPeriod"/>
            </a:pPr>
            <a:endParaRPr lang="de-DE" dirty="0">
              <a:solidFill>
                <a:srgbClr val="FF0000"/>
              </a:solidFill>
            </a:endParaRPr>
          </a:p>
          <a:p>
            <a:pPr marL="514350" indent="-514350">
              <a:buFont typeface="+mj-lt"/>
              <a:buAutoNum type="alphaLcPeriod"/>
            </a:pPr>
            <a:endParaRPr lang="de-DE" dirty="0">
              <a:solidFill>
                <a:srgbClr val="FF0000"/>
              </a:solidFill>
            </a:endParaRPr>
          </a:p>
          <a:p>
            <a:pPr marL="0" indent="0">
              <a:buNone/>
            </a:pPr>
            <a:r>
              <a:rPr lang="de-DE" dirty="0">
                <a:solidFill>
                  <a:srgbClr val="FF0000"/>
                </a:solidFill>
              </a:rPr>
              <a:t>4x F, 0x R</a:t>
            </a:r>
          </a:p>
        </p:txBody>
      </p:sp>
    </p:spTree>
    <p:extLst>
      <p:ext uri="{BB962C8B-B14F-4D97-AF65-F5344CB8AC3E}">
        <p14:creationId xmlns:p14="http://schemas.microsoft.com/office/powerpoint/2010/main" val="1557723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1.	Welcher wirtschaftlich relevante Grundsatz wird aus dem Rechtsstaatsprinzip hergeleitet? </a:t>
            </a:r>
          </a:p>
        </p:txBody>
      </p:sp>
      <p:sp>
        <p:nvSpPr>
          <p:cNvPr id="3" name="Inhaltsplatzhalter 2"/>
          <p:cNvSpPr>
            <a:spLocks noGrp="1"/>
          </p:cNvSpPr>
          <p:nvPr>
            <p:ph idx="1"/>
          </p:nvPr>
        </p:nvSpPr>
        <p:spPr/>
        <p:txBody>
          <a:bodyPr/>
          <a:lstStyle/>
          <a:p>
            <a:pPr marL="514350" indent="-514350">
              <a:buFont typeface="+mj-lt"/>
              <a:buAutoNum type="alphaLcPeriod"/>
            </a:pPr>
            <a:r>
              <a:rPr lang="de-DE" dirty="0"/>
              <a:t>Rückwirkungsverbot </a:t>
            </a:r>
            <a:r>
              <a:rPr lang="de-DE" dirty="0">
                <a:solidFill>
                  <a:srgbClr val="FF0000"/>
                </a:solidFill>
              </a:rPr>
              <a:t>(R, Rechtssicherheit)</a:t>
            </a:r>
          </a:p>
          <a:p>
            <a:pPr marL="514350" indent="-514350">
              <a:buFont typeface="+mj-lt"/>
              <a:buAutoNum type="alphaLcPeriod"/>
            </a:pPr>
            <a:r>
              <a:rPr lang="de-DE" dirty="0"/>
              <a:t>Sozialstaatsprinzip </a:t>
            </a:r>
            <a:r>
              <a:rPr lang="de-DE" dirty="0">
                <a:solidFill>
                  <a:srgbClr val="FF0000"/>
                </a:solidFill>
              </a:rPr>
              <a:t>(F, in Art. 20 I GG)</a:t>
            </a:r>
          </a:p>
          <a:p>
            <a:pPr marL="514350" indent="-514350">
              <a:buFont typeface="+mj-lt"/>
              <a:buAutoNum type="alphaLcPeriod"/>
            </a:pPr>
            <a:r>
              <a:rPr lang="de-DE" dirty="0"/>
              <a:t>Freie Wahlen </a:t>
            </a:r>
            <a:r>
              <a:rPr lang="de-DE" dirty="0">
                <a:solidFill>
                  <a:srgbClr val="FF0000"/>
                </a:solidFill>
              </a:rPr>
              <a:t>(F, Demokratieprinzip)</a:t>
            </a:r>
          </a:p>
          <a:p>
            <a:pPr marL="514350" indent="-514350">
              <a:buFont typeface="+mj-lt"/>
              <a:buAutoNum type="alphaLcPeriod"/>
            </a:pPr>
            <a:r>
              <a:rPr lang="de-DE" dirty="0"/>
              <a:t>Grundsatz der Unverhältnismäßigkeit </a:t>
            </a:r>
            <a:r>
              <a:rPr lang="de-DE" dirty="0">
                <a:solidFill>
                  <a:srgbClr val="FF0000"/>
                </a:solidFill>
              </a:rPr>
              <a:t>(F, Verhältnismäßigkeit)</a:t>
            </a:r>
          </a:p>
        </p:txBody>
      </p:sp>
    </p:spTree>
    <p:extLst>
      <p:ext uri="{BB962C8B-B14F-4D97-AF65-F5344CB8AC3E}">
        <p14:creationId xmlns:p14="http://schemas.microsoft.com/office/powerpoint/2010/main" val="276602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85ECB8-841A-D57E-BE15-F89A6FEE46B9}"/>
              </a:ext>
            </a:extLst>
          </p:cNvPr>
          <p:cNvSpPr>
            <a:spLocks noGrp="1"/>
          </p:cNvSpPr>
          <p:nvPr>
            <p:ph type="title"/>
          </p:nvPr>
        </p:nvSpPr>
        <p:spPr>
          <a:xfrm flipV="1">
            <a:off x="838200" y="263048"/>
            <a:ext cx="10515600" cy="102078"/>
          </a:xfrm>
        </p:spPr>
        <p:txBody>
          <a:bodyPr>
            <a:normAutofit fontScale="90000"/>
          </a:bodyPr>
          <a:lstStyle/>
          <a:p>
            <a:r>
              <a:rPr lang="de-DE" dirty="0"/>
              <a:t>  </a:t>
            </a:r>
          </a:p>
        </p:txBody>
      </p:sp>
      <p:sp>
        <p:nvSpPr>
          <p:cNvPr id="3" name="Inhaltsplatzhalter 2">
            <a:extLst>
              <a:ext uri="{FF2B5EF4-FFF2-40B4-BE49-F238E27FC236}">
                <a16:creationId xmlns:a16="http://schemas.microsoft.com/office/drawing/2014/main" id="{49D2F77B-1609-8EAE-354D-05000FB7D7FF}"/>
              </a:ext>
            </a:extLst>
          </p:cNvPr>
          <p:cNvSpPr>
            <a:spLocks noGrp="1"/>
          </p:cNvSpPr>
          <p:nvPr>
            <p:ph idx="1"/>
          </p:nvPr>
        </p:nvSpPr>
        <p:spPr>
          <a:xfrm>
            <a:off x="413359" y="467204"/>
            <a:ext cx="11498893" cy="6127748"/>
          </a:xfrm>
        </p:spPr>
        <p:txBody>
          <a:bodyPr>
            <a:normAutofit fontScale="92500" lnSpcReduction="20000"/>
          </a:bodyPr>
          <a:lstStyle/>
          <a:p>
            <a:pPr marL="0" indent="0" algn="just">
              <a:buNone/>
            </a:pPr>
            <a:r>
              <a:rPr lang="de-DE" dirty="0"/>
              <a:t>In der kleinen kreisfreien Stadt B gibt es zehn Apotheken. Trotzdem möchte der deutsche Apotheker A ebenfalls eine Apotheke eröffnen. Er beantragt dafür bei der zuständigen Behörde eine Erlaubnis zum Betrieb einer Apotheke gemäß § 1 </a:t>
            </a:r>
            <a:r>
              <a:rPr lang="de-DE" dirty="0" err="1"/>
              <a:t>ApothekenG</a:t>
            </a:r>
            <a:r>
              <a:rPr lang="de-DE" dirty="0"/>
              <a:t>. Nach einem Monat wird ihm dies verweigert. Die Behörde begründet ihre Entscheidung mit der Tatsache, dass in B bereits genügend Apotheken vorhanden sind, sodass für eine ausreichende Versorgung der Bevölkerung mit Arzneimittel gesorgt sei. Für eine weitere Apotheke sei die wirtschaftliche Grundlage nicht gesichert. Es sei problematisch, dass wirtschaftlich gefährdete Apotheken leichter dazu neigen, apothekenpflichtige Arzneimittel abzugeben. Auch müsse die Behörde einer Störung der Arzneiversorgung entgegenwirken. Würden zu viele Apotheke niedergelassen, so wäre die Arzneiversorgung gefährdet. A sieht es nicht ein, dass seine Erlaubnis abgelehnt wurde. Er habe schließlich genau dafür studiert und fühlt sich somit in Art. 12 I GG verletzt. Stimmt die Auffassung von A? </a:t>
            </a:r>
          </a:p>
          <a:p>
            <a:pPr marL="0" indent="0">
              <a:buNone/>
            </a:pPr>
            <a:r>
              <a:rPr lang="de-DE" sz="2100" b="1" dirty="0"/>
              <a:t>§ 1 </a:t>
            </a:r>
            <a:r>
              <a:rPr lang="de-DE" sz="2100" b="1" dirty="0" err="1"/>
              <a:t>ApothekenG</a:t>
            </a:r>
            <a:endParaRPr lang="de-DE" sz="2100" b="1" dirty="0"/>
          </a:p>
          <a:p>
            <a:pPr marL="0" indent="0">
              <a:buNone/>
            </a:pPr>
            <a:r>
              <a:rPr lang="de-DE" sz="2100" dirty="0"/>
              <a:t>Für eine neu zu errichtende Apotheke darf die Betriebserlaubnis nur erteilt werden, wenn</a:t>
            </a:r>
          </a:p>
          <a:p>
            <a:pPr marL="0" indent="0">
              <a:buNone/>
            </a:pPr>
            <a:r>
              <a:rPr lang="de-DE" sz="2100" dirty="0"/>
              <a:t>(1)	Die Errichtung zur Sicherung der Versorgung der Bevölkerung mit Arzneimitteln im öffentlichen Interesse liegt,</a:t>
            </a:r>
          </a:p>
          <a:p>
            <a:pPr marL="0" indent="0">
              <a:buNone/>
            </a:pPr>
            <a:r>
              <a:rPr lang="de-DE" sz="2100" dirty="0"/>
              <a:t>(2)	ihre wirtschaftliche Grundlage gesichert ist und</a:t>
            </a:r>
          </a:p>
          <a:p>
            <a:pPr marL="0" indent="0">
              <a:buNone/>
            </a:pPr>
            <a:r>
              <a:rPr lang="de-DE" sz="2100" dirty="0"/>
              <a:t>(3)	hierdurch nicht die wirtschaftlichen Grundlagen anderer, im gleichen Ort ansässiger Apotheken gefährdet wird.</a:t>
            </a:r>
          </a:p>
          <a:p>
            <a:endParaRPr lang="de-DE" dirty="0"/>
          </a:p>
        </p:txBody>
      </p:sp>
    </p:spTree>
    <p:extLst>
      <p:ext uri="{BB962C8B-B14F-4D97-AF65-F5344CB8AC3E}">
        <p14:creationId xmlns:p14="http://schemas.microsoft.com/office/powerpoint/2010/main" val="1806125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605343"/>
          </a:xfrm>
        </p:spPr>
        <p:txBody>
          <a:bodyPr>
            <a:normAutofit fontScale="90000"/>
          </a:bodyPr>
          <a:lstStyle/>
          <a:p>
            <a:r>
              <a:rPr lang="de-DE" dirty="0"/>
              <a:t>2.	Das Land L möchte ein Gesetz zur Regelung der Wirtschaft erlassen. Welche der nachfolgenden Aussagen ist dabei zu beachten?</a:t>
            </a:r>
          </a:p>
        </p:txBody>
      </p:sp>
      <p:sp>
        <p:nvSpPr>
          <p:cNvPr id="3" name="Inhaltsplatzhalter 2"/>
          <p:cNvSpPr>
            <a:spLocks noGrp="1"/>
          </p:cNvSpPr>
          <p:nvPr>
            <p:ph idx="1"/>
          </p:nvPr>
        </p:nvSpPr>
        <p:spPr>
          <a:xfrm>
            <a:off x="838200" y="2305317"/>
            <a:ext cx="10515600" cy="3871645"/>
          </a:xfrm>
        </p:spPr>
        <p:txBody>
          <a:bodyPr/>
          <a:lstStyle/>
          <a:p>
            <a:pPr marL="514350" indent="-514350">
              <a:buFont typeface="+mj-lt"/>
              <a:buAutoNum type="alphaLcParenR"/>
            </a:pPr>
            <a:r>
              <a:rPr lang="de-DE" dirty="0"/>
              <a:t>Landesrecht hat Vorrang vor Bundesrecht, Art. 31 GG </a:t>
            </a:r>
            <a:endParaRPr lang="de-DE" dirty="0">
              <a:solidFill>
                <a:srgbClr val="FF0000"/>
              </a:solidFill>
            </a:endParaRPr>
          </a:p>
          <a:p>
            <a:pPr marL="514350" indent="-514350">
              <a:buFont typeface="+mj-lt"/>
              <a:buAutoNum type="alphaLcParenR"/>
            </a:pPr>
            <a:r>
              <a:rPr lang="de-DE" dirty="0"/>
              <a:t>Normen der EU haben Geltungsvorrang vor Normen der BRD</a:t>
            </a:r>
            <a:endParaRPr lang="de-DE" dirty="0">
              <a:solidFill>
                <a:srgbClr val="FF0000"/>
              </a:solidFill>
            </a:endParaRPr>
          </a:p>
          <a:p>
            <a:pPr marL="514350" indent="-514350">
              <a:buFont typeface="+mj-lt"/>
              <a:buAutoNum type="alphaLcParenR"/>
            </a:pPr>
            <a:r>
              <a:rPr lang="de-DE" dirty="0"/>
              <a:t>Spezielles Recht verdrängt allgemeines Recht</a:t>
            </a:r>
            <a:endParaRPr lang="de-DE" dirty="0">
              <a:solidFill>
                <a:srgbClr val="FF0000"/>
              </a:solidFill>
            </a:endParaRPr>
          </a:p>
          <a:p>
            <a:pPr marL="514350" indent="-514350">
              <a:buFont typeface="+mj-lt"/>
              <a:buAutoNum type="alphaLcParenR"/>
            </a:pPr>
            <a:r>
              <a:rPr lang="de-DE" dirty="0"/>
              <a:t>Früheres Recht verdrängt späteres Recht</a:t>
            </a:r>
          </a:p>
          <a:p>
            <a:pPr marL="514350" indent="-514350">
              <a:buFont typeface="+mj-lt"/>
              <a:buAutoNum type="alphaLcParenR"/>
            </a:pPr>
            <a:endParaRPr lang="de-DE" dirty="0">
              <a:solidFill>
                <a:srgbClr val="FF0000"/>
              </a:solidFill>
            </a:endParaRPr>
          </a:p>
          <a:p>
            <a:pPr marL="0" indent="0">
              <a:buNone/>
            </a:pPr>
            <a:r>
              <a:rPr lang="de-DE" dirty="0">
                <a:solidFill>
                  <a:srgbClr val="FF0000"/>
                </a:solidFill>
              </a:rPr>
              <a:t>3x R, 1xF</a:t>
            </a:r>
          </a:p>
        </p:txBody>
      </p:sp>
    </p:spTree>
    <p:extLst>
      <p:ext uri="{BB962C8B-B14F-4D97-AF65-F5344CB8AC3E}">
        <p14:creationId xmlns:p14="http://schemas.microsoft.com/office/powerpoint/2010/main" val="2981950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605343"/>
          </a:xfrm>
        </p:spPr>
        <p:txBody>
          <a:bodyPr>
            <a:normAutofit fontScale="90000"/>
          </a:bodyPr>
          <a:lstStyle/>
          <a:p>
            <a:r>
              <a:rPr lang="de-DE" dirty="0"/>
              <a:t>2.	Das Land L möchte ein Gesetz zur Regelung der Wirtschaft erlassen. Welche der nachfolgenden Aussagen ist dabei zu beachten?</a:t>
            </a:r>
          </a:p>
        </p:txBody>
      </p:sp>
      <p:sp>
        <p:nvSpPr>
          <p:cNvPr id="3" name="Inhaltsplatzhalter 2"/>
          <p:cNvSpPr>
            <a:spLocks noGrp="1"/>
          </p:cNvSpPr>
          <p:nvPr>
            <p:ph idx="1"/>
          </p:nvPr>
        </p:nvSpPr>
        <p:spPr>
          <a:xfrm>
            <a:off x="838200" y="2305317"/>
            <a:ext cx="10515600" cy="3871645"/>
          </a:xfrm>
        </p:spPr>
        <p:txBody>
          <a:bodyPr/>
          <a:lstStyle/>
          <a:p>
            <a:pPr marL="514350" indent="-514350">
              <a:buFont typeface="+mj-lt"/>
              <a:buAutoNum type="alphaLcParenR"/>
            </a:pPr>
            <a:r>
              <a:rPr lang="de-DE" dirty="0"/>
              <a:t>Landesrecht hat Vorrang vor Bundesrecht, Art. 31 GG </a:t>
            </a:r>
            <a:r>
              <a:rPr lang="de-DE" dirty="0">
                <a:solidFill>
                  <a:srgbClr val="FF0000"/>
                </a:solidFill>
              </a:rPr>
              <a:t>(F, umgedreht)</a:t>
            </a:r>
          </a:p>
          <a:p>
            <a:pPr marL="514350" indent="-514350">
              <a:buFont typeface="+mj-lt"/>
              <a:buAutoNum type="alphaLcParenR"/>
            </a:pPr>
            <a:r>
              <a:rPr lang="de-DE" dirty="0"/>
              <a:t>Normen der EU haben Geltungsvorrang vor Normen der BRD </a:t>
            </a:r>
            <a:r>
              <a:rPr lang="de-DE" dirty="0">
                <a:solidFill>
                  <a:srgbClr val="FF0000"/>
                </a:solidFill>
              </a:rPr>
              <a:t>(F, Anwendungsvorrang)</a:t>
            </a:r>
          </a:p>
          <a:p>
            <a:pPr marL="514350" indent="-514350">
              <a:buFont typeface="+mj-lt"/>
              <a:buAutoNum type="alphaLcParenR"/>
            </a:pPr>
            <a:r>
              <a:rPr lang="de-DE" dirty="0"/>
              <a:t>Spezielles Recht verdrängt allgemeines Recht </a:t>
            </a:r>
            <a:r>
              <a:rPr lang="de-DE" dirty="0">
                <a:solidFill>
                  <a:srgbClr val="FF0000"/>
                </a:solidFill>
              </a:rPr>
              <a:t>(R, andernfalls spez. Überflüssig)</a:t>
            </a:r>
          </a:p>
          <a:p>
            <a:pPr marL="514350" indent="-514350">
              <a:buFont typeface="+mj-lt"/>
              <a:buAutoNum type="alphaLcParenR"/>
            </a:pPr>
            <a:r>
              <a:rPr lang="de-DE" dirty="0"/>
              <a:t>Früheres Recht verdrängt späteres Recht </a:t>
            </a:r>
            <a:r>
              <a:rPr lang="de-DE" dirty="0">
                <a:solidFill>
                  <a:srgbClr val="FF0000"/>
                </a:solidFill>
              </a:rPr>
              <a:t>(F, umgedreht)</a:t>
            </a:r>
          </a:p>
        </p:txBody>
      </p:sp>
    </p:spTree>
    <p:extLst>
      <p:ext uri="{BB962C8B-B14F-4D97-AF65-F5344CB8AC3E}">
        <p14:creationId xmlns:p14="http://schemas.microsoft.com/office/powerpoint/2010/main" val="585194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0A25-9AC1-61BB-4E75-453433340648}"/>
              </a:ext>
            </a:extLst>
          </p:cNvPr>
          <p:cNvSpPr>
            <a:spLocks noGrp="1"/>
          </p:cNvSpPr>
          <p:nvPr>
            <p:ph type="title"/>
          </p:nvPr>
        </p:nvSpPr>
        <p:spPr>
          <a:xfrm>
            <a:off x="838200" y="365126"/>
            <a:ext cx="10515600" cy="198546"/>
          </a:xfrm>
        </p:spPr>
        <p:txBody>
          <a:bodyPr>
            <a:normAutofit fontScale="90000"/>
          </a:bodyPr>
          <a:lstStyle/>
          <a:p>
            <a:r>
              <a:rPr lang="de-DE" dirty="0"/>
              <a:t>  </a:t>
            </a:r>
          </a:p>
        </p:txBody>
      </p:sp>
      <p:sp>
        <p:nvSpPr>
          <p:cNvPr id="3" name="Inhaltsplatzhalter 2">
            <a:extLst>
              <a:ext uri="{FF2B5EF4-FFF2-40B4-BE49-F238E27FC236}">
                <a16:creationId xmlns:a16="http://schemas.microsoft.com/office/drawing/2014/main" id="{1E2E7B8E-192B-2D3A-769A-96EEE53AA129}"/>
              </a:ext>
            </a:extLst>
          </p:cNvPr>
          <p:cNvSpPr>
            <a:spLocks noGrp="1"/>
          </p:cNvSpPr>
          <p:nvPr>
            <p:ph idx="1"/>
          </p:nvPr>
        </p:nvSpPr>
        <p:spPr>
          <a:xfrm>
            <a:off x="338203" y="801666"/>
            <a:ext cx="11649205" cy="5799550"/>
          </a:xfrm>
        </p:spPr>
        <p:txBody>
          <a:bodyPr>
            <a:normAutofit fontScale="85000" lnSpcReduction="10000"/>
          </a:bodyPr>
          <a:lstStyle/>
          <a:p>
            <a:pPr marL="0" indent="0">
              <a:buNone/>
            </a:pPr>
            <a:r>
              <a:rPr lang="de-DE" dirty="0"/>
              <a:t>Der Verleger V im Bundesland S hat sich auf die Erstellung von historisch bedeutenden Werken in geringer Auflage (max. 10 Stück) spezialisiert. Hierzu verwendet er alte, möglichst authentischen Materialien. Dies führt zu erheblichen Kosten pro Exemplar, was sich in einem entsprechenden Verkaufspreis niederschlägt.</a:t>
            </a:r>
          </a:p>
          <a:p>
            <a:pPr marL="0" indent="0">
              <a:buNone/>
            </a:pPr>
            <a:r>
              <a:rPr lang="de-DE" dirty="0"/>
              <a:t>Das Land S erlässt nun nachfolgendes (formell verfassungsgemäßes) </a:t>
            </a:r>
            <a:r>
              <a:rPr lang="de-DE" dirty="0" err="1"/>
              <a:t>Pflichtexemplarsgesetz</a:t>
            </a:r>
            <a:r>
              <a:rPr lang="de-DE" dirty="0"/>
              <a:t> zur Förderung der Vielfalt im Bibliotheksbestand:</a:t>
            </a:r>
          </a:p>
          <a:p>
            <a:pPr marL="0" indent="0">
              <a:buNone/>
            </a:pPr>
            <a:endParaRPr lang="de-DE" dirty="0"/>
          </a:p>
          <a:p>
            <a:pPr marL="0" indent="0">
              <a:buNone/>
            </a:pPr>
            <a:r>
              <a:rPr lang="de-DE" b="1" dirty="0"/>
              <a:t>§ 3 </a:t>
            </a:r>
            <a:r>
              <a:rPr lang="de-DE" b="1" dirty="0" err="1"/>
              <a:t>Pflichtexemplarsgesetz</a:t>
            </a:r>
            <a:endParaRPr lang="de-DE" b="1" dirty="0"/>
          </a:p>
          <a:p>
            <a:pPr marL="0" indent="0">
              <a:buNone/>
            </a:pPr>
            <a:r>
              <a:rPr lang="de-DE" dirty="0"/>
              <a:t>Von jedem Druckwerk, welches innerhalb des Landes S erscheint, hat der Verleger ein Stück (Pflichtexemplar) unentgeltlich und auf eigene Kosten an die Landesbibliothek S abzugeben.</a:t>
            </a:r>
          </a:p>
          <a:p>
            <a:pPr marL="0" indent="0">
              <a:buNone/>
            </a:pPr>
            <a:endParaRPr lang="de-DE" dirty="0"/>
          </a:p>
          <a:p>
            <a:pPr marL="0" indent="0">
              <a:buNone/>
            </a:pPr>
            <a:r>
              <a:rPr lang="de-DE" dirty="0"/>
              <a:t>V ist aufgebracht und weigert sich ein Exemplar abzuliefern. Schließlich sei das Gesetz angesichts seiner Situation unverhältnismäßig. Er fühlt sich in Art. 14 GG verletzt, schließlich haben die Werke einen Wert von mehreren Tausend Euro. Er sei kein Großverlag, der den Markt mit billigen Kopien überschwemme, sondern in den Büchern stecke Herzblut.</a:t>
            </a:r>
          </a:p>
          <a:p>
            <a:pPr marL="0" indent="0">
              <a:buNone/>
            </a:pPr>
            <a:r>
              <a:rPr lang="de-DE" dirty="0"/>
              <a:t>Wird V durch das </a:t>
            </a:r>
            <a:r>
              <a:rPr lang="de-DE" dirty="0" err="1"/>
              <a:t>PflichtexemplarsG</a:t>
            </a:r>
            <a:r>
              <a:rPr lang="de-DE" dirty="0"/>
              <a:t> in seiner Eigentumsfreiheit verletzt?</a:t>
            </a:r>
          </a:p>
          <a:p>
            <a:endParaRPr lang="de-DE" dirty="0"/>
          </a:p>
        </p:txBody>
      </p:sp>
    </p:spTree>
    <p:extLst>
      <p:ext uri="{BB962C8B-B14F-4D97-AF65-F5344CB8AC3E}">
        <p14:creationId xmlns:p14="http://schemas.microsoft.com/office/powerpoint/2010/main" val="3782967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3. Welche Form der Aufsicht liegt bei der Bundesaufsichtsverwaltung vor? </a:t>
            </a:r>
            <a:endParaRPr lang="de-DE" dirty="0"/>
          </a:p>
        </p:txBody>
      </p:sp>
      <p:sp>
        <p:nvSpPr>
          <p:cNvPr id="3" name="Inhaltsplatzhalter 2"/>
          <p:cNvSpPr>
            <a:spLocks noGrp="1"/>
          </p:cNvSpPr>
          <p:nvPr>
            <p:ph idx="1"/>
          </p:nvPr>
        </p:nvSpPr>
        <p:spPr/>
        <p:txBody>
          <a:bodyPr>
            <a:normAutofit/>
          </a:bodyPr>
          <a:lstStyle/>
          <a:p>
            <a:pPr marL="514350" indent="-514350">
              <a:buFont typeface="+mj-lt"/>
              <a:buAutoNum type="alphaLcParenR"/>
            </a:pPr>
            <a:r>
              <a:rPr lang="de-DE" dirty="0"/>
              <a:t>Rechtsaufsicht</a:t>
            </a:r>
          </a:p>
          <a:p>
            <a:pPr marL="514350" indent="-514350">
              <a:buFont typeface="+mj-lt"/>
              <a:buAutoNum type="alphaLcParenR"/>
            </a:pPr>
            <a:r>
              <a:rPr lang="de-DE" dirty="0"/>
              <a:t>Fachaufsicht</a:t>
            </a:r>
            <a:endParaRPr lang="de-DE" dirty="0">
              <a:solidFill>
                <a:srgbClr val="FF0000"/>
              </a:solidFill>
            </a:endParaRPr>
          </a:p>
          <a:p>
            <a:pPr marL="514350" indent="-514350">
              <a:buFont typeface="+mj-lt"/>
              <a:buAutoNum type="alphaLcParenR"/>
            </a:pPr>
            <a:r>
              <a:rPr lang="de-DE" dirty="0"/>
              <a:t>Keine Aufsicht</a:t>
            </a:r>
            <a:endParaRPr lang="de-DE" dirty="0">
              <a:solidFill>
                <a:srgbClr val="FF0000"/>
              </a:solidFill>
            </a:endParaRPr>
          </a:p>
          <a:p>
            <a:pPr marL="514350" indent="-514350">
              <a:buFont typeface="+mj-lt"/>
              <a:buAutoNum type="alphaLcParenR"/>
            </a:pPr>
            <a:r>
              <a:rPr lang="de-DE" dirty="0"/>
              <a:t>Fach- und Rechtsaufsicht</a:t>
            </a:r>
            <a:endParaRPr lang="de-DE" dirty="0">
              <a:solidFill>
                <a:srgbClr val="FF0000"/>
              </a:solidFill>
            </a:endParaRPr>
          </a:p>
        </p:txBody>
      </p:sp>
    </p:spTree>
    <p:extLst>
      <p:ext uri="{BB962C8B-B14F-4D97-AF65-F5344CB8AC3E}">
        <p14:creationId xmlns:p14="http://schemas.microsoft.com/office/powerpoint/2010/main" val="1507513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3. Welche Form der Aufsicht liegt bei der Bundesaufsichtsverwaltung vor? </a:t>
            </a:r>
            <a:endParaRPr lang="de-DE" dirty="0"/>
          </a:p>
        </p:txBody>
      </p:sp>
      <p:sp>
        <p:nvSpPr>
          <p:cNvPr id="3" name="Inhaltsplatzhalter 2"/>
          <p:cNvSpPr>
            <a:spLocks noGrp="1"/>
          </p:cNvSpPr>
          <p:nvPr>
            <p:ph idx="1"/>
          </p:nvPr>
        </p:nvSpPr>
        <p:spPr/>
        <p:txBody>
          <a:bodyPr>
            <a:normAutofit/>
          </a:bodyPr>
          <a:lstStyle/>
          <a:p>
            <a:pPr marL="514350" indent="-514350">
              <a:buFont typeface="+mj-lt"/>
              <a:buAutoNum type="alphaLcParenR"/>
            </a:pPr>
            <a:r>
              <a:rPr lang="de-DE" dirty="0"/>
              <a:t>Rechtsaufsicht </a:t>
            </a:r>
            <a:r>
              <a:rPr lang="de-DE" dirty="0">
                <a:solidFill>
                  <a:srgbClr val="FF0000"/>
                </a:solidFill>
              </a:rPr>
              <a:t>(R, Art 84 III 1 GG)</a:t>
            </a:r>
          </a:p>
          <a:p>
            <a:pPr marL="514350" indent="-514350">
              <a:buFont typeface="+mj-lt"/>
              <a:buAutoNum type="alphaLcParenR"/>
            </a:pPr>
            <a:r>
              <a:rPr lang="de-DE" dirty="0"/>
              <a:t>Fachaufsicht </a:t>
            </a:r>
            <a:r>
              <a:rPr lang="de-DE" dirty="0">
                <a:solidFill>
                  <a:srgbClr val="FF0000"/>
                </a:solidFill>
              </a:rPr>
              <a:t>(F, Bundesauftragsverwaltung)</a:t>
            </a:r>
          </a:p>
          <a:p>
            <a:pPr marL="514350" indent="-514350">
              <a:buFont typeface="+mj-lt"/>
              <a:buAutoNum type="alphaLcParenR"/>
            </a:pPr>
            <a:r>
              <a:rPr lang="de-DE" dirty="0"/>
              <a:t>Keine Aufsicht </a:t>
            </a:r>
            <a:r>
              <a:rPr lang="de-DE" dirty="0">
                <a:solidFill>
                  <a:srgbClr val="FF0000"/>
                </a:solidFill>
              </a:rPr>
              <a:t>(F, Rechtsaufsicht)</a:t>
            </a:r>
          </a:p>
          <a:p>
            <a:pPr marL="514350" indent="-514350">
              <a:buFont typeface="+mj-lt"/>
              <a:buAutoNum type="alphaLcParenR"/>
            </a:pPr>
            <a:r>
              <a:rPr lang="de-DE" dirty="0"/>
              <a:t>Fach- und Rechtsaufsicht </a:t>
            </a:r>
            <a:r>
              <a:rPr lang="de-DE" dirty="0">
                <a:solidFill>
                  <a:srgbClr val="FF0000"/>
                </a:solidFill>
              </a:rPr>
              <a:t>(F, Bundesauftragsverwaltung)</a:t>
            </a:r>
          </a:p>
        </p:txBody>
      </p:sp>
    </p:spTree>
    <p:extLst>
      <p:ext uri="{BB962C8B-B14F-4D97-AF65-F5344CB8AC3E}">
        <p14:creationId xmlns:p14="http://schemas.microsoft.com/office/powerpoint/2010/main" val="3418172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4. Welche Aussage stimmt? </a:t>
            </a:r>
            <a:endParaRPr lang="de-DE" dirty="0"/>
          </a:p>
        </p:txBody>
      </p:sp>
      <p:sp>
        <p:nvSpPr>
          <p:cNvPr id="3" name="Inhaltsplatzhalter 2"/>
          <p:cNvSpPr>
            <a:spLocks noGrp="1"/>
          </p:cNvSpPr>
          <p:nvPr>
            <p:ph idx="1"/>
          </p:nvPr>
        </p:nvSpPr>
        <p:spPr/>
        <p:txBody>
          <a:bodyPr/>
          <a:lstStyle/>
          <a:p>
            <a:pPr marL="514350" indent="-514350">
              <a:buFont typeface="+mj-lt"/>
              <a:buAutoNum type="alphaLcParenR"/>
            </a:pPr>
            <a:r>
              <a:rPr lang="de-DE" dirty="0"/>
              <a:t>Der Bund hat die ausschließliche Gesetzgebungskompetenz für das Recht der Wirtschaft</a:t>
            </a:r>
            <a:r>
              <a:rPr lang="de-DE" dirty="0">
                <a:solidFill>
                  <a:srgbClr val="FF0000"/>
                </a:solidFill>
              </a:rPr>
              <a:t> </a:t>
            </a:r>
          </a:p>
          <a:p>
            <a:pPr marL="514350" indent="-514350">
              <a:buFont typeface="+mj-lt"/>
              <a:buAutoNum type="alphaLcParenR"/>
            </a:pPr>
            <a:r>
              <a:rPr lang="de-DE" dirty="0"/>
              <a:t>Der Bund hat die ausschließliche Gesetzgebungskompetenz für das Geld- und Münzwesen</a:t>
            </a:r>
            <a:endParaRPr lang="de-DE" dirty="0">
              <a:solidFill>
                <a:srgbClr val="FF0000"/>
              </a:solidFill>
            </a:endParaRPr>
          </a:p>
          <a:p>
            <a:pPr marL="514350" indent="-514350">
              <a:buFont typeface="+mj-lt"/>
              <a:buAutoNum type="alphaLcParenR"/>
            </a:pPr>
            <a:r>
              <a:rPr lang="de-DE" dirty="0"/>
              <a:t>Grundsätzlich hat der Bund die Gesetzgebungskompetenz</a:t>
            </a:r>
            <a:endParaRPr lang="de-DE" dirty="0">
              <a:solidFill>
                <a:srgbClr val="FF0000"/>
              </a:solidFill>
            </a:endParaRPr>
          </a:p>
          <a:p>
            <a:pPr marL="514350" indent="-514350">
              <a:buFont typeface="+mj-lt"/>
              <a:buAutoNum type="alphaLcParenR"/>
            </a:pPr>
            <a:r>
              <a:rPr lang="de-DE" dirty="0"/>
              <a:t>Der Bund hat die konkurrierende Gesetzgebungskompetenz für das Recht des Ladenschlusses</a:t>
            </a:r>
            <a:endParaRPr lang="de-DE" dirty="0">
              <a:solidFill>
                <a:srgbClr val="FF0000"/>
              </a:solidFill>
            </a:endParaRPr>
          </a:p>
        </p:txBody>
      </p:sp>
    </p:spTree>
    <p:extLst>
      <p:ext uri="{BB962C8B-B14F-4D97-AF65-F5344CB8AC3E}">
        <p14:creationId xmlns:p14="http://schemas.microsoft.com/office/powerpoint/2010/main" val="662362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4. Welche Aussage stimmt? </a:t>
            </a:r>
            <a:endParaRPr lang="de-DE" dirty="0"/>
          </a:p>
        </p:txBody>
      </p:sp>
      <p:sp>
        <p:nvSpPr>
          <p:cNvPr id="3" name="Inhaltsplatzhalter 2"/>
          <p:cNvSpPr>
            <a:spLocks noGrp="1"/>
          </p:cNvSpPr>
          <p:nvPr>
            <p:ph idx="1"/>
          </p:nvPr>
        </p:nvSpPr>
        <p:spPr/>
        <p:txBody>
          <a:bodyPr/>
          <a:lstStyle/>
          <a:p>
            <a:pPr marL="514350" indent="-514350">
              <a:buFont typeface="+mj-lt"/>
              <a:buAutoNum type="alphaLcParenR"/>
            </a:pPr>
            <a:r>
              <a:rPr lang="de-DE" dirty="0"/>
              <a:t>Der Bund hat die ausschließliche Gesetzgebungskompetenz für das Recht der Wirtschaft</a:t>
            </a:r>
            <a:r>
              <a:rPr lang="de-DE" dirty="0">
                <a:solidFill>
                  <a:srgbClr val="FF0000"/>
                </a:solidFill>
              </a:rPr>
              <a:t> (F, konkurrierende Art. 74 I Nr. 11 GG)</a:t>
            </a:r>
          </a:p>
          <a:p>
            <a:pPr marL="514350" indent="-514350">
              <a:buFont typeface="+mj-lt"/>
              <a:buAutoNum type="alphaLcParenR"/>
            </a:pPr>
            <a:r>
              <a:rPr lang="de-DE" dirty="0"/>
              <a:t>Der Bund hat die ausschließliche Gesetzgebungskompetenz für das Geld- und Münzwesen </a:t>
            </a:r>
            <a:r>
              <a:rPr lang="de-DE" dirty="0">
                <a:solidFill>
                  <a:srgbClr val="FF0000"/>
                </a:solidFill>
              </a:rPr>
              <a:t>(R, Art. 73 I Nr. 4 GG)</a:t>
            </a:r>
          </a:p>
          <a:p>
            <a:pPr marL="514350" indent="-514350">
              <a:buFont typeface="+mj-lt"/>
              <a:buAutoNum type="alphaLcParenR"/>
            </a:pPr>
            <a:r>
              <a:rPr lang="de-DE" dirty="0"/>
              <a:t>Grundsätzlich hat der Bund die Gesetzgebungskompetenz</a:t>
            </a:r>
            <a:r>
              <a:rPr lang="de-DE" dirty="0">
                <a:solidFill>
                  <a:srgbClr val="FF0000"/>
                </a:solidFill>
              </a:rPr>
              <a:t> (F, Länder Art. 70 I GG)</a:t>
            </a:r>
          </a:p>
          <a:p>
            <a:pPr marL="514350" indent="-514350">
              <a:buFont typeface="+mj-lt"/>
              <a:buAutoNum type="alphaLcParenR"/>
            </a:pPr>
            <a:r>
              <a:rPr lang="de-DE" dirty="0"/>
              <a:t>Der Bund hat die konkurrierende Gesetzgebungskompetenz für das Recht des Ladenschlusses </a:t>
            </a:r>
            <a:r>
              <a:rPr lang="de-DE" dirty="0">
                <a:solidFill>
                  <a:srgbClr val="FF0000"/>
                </a:solidFill>
              </a:rPr>
              <a:t>(F, explizit ausgenommen, Art. 74 I Nr. 11 GG)</a:t>
            </a:r>
          </a:p>
        </p:txBody>
      </p:sp>
    </p:spTree>
    <p:extLst>
      <p:ext uri="{BB962C8B-B14F-4D97-AF65-F5344CB8AC3E}">
        <p14:creationId xmlns:p14="http://schemas.microsoft.com/office/powerpoint/2010/main" val="3258240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E8146D-06B2-B335-C0A5-CFBC9778C338}"/>
              </a:ext>
            </a:extLst>
          </p:cNvPr>
          <p:cNvSpPr>
            <a:spLocks noGrp="1"/>
          </p:cNvSpPr>
          <p:nvPr>
            <p:ph type="title"/>
          </p:nvPr>
        </p:nvSpPr>
        <p:spPr>
          <a:xfrm>
            <a:off x="838200" y="365126"/>
            <a:ext cx="10515600" cy="950108"/>
          </a:xfrm>
        </p:spPr>
        <p:txBody>
          <a:bodyPr/>
          <a:lstStyle/>
          <a:p>
            <a:r>
              <a:rPr lang="de-DE" dirty="0"/>
              <a:t>Fall</a:t>
            </a:r>
          </a:p>
        </p:txBody>
      </p:sp>
      <p:sp>
        <p:nvSpPr>
          <p:cNvPr id="3" name="Inhaltsplatzhalter 2">
            <a:extLst>
              <a:ext uri="{FF2B5EF4-FFF2-40B4-BE49-F238E27FC236}">
                <a16:creationId xmlns:a16="http://schemas.microsoft.com/office/drawing/2014/main" id="{7240D9FD-D99C-5E01-F8B5-EE097DA3A67C}"/>
              </a:ext>
            </a:extLst>
          </p:cNvPr>
          <p:cNvSpPr>
            <a:spLocks noGrp="1"/>
          </p:cNvSpPr>
          <p:nvPr>
            <p:ph idx="1"/>
          </p:nvPr>
        </p:nvSpPr>
        <p:spPr>
          <a:xfrm>
            <a:off x="838200" y="1202499"/>
            <a:ext cx="10515600" cy="4974464"/>
          </a:xfrm>
        </p:spPr>
        <p:txBody>
          <a:bodyPr>
            <a:normAutofit/>
          </a:bodyPr>
          <a:lstStyle/>
          <a:p>
            <a:pPr marL="0" indent="0" algn="just">
              <a:lnSpc>
                <a:spcPct val="107000"/>
              </a:lnSpc>
              <a:spcAft>
                <a:spcPts val="800"/>
              </a:spcAft>
              <a:buNone/>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Der Bericht einer großen überregionalen Tageszeitung befasst sich mit dem Abitur. Hierbei wurde festgestellt, dass im Fach Deutsch im geringen Maße unterschiedliche Rechtschreibungen genutzt werden. Daraufhin kam eine durchgeführte Studie zu dem Ergebnis, dass hinsichtlich der Rechtschreibung große Unsicherheit herrscht. </a:t>
            </a:r>
          </a:p>
          <a:p>
            <a:pPr marL="0" indent="0" algn="just">
              <a:lnSpc>
                <a:spcPct val="107000"/>
              </a:lnSpc>
              <a:spcAft>
                <a:spcPts val="800"/>
              </a:spcAft>
              <a:buNone/>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Um diese Unsicherheit zu beseitigen, beschließt der Bundestag in einem ordnungsgemäßen Verfahren ein Rechtschreibungsgesetz. Dieses Gesetz legt für alle gebräuchlichen Wörter eine verbindliche Schreibweise fest.</a:t>
            </a:r>
          </a:p>
          <a:p>
            <a:pPr marL="0" indent="0" algn="just">
              <a:lnSpc>
                <a:spcPct val="107000"/>
              </a:lnSpc>
              <a:spcAft>
                <a:spcPts val="800"/>
              </a:spcAft>
              <a:buNone/>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Journalist J sieht sich hierdurch zu sehr eingeschränkt und behauptet, dass dem Bund bereits die Gesetzgebungszuständigkeit fehlt. Trifft seine Auffassung zu?</a:t>
            </a:r>
          </a:p>
          <a:p>
            <a:endParaRPr lang="de-DE" dirty="0"/>
          </a:p>
        </p:txBody>
      </p:sp>
    </p:spTree>
    <p:extLst>
      <p:ext uri="{BB962C8B-B14F-4D97-AF65-F5344CB8AC3E}">
        <p14:creationId xmlns:p14="http://schemas.microsoft.com/office/powerpoint/2010/main" val="691070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5. Der für die Wirtschaft relevante Art. 3 GG lässt sich dahingehend beschreiben, dass …? </a:t>
            </a:r>
            <a:endParaRPr lang="de-DE" dirty="0"/>
          </a:p>
        </p:txBody>
      </p:sp>
      <p:sp>
        <p:nvSpPr>
          <p:cNvPr id="3" name="Inhaltsplatzhalter 2"/>
          <p:cNvSpPr>
            <a:spLocks noGrp="1"/>
          </p:cNvSpPr>
          <p:nvPr>
            <p:ph idx="1"/>
          </p:nvPr>
        </p:nvSpPr>
        <p:spPr/>
        <p:txBody>
          <a:bodyPr/>
          <a:lstStyle/>
          <a:p>
            <a:pPr marL="514350" indent="-514350">
              <a:buFont typeface="+mj-lt"/>
              <a:buAutoNum type="alphaLcParenR"/>
            </a:pPr>
            <a:r>
              <a:rPr lang="de-DE" dirty="0"/>
              <a:t>es verboten ist, wesentlich Gleiches mit sachlichem Grund ungleich zu behandeln </a:t>
            </a:r>
          </a:p>
          <a:p>
            <a:pPr marL="514350" indent="-514350">
              <a:buFont typeface="+mj-lt"/>
              <a:buAutoNum type="alphaLcParenR"/>
            </a:pPr>
            <a:r>
              <a:rPr lang="de-DE" dirty="0"/>
              <a:t>es verboten ist, wesentlich Gleiches ohne sachlichen Grund gleich zu behandeln</a:t>
            </a:r>
            <a:endParaRPr lang="de-DE" dirty="0">
              <a:solidFill>
                <a:srgbClr val="FF0000"/>
              </a:solidFill>
            </a:endParaRPr>
          </a:p>
          <a:p>
            <a:pPr marL="514350" indent="-514350">
              <a:buFont typeface="+mj-lt"/>
              <a:buAutoNum type="alphaLcParenR"/>
            </a:pPr>
            <a:r>
              <a:rPr lang="de-DE" dirty="0"/>
              <a:t>es verboten ist, wesentlich Gleiches ohne sachlichen Grund ungleich zu behandeln</a:t>
            </a:r>
            <a:endParaRPr lang="de-DE" dirty="0">
              <a:solidFill>
                <a:srgbClr val="FF0000"/>
              </a:solidFill>
            </a:endParaRPr>
          </a:p>
          <a:p>
            <a:pPr marL="514350" indent="-514350">
              <a:buFont typeface="+mj-lt"/>
              <a:buAutoNum type="alphaLcParenR"/>
            </a:pPr>
            <a:r>
              <a:rPr lang="de-DE" dirty="0"/>
              <a:t>es verboten ist, wesentlich Ungleiches ohne sachlichen Grund ungleich zu behandeln</a:t>
            </a:r>
            <a:endParaRPr lang="de-DE" dirty="0">
              <a:solidFill>
                <a:srgbClr val="FF0000"/>
              </a:solidFill>
            </a:endParaRPr>
          </a:p>
        </p:txBody>
      </p:sp>
    </p:spTree>
    <p:extLst>
      <p:ext uri="{BB962C8B-B14F-4D97-AF65-F5344CB8AC3E}">
        <p14:creationId xmlns:p14="http://schemas.microsoft.com/office/powerpoint/2010/main" val="3582781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5. Der für die Wirtschaft relevante Art. 3 GG lässt sich dahingehend beschreiben, dass …? </a:t>
            </a:r>
            <a:endParaRPr lang="de-DE" dirty="0"/>
          </a:p>
        </p:txBody>
      </p:sp>
      <p:sp>
        <p:nvSpPr>
          <p:cNvPr id="3" name="Inhaltsplatzhalter 2"/>
          <p:cNvSpPr>
            <a:spLocks noGrp="1"/>
          </p:cNvSpPr>
          <p:nvPr>
            <p:ph idx="1"/>
          </p:nvPr>
        </p:nvSpPr>
        <p:spPr/>
        <p:txBody>
          <a:bodyPr/>
          <a:lstStyle/>
          <a:p>
            <a:pPr marL="514350" indent="-514350">
              <a:buFont typeface="+mj-lt"/>
              <a:buAutoNum type="alphaLcParenR"/>
            </a:pPr>
            <a:r>
              <a:rPr lang="de-DE" dirty="0"/>
              <a:t>es verboten ist, wesentlich Gleiches mit sachlichem Grund ungleich zu behandeln </a:t>
            </a:r>
            <a:r>
              <a:rPr lang="de-DE" dirty="0">
                <a:solidFill>
                  <a:srgbClr val="FF0000"/>
                </a:solidFill>
              </a:rPr>
              <a:t>(F, ohne </a:t>
            </a:r>
            <a:r>
              <a:rPr lang="de-DE" dirty="0" err="1">
                <a:solidFill>
                  <a:srgbClr val="FF0000"/>
                </a:solidFill>
              </a:rPr>
              <a:t>sachl</a:t>
            </a:r>
            <a:r>
              <a:rPr lang="de-DE" dirty="0">
                <a:solidFill>
                  <a:srgbClr val="FF0000"/>
                </a:solidFill>
              </a:rPr>
              <a:t>. Grund)</a:t>
            </a:r>
          </a:p>
          <a:p>
            <a:pPr marL="514350" indent="-514350">
              <a:buFont typeface="+mj-lt"/>
              <a:buAutoNum type="alphaLcParenR"/>
            </a:pPr>
            <a:r>
              <a:rPr lang="de-DE" dirty="0"/>
              <a:t>es verboten ist, wesentlich Gleiches ohne sachlichen Grund gleich zu behandeln</a:t>
            </a:r>
            <a:r>
              <a:rPr lang="de-DE" dirty="0">
                <a:solidFill>
                  <a:srgbClr val="FF0000"/>
                </a:solidFill>
              </a:rPr>
              <a:t> (F, ungleich zu behandeln)</a:t>
            </a:r>
          </a:p>
          <a:p>
            <a:pPr marL="514350" indent="-514350">
              <a:buFont typeface="+mj-lt"/>
              <a:buAutoNum type="alphaLcParenR"/>
            </a:pPr>
            <a:r>
              <a:rPr lang="de-DE" dirty="0"/>
              <a:t>es verboten ist, wesentlich Gleiches ohne sachlichen Grund ungleich zu behandeln </a:t>
            </a:r>
            <a:r>
              <a:rPr lang="de-DE" dirty="0">
                <a:solidFill>
                  <a:srgbClr val="FF0000"/>
                </a:solidFill>
              </a:rPr>
              <a:t>(R, Art. 3 I normiert Gleichbehandlung, Ungleichbehandlung bedarf Begründung)</a:t>
            </a:r>
          </a:p>
          <a:p>
            <a:pPr marL="514350" indent="-514350">
              <a:buFont typeface="+mj-lt"/>
              <a:buAutoNum type="alphaLcParenR"/>
            </a:pPr>
            <a:r>
              <a:rPr lang="de-DE" dirty="0"/>
              <a:t>es verboten ist, wesentlich Ungleiches ohne sachlichen Grund ungleich zu behandeln </a:t>
            </a:r>
            <a:r>
              <a:rPr lang="de-DE" dirty="0">
                <a:solidFill>
                  <a:srgbClr val="FF0000"/>
                </a:solidFill>
              </a:rPr>
              <a:t>(F, gleich zu behandeln)</a:t>
            </a:r>
          </a:p>
        </p:txBody>
      </p:sp>
    </p:spTree>
    <p:extLst>
      <p:ext uri="{BB962C8B-B14F-4D97-AF65-F5344CB8AC3E}">
        <p14:creationId xmlns:p14="http://schemas.microsoft.com/office/powerpoint/2010/main" val="3063356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6. Dürfte der Bund den Einkommensteuersatz für einen bereits abgeschlossenen Veranlagungszeitraum nachträglich anheben?</a:t>
            </a:r>
            <a:endParaRPr lang="de-DE" dirty="0"/>
          </a:p>
        </p:txBody>
      </p:sp>
      <p:sp>
        <p:nvSpPr>
          <p:cNvPr id="3" name="Inhaltsplatzhalter 2"/>
          <p:cNvSpPr>
            <a:spLocks noGrp="1"/>
          </p:cNvSpPr>
          <p:nvPr>
            <p:ph idx="1"/>
          </p:nvPr>
        </p:nvSpPr>
        <p:spPr/>
        <p:txBody>
          <a:bodyPr>
            <a:normAutofit/>
          </a:bodyPr>
          <a:lstStyle/>
          <a:p>
            <a:pPr marL="514350" indent="-514350">
              <a:buFont typeface="+mj-lt"/>
              <a:buAutoNum type="alphaLcParenR"/>
            </a:pPr>
            <a:r>
              <a:rPr lang="de-DE" dirty="0"/>
              <a:t>Ja, weil es sich um eine unechte Rückwirkung handelt. </a:t>
            </a:r>
          </a:p>
          <a:p>
            <a:pPr marL="514350" indent="-514350">
              <a:buFont typeface="+mj-lt"/>
              <a:buAutoNum type="alphaLcParenR"/>
            </a:pPr>
            <a:r>
              <a:rPr lang="de-DE"/>
              <a:t>Nein, </a:t>
            </a:r>
            <a:r>
              <a:rPr lang="de-DE" dirty="0"/>
              <a:t>weil es sich um eine echte Rückwirkung handelt</a:t>
            </a:r>
            <a:endParaRPr lang="de-DE" dirty="0">
              <a:solidFill>
                <a:srgbClr val="FF0000"/>
              </a:solidFill>
            </a:endParaRPr>
          </a:p>
          <a:p>
            <a:pPr marL="514350" indent="-514350">
              <a:buFont typeface="+mj-lt"/>
              <a:buAutoNum type="alphaLcParenR"/>
            </a:pPr>
            <a:r>
              <a:rPr lang="de-DE" dirty="0"/>
              <a:t>Im Steuerrecht ist dies immer möglich</a:t>
            </a:r>
            <a:endParaRPr lang="de-DE" dirty="0">
              <a:solidFill>
                <a:srgbClr val="FF0000"/>
              </a:solidFill>
            </a:endParaRPr>
          </a:p>
          <a:p>
            <a:pPr marL="514350" indent="-514350">
              <a:buFont typeface="+mj-lt"/>
              <a:buAutoNum type="alphaLcParenR"/>
            </a:pPr>
            <a:r>
              <a:rPr lang="de-DE" dirty="0"/>
              <a:t>Ja, sofern dies in einem Steuergesetz geregelt ist</a:t>
            </a:r>
            <a:endParaRPr lang="de-DE" dirty="0">
              <a:solidFill>
                <a:srgbClr val="FF0000"/>
              </a:solidFill>
            </a:endParaRPr>
          </a:p>
        </p:txBody>
      </p:sp>
    </p:spTree>
    <p:extLst>
      <p:ext uri="{BB962C8B-B14F-4D97-AF65-F5344CB8AC3E}">
        <p14:creationId xmlns:p14="http://schemas.microsoft.com/office/powerpoint/2010/main" val="4969600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6. Dürfte der Bund den Einkommensteuersatz für einen bereits abgeschlossenen Veranlagungszeitraum nachträglich anheben?</a:t>
            </a:r>
            <a:endParaRPr lang="de-DE" dirty="0"/>
          </a:p>
        </p:txBody>
      </p:sp>
      <p:sp>
        <p:nvSpPr>
          <p:cNvPr id="3" name="Inhaltsplatzhalter 2"/>
          <p:cNvSpPr>
            <a:spLocks noGrp="1"/>
          </p:cNvSpPr>
          <p:nvPr>
            <p:ph idx="1"/>
          </p:nvPr>
        </p:nvSpPr>
        <p:spPr/>
        <p:txBody>
          <a:bodyPr>
            <a:normAutofit/>
          </a:bodyPr>
          <a:lstStyle/>
          <a:p>
            <a:pPr marL="514350" indent="-514350">
              <a:buFont typeface="+mj-lt"/>
              <a:buAutoNum type="alphaLcParenR"/>
            </a:pPr>
            <a:r>
              <a:rPr lang="de-DE" dirty="0"/>
              <a:t>Ja, weil es sich um eine unechte Rückwirkung handelt. </a:t>
            </a:r>
            <a:r>
              <a:rPr lang="de-DE" dirty="0">
                <a:solidFill>
                  <a:srgbClr val="FF0000"/>
                </a:solidFill>
              </a:rPr>
              <a:t>(F, echte)</a:t>
            </a:r>
          </a:p>
          <a:p>
            <a:pPr marL="514350" indent="-514350">
              <a:buFont typeface="+mj-lt"/>
              <a:buAutoNum type="alphaLcParenR"/>
            </a:pPr>
            <a:r>
              <a:rPr lang="de-DE" dirty="0"/>
              <a:t>Ja, weil es sich um eine echte Rückwirkung handelt </a:t>
            </a:r>
            <a:r>
              <a:rPr lang="de-DE" dirty="0">
                <a:solidFill>
                  <a:srgbClr val="FF0000"/>
                </a:solidFill>
              </a:rPr>
              <a:t>(R, bereits abgeschlossener SV und „Verschlechterung“)</a:t>
            </a:r>
          </a:p>
          <a:p>
            <a:pPr marL="514350" indent="-514350">
              <a:buFont typeface="+mj-lt"/>
              <a:buAutoNum type="alphaLcParenR"/>
            </a:pPr>
            <a:r>
              <a:rPr lang="de-DE" dirty="0"/>
              <a:t>Im Steuerrecht ist dies immer möglich </a:t>
            </a:r>
            <a:r>
              <a:rPr lang="de-DE" dirty="0">
                <a:solidFill>
                  <a:srgbClr val="FF0000"/>
                </a:solidFill>
              </a:rPr>
              <a:t>(F, GG &gt; Steuergesetze)</a:t>
            </a:r>
          </a:p>
          <a:p>
            <a:pPr marL="514350" indent="-514350">
              <a:buFont typeface="+mj-lt"/>
              <a:buAutoNum type="alphaLcParenR"/>
            </a:pPr>
            <a:r>
              <a:rPr lang="de-DE" dirty="0"/>
              <a:t>Ja, sofern dies in einem Steuergesetz geregelt ist </a:t>
            </a:r>
            <a:r>
              <a:rPr lang="de-DE" dirty="0">
                <a:solidFill>
                  <a:srgbClr val="FF0000"/>
                </a:solidFill>
              </a:rPr>
              <a:t>(F, GG&gt;Steuergesetze)</a:t>
            </a:r>
          </a:p>
        </p:txBody>
      </p:sp>
    </p:spTree>
    <p:extLst>
      <p:ext uri="{BB962C8B-B14F-4D97-AF65-F5344CB8AC3E}">
        <p14:creationId xmlns:p14="http://schemas.microsoft.com/office/powerpoint/2010/main" val="4048060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Welche Aussage ist im Rahmen der Gesetzgebung zu beachten?</a:t>
            </a:r>
          </a:p>
        </p:txBody>
      </p:sp>
      <p:sp>
        <p:nvSpPr>
          <p:cNvPr id="3" name="Inhaltsplatzhalter 2"/>
          <p:cNvSpPr>
            <a:spLocks noGrp="1"/>
          </p:cNvSpPr>
          <p:nvPr>
            <p:ph idx="1"/>
          </p:nvPr>
        </p:nvSpPr>
        <p:spPr/>
        <p:txBody>
          <a:bodyPr>
            <a:normAutofit fontScale="92500" lnSpcReduction="20000"/>
          </a:bodyPr>
          <a:lstStyle/>
          <a:p>
            <a:pPr marL="514350" lvl="0" indent="-514350" algn="just">
              <a:buAutoNum type="alphaLcPeriod"/>
            </a:pPr>
            <a:r>
              <a:rPr lang="de-DE" dirty="0"/>
              <a:t>Gesetze werden immer durch die Länder erlassen. </a:t>
            </a:r>
          </a:p>
          <a:p>
            <a:pPr marL="514350" lvl="0" indent="-514350" algn="just">
              <a:buAutoNum type="alphaLcPeriod"/>
            </a:pPr>
            <a:endParaRPr lang="de-DE" dirty="0"/>
          </a:p>
          <a:p>
            <a:pPr marL="514350" lvl="0" indent="-514350" algn="just">
              <a:buAutoNum type="alphaLcPeriod"/>
            </a:pPr>
            <a:r>
              <a:rPr lang="de-DE" dirty="0"/>
              <a:t>Die Länder dürfen Gesetze erlassen, wenn der Bund sie dazu ermächtigt.</a:t>
            </a:r>
          </a:p>
          <a:p>
            <a:pPr marL="514350" lvl="0" indent="-514350" algn="just">
              <a:buAutoNum type="alphaLcPeriod"/>
            </a:pPr>
            <a:endParaRPr lang="de-DE" dirty="0"/>
          </a:p>
          <a:p>
            <a:pPr marL="514350" lvl="0" indent="-514350" algn="just">
              <a:buAutoNum type="alphaLcPeriod"/>
            </a:pPr>
            <a:r>
              <a:rPr lang="de-DE" dirty="0"/>
              <a:t>Bei der konkurrierenden Gesetzgebung haben die Länder keine Abweichungskompetenz.</a:t>
            </a:r>
          </a:p>
          <a:p>
            <a:pPr marL="514350" lvl="0" indent="-514350" algn="just">
              <a:buAutoNum type="alphaLcPeriod"/>
            </a:pPr>
            <a:endParaRPr lang="de-DE" dirty="0"/>
          </a:p>
          <a:p>
            <a:pPr marL="514350" lvl="0" indent="-514350" algn="just">
              <a:buAutoNum type="alphaLcPeriod"/>
            </a:pPr>
            <a:r>
              <a:rPr lang="de-DE" dirty="0"/>
              <a:t>Auf dem Gebiet der Wirtschaft hat der Bund das Gesetzgebungsrecht, wenn und soweit die Herstellung gleichwertiger Lebensverhältnisse im Bundesgebiet oder die Wahrung der Rechts- oder Wirtschaftseinheit im gesamtstaatlichen Interesse eine bundesgesetzliche Regelung erforderlich macht.</a:t>
            </a:r>
          </a:p>
        </p:txBody>
      </p:sp>
    </p:spTree>
    <p:extLst>
      <p:ext uri="{BB962C8B-B14F-4D97-AF65-F5344CB8AC3E}">
        <p14:creationId xmlns:p14="http://schemas.microsoft.com/office/powerpoint/2010/main" val="1890383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Welche Aussage ist im Rahmen der Gesetzgebung zu beachten?</a:t>
            </a:r>
          </a:p>
        </p:txBody>
      </p:sp>
      <p:sp>
        <p:nvSpPr>
          <p:cNvPr id="3" name="Inhaltsplatzhalter 2"/>
          <p:cNvSpPr>
            <a:spLocks noGrp="1"/>
          </p:cNvSpPr>
          <p:nvPr>
            <p:ph idx="1"/>
          </p:nvPr>
        </p:nvSpPr>
        <p:spPr/>
        <p:txBody>
          <a:bodyPr>
            <a:normAutofit fontScale="92500"/>
          </a:bodyPr>
          <a:lstStyle/>
          <a:p>
            <a:pPr marL="514350" indent="-514350" algn="just">
              <a:buFont typeface="Arial" panose="020B0604020202020204" pitchFamily="34" charset="0"/>
              <a:buAutoNum type="alphaLcPeriod"/>
            </a:pPr>
            <a:r>
              <a:rPr lang="de-DE" dirty="0"/>
              <a:t>Gesetze werden immer durch die Länder erlassen. </a:t>
            </a:r>
            <a:r>
              <a:rPr lang="de-DE" dirty="0">
                <a:solidFill>
                  <a:srgbClr val="FF0000"/>
                </a:solidFill>
              </a:rPr>
              <a:t>Falsch, Art. 70 I GG.</a:t>
            </a:r>
          </a:p>
          <a:p>
            <a:pPr marL="514350" indent="-514350" algn="just">
              <a:buFont typeface="Arial" panose="020B0604020202020204" pitchFamily="34" charset="0"/>
              <a:buAutoNum type="alphaLcPeriod"/>
            </a:pPr>
            <a:r>
              <a:rPr lang="de-DE" dirty="0"/>
              <a:t>Die Länder dürfen Gesetze erlassen, wenn der Bund sie dazu ermächtigt. </a:t>
            </a:r>
            <a:r>
              <a:rPr lang="de-DE" dirty="0">
                <a:solidFill>
                  <a:srgbClr val="FF0000"/>
                </a:solidFill>
              </a:rPr>
              <a:t>Falsch, Art. 71 GG (ausschl. Gesetzgebung).</a:t>
            </a:r>
          </a:p>
          <a:p>
            <a:pPr marL="514350" indent="-514350" algn="just">
              <a:buFont typeface="Arial" panose="020B0604020202020204" pitchFamily="34" charset="0"/>
              <a:buAutoNum type="alphaLcPeriod"/>
            </a:pPr>
            <a:r>
              <a:rPr lang="de-DE" dirty="0"/>
              <a:t>Bei der konkurrierenden Gesetzgebung haben die Länder keine Abweichungskompetenz. </a:t>
            </a:r>
            <a:r>
              <a:rPr lang="de-DE" dirty="0">
                <a:solidFill>
                  <a:srgbClr val="FF0000"/>
                </a:solidFill>
              </a:rPr>
              <a:t>Falsch, Art. 72 Abs. 3 S. 1 GG.</a:t>
            </a:r>
          </a:p>
          <a:p>
            <a:pPr marL="514350" indent="-514350" algn="just">
              <a:buFont typeface="Arial" panose="020B0604020202020204" pitchFamily="34" charset="0"/>
              <a:buAutoNum type="alphaLcPeriod"/>
            </a:pPr>
            <a:r>
              <a:rPr lang="de-DE" dirty="0"/>
              <a:t>Auf dem Gebiet der Wirtschaft hat der Bund das Gesetzgebungsrecht, wenn und soweit die Herstellung gleichwertiger Lebensverhältnisse im Bundesgebiet oder die Wahrung der Rechts- oder Wirtschaftseinheit im gesamtstaatlichen Interesse eine bundesgesetzliche Regelung erforderlich macht. </a:t>
            </a:r>
            <a:r>
              <a:rPr lang="de-DE" dirty="0">
                <a:solidFill>
                  <a:srgbClr val="FF0000"/>
                </a:solidFill>
              </a:rPr>
              <a:t>Ja, Art. 72 Abs. 2 GG.</a:t>
            </a:r>
          </a:p>
          <a:p>
            <a:pPr marL="514350" lvl="0" indent="-514350" algn="just">
              <a:buAutoNum type="alphaLcPeriod"/>
            </a:pPr>
            <a:endParaRPr lang="de-DE" dirty="0"/>
          </a:p>
        </p:txBody>
      </p:sp>
    </p:spTree>
    <p:extLst>
      <p:ext uri="{BB962C8B-B14F-4D97-AF65-F5344CB8AC3E}">
        <p14:creationId xmlns:p14="http://schemas.microsoft.com/office/powerpoint/2010/main" val="739110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Konkurrierende Gesetzgebung bedeutet u.a.:</a:t>
            </a:r>
          </a:p>
        </p:txBody>
      </p:sp>
      <p:sp>
        <p:nvSpPr>
          <p:cNvPr id="3" name="Inhaltsplatzhalter 2"/>
          <p:cNvSpPr>
            <a:spLocks noGrp="1"/>
          </p:cNvSpPr>
          <p:nvPr>
            <p:ph idx="1"/>
          </p:nvPr>
        </p:nvSpPr>
        <p:spPr/>
        <p:txBody>
          <a:bodyPr>
            <a:normAutofit lnSpcReduction="10000"/>
          </a:bodyPr>
          <a:lstStyle/>
          <a:p>
            <a:pPr marL="514350" lvl="0" indent="-514350">
              <a:buAutoNum type="alphaLcPeriod"/>
            </a:pPr>
            <a:r>
              <a:rPr lang="de-DE" dirty="0"/>
              <a:t>Der Bund darf nur tätig werden, solange und soweit die Länder nicht tätig wurden.</a:t>
            </a:r>
          </a:p>
          <a:p>
            <a:pPr marL="514350" lvl="0" indent="-514350">
              <a:buAutoNum type="alphaLcPeriod"/>
            </a:pPr>
            <a:endParaRPr lang="de-DE" dirty="0"/>
          </a:p>
          <a:p>
            <a:pPr marL="514350" lvl="0" indent="-514350">
              <a:buAutoNum type="alphaLcPeriod" startAt="2"/>
            </a:pPr>
            <a:r>
              <a:rPr lang="de-DE" dirty="0"/>
              <a:t>Der Bund darf auf jedem in Art. 74 I GG genannten Gebieten ohne weitere Voraussetzungen tätig werden.</a:t>
            </a:r>
          </a:p>
          <a:p>
            <a:pPr marL="514350" lvl="0" indent="-514350">
              <a:buAutoNum type="alphaLcPeriod" startAt="2"/>
            </a:pPr>
            <a:endParaRPr lang="de-DE" dirty="0"/>
          </a:p>
          <a:p>
            <a:pPr marL="514350" lvl="0" indent="-514350">
              <a:buAutoNum type="alphaLcPeriod" startAt="2"/>
            </a:pPr>
            <a:r>
              <a:rPr lang="de-DE" dirty="0"/>
              <a:t>Länder können trotz Bundesregelungen eigene Gesetze im Bereich der Hochschulzulassungen treffen.</a:t>
            </a:r>
          </a:p>
          <a:p>
            <a:pPr marL="514350" lvl="0" indent="-514350">
              <a:buAutoNum type="alphaLcPeriod" startAt="2"/>
            </a:pPr>
            <a:endParaRPr lang="de-DE" dirty="0"/>
          </a:p>
          <a:p>
            <a:pPr marL="514350" lvl="0" indent="-514350">
              <a:buAutoNum type="alphaLcPeriod" startAt="2"/>
            </a:pPr>
            <a:r>
              <a:rPr lang="de-DE" dirty="0"/>
              <a:t>Der Bund hat die ausschließliche Gesetzgebungskompetenz.</a:t>
            </a:r>
          </a:p>
        </p:txBody>
      </p:sp>
    </p:spTree>
    <p:extLst>
      <p:ext uri="{BB962C8B-B14F-4D97-AF65-F5344CB8AC3E}">
        <p14:creationId xmlns:p14="http://schemas.microsoft.com/office/powerpoint/2010/main" val="2997502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Konkurrierende Gesetzgebung bedeutet u.a.:</a:t>
            </a:r>
          </a:p>
        </p:txBody>
      </p:sp>
      <p:sp>
        <p:nvSpPr>
          <p:cNvPr id="3" name="Inhaltsplatzhalter 2"/>
          <p:cNvSpPr>
            <a:spLocks noGrp="1"/>
          </p:cNvSpPr>
          <p:nvPr>
            <p:ph idx="1"/>
          </p:nvPr>
        </p:nvSpPr>
        <p:spPr/>
        <p:txBody>
          <a:bodyPr>
            <a:normAutofit/>
          </a:bodyPr>
          <a:lstStyle/>
          <a:p>
            <a:pPr marL="514350" indent="-514350">
              <a:buFont typeface="Arial" panose="020B0604020202020204" pitchFamily="34" charset="0"/>
              <a:buAutoNum type="alphaLcPeriod"/>
            </a:pPr>
            <a:r>
              <a:rPr lang="de-DE" dirty="0"/>
              <a:t>Der Bund darf nur tätig werden, solange und soweit die Länder nicht tätig wurden. </a:t>
            </a:r>
            <a:r>
              <a:rPr lang="de-DE" dirty="0">
                <a:solidFill>
                  <a:srgbClr val="FF0000"/>
                </a:solidFill>
              </a:rPr>
              <a:t>Falsch, umgedreht.</a:t>
            </a:r>
          </a:p>
          <a:p>
            <a:pPr marL="514350" indent="-514350">
              <a:buFont typeface="Arial" panose="020B0604020202020204" pitchFamily="34" charset="0"/>
              <a:buAutoNum type="alphaLcPeriod" startAt="2"/>
            </a:pPr>
            <a:r>
              <a:rPr lang="de-DE" dirty="0"/>
              <a:t>Der Bund darf auf jedem in Art. 74 I GG genannten Gebieten ohne weitere Voraussetzungen tätig werden. </a:t>
            </a:r>
            <a:r>
              <a:rPr lang="de-DE" dirty="0">
                <a:solidFill>
                  <a:srgbClr val="FF0000"/>
                </a:solidFill>
              </a:rPr>
              <a:t>Falsch, Art. 72 Abs. 2 GG</a:t>
            </a:r>
          </a:p>
          <a:p>
            <a:pPr marL="514350" indent="-514350">
              <a:buFont typeface="Arial" panose="020B0604020202020204" pitchFamily="34" charset="0"/>
              <a:buAutoNum type="alphaLcPeriod" startAt="2"/>
            </a:pPr>
            <a:r>
              <a:rPr lang="de-DE" dirty="0"/>
              <a:t>Länder können trotz Bundesregelungen eigene Gesetze im Bereich der Hochschulzulassungen treffen. </a:t>
            </a:r>
            <a:r>
              <a:rPr lang="de-DE" dirty="0">
                <a:solidFill>
                  <a:srgbClr val="FF0000"/>
                </a:solidFill>
              </a:rPr>
              <a:t>Ja, Art. 72 Abs. 3 S. 1 Nr. 6 GG.</a:t>
            </a:r>
          </a:p>
          <a:p>
            <a:pPr marL="514350" indent="-514350">
              <a:buFont typeface="Arial" panose="020B0604020202020204" pitchFamily="34" charset="0"/>
              <a:buAutoNum type="alphaLcPeriod" startAt="2"/>
            </a:pPr>
            <a:r>
              <a:rPr lang="de-DE" dirty="0"/>
              <a:t>Der Bund hat die ausschließliche Gesetzgebungskompetenz. </a:t>
            </a:r>
            <a:r>
              <a:rPr lang="de-DE" dirty="0">
                <a:solidFill>
                  <a:srgbClr val="FF0000"/>
                </a:solidFill>
              </a:rPr>
              <a:t>Falsch, Art. 71 GG</a:t>
            </a:r>
          </a:p>
          <a:p>
            <a:pPr marL="514350" lvl="0" indent="-514350">
              <a:buAutoNum type="alphaLcPeriod" startAt="2"/>
            </a:pPr>
            <a:endParaRPr lang="de-DE" dirty="0"/>
          </a:p>
        </p:txBody>
      </p:sp>
    </p:spTree>
    <p:extLst>
      <p:ext uri="{BB962C8B-B14F-4D97-AF65-F5344CB8AC3E}">
        <p14:creationId xmlns:p14="http://schemas.microsoft.com/office/powerpoint/2010/main" val="1742701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629C41-2B79-5152-36BA-A4851DE1EDB2}"/>
              </a:ext>
            </a:extLst>
          </p:cNvPr>
          <p:cNvSpPr>
            <a:spLocks noGrp="1"/>
          </p:cNvSpPr>
          <p:nvPr>
            <p:ph type="title"/>
          </p:nvPr>
        </p:nvSpPr>
        <p:spPr>
          <a:xfrm>
            <a:off x="838200" y="365125"/>
            <a:ext cx="10515600" cy="687061"/>
          </a:xfrm>
        </p:spPr>
        <p:txBody>
          <a:bodyPr>
            <a:normAutofit fontScale="90000"/>
          </a:bodyPr>
          <a:lstStyle/>
          <a:p>
            <a:r>
              <a:rPr lang="de-DE" dirty="0"/>
              <a:t>Fall 2</a:t>
            </a:r>
            <a:br>
              <a:rPr lang="de-DE" dirty="0"/>
            </a:br>
            <a:endParaRPr lang="de-DE" dirty="0"/>
          </a:p>
        </p:txBody>
      </p:sp>
      <p:sp>
        <p:nvSpPr>
          <p:cNvPr id="3" name="Inhaltsplatzhalter 2">
            <a:extLst>
              <a:ext uri="{FF2B5EF4-FFF2-40B4-BE49-F238E27FC236}">
                <a16:creationId xmlns:a16="http://schemas.microsoft.com/office/drawing/2014/main" id="{6866C7F1-FD9A-198A-3F68-5132B34BB48A}"/>
              </a:ext>
            </a:extLst>
          </p:cNvPr>
          <p:cNvSpPr>
            <a:spLocks noGrp="1"/>
          </p:cNvSpPr>
          <p:nvPr>
            <p:ph idx="1"/>
          </p:nvPr>
        </p:nvSpPr>
        <p:spPr>
          <a:xfrm>
            <a:off x="838200" y="1052186"/>
            <a:ext cx="10515600" cy="5124777"/>
          </a:xfrm>
        </p:spPr>
        <p:txBody>
          <a:bodyPr>
            <a:normAutofit lnSpcReduction="10000"/>
          </a:bodyPr>
          <a:lstStyle/>
          <a:p>
            <a:pPr marL="0" indent="0" algn="just">
              <a:lnSpc>
                <a:spcPct val="107000"/>
              </a:lnSpc>
              <a:spcAft>
                <a:spcPts val="800"/>
              </a:spcAft>
              <a:buNone/>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Der frisch ernannte Finanzminister U möchte im Dezember 2019 den Haushalt für den Jahr noch etwas verbessern. Nach der letzten Finanzkrise waren die Ausgaben unerwartet in die Höhe gesprungen, sodass er dringend bessere Zahlen benötigt. Dafür schlagen ihm seine Mitarbeiter vor, dass </a:t>
            </a:r>
          </a:p>
          <a:p>
            <a:pPr marL="342900" lvl="0" indent="-342900" algn="just">
              <a:lnSpc>
                <a:spcPct val="107000"/>
              </a:lnSpc>
              <a:buFont typeface="+mj-lt"/>
              <a:buAutoNum type="arabicPeriod"/>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die Einkommensteuer für 2019 um 20% angehoben wird und</a:t>
            </a:r>
          </a:p>
          <a:p>
            <a:pPr marL="342900" lvl="0" indent="-342900" algn="just">
              <a:lnSpc>
                <a:spcPct val="107000"/>
              </a:lnSpc>
              <a:spcAft>
                <a:spcPts val="800"/>
              </a:spcAft>
              <a:buFont typeface="+mj-lt"/>
              <a:buAutoNum type="arabicPeriod"/>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zukünftige Zuschüsse an Windparkbetreiber gestrichen werden. 2009 hatte der Bundestag ein Gesetz beschlossen, welches für zehn Jahre eine jährliche Zahlung </a:t>
            </a:r>
            <a:r>
              <a:rPr lang="de-DE" sz="2400" dirty="0" err="1">
                <a:effectLst/>
                <a:latin typeface="Times New Roman" panose="02020603050405020304" pitchFamily="18" charset="0"/>
                <a:ea typeface="Calibri" panose="020F0502020204030204" pitchFamily="34" charset="0"/>
                <a:cs typeface="Times New Roman" panose="02020603050405020304" pitchFamily="18" charset="0"/>
              </a:rPr>
              <a:t>i.H.v</a:t>
            </a: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 1.000 € an Windparkbetreiber vorsah. </a:t>
            </a:r>
          </a:p>
          <a:p>
            <a:pPr marL="0" indent="0" algn="just">
              <a:lnSpc>
                <a:spcPct val="107000"/>
              </a:lnSpc>
              <a:spcAft>
                <a:spcPts val="800"/>
              </a:spcAft>
              <a:buNone/>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U findet diese Vorschläge brillant, kann er dadurch doch 2019 noch mit einer schwarzen Null abschließen und weiterhin auf seinem Posten bleiben.</a:t>
            </a:r>
          </a:p>
          <a:p>
            <a:pPr marL="0" indent="0" algn="just">
              <a:lnSpc>
                <a:spcPct val="107000"/>
              </a:lnSpc>
              <a:spcAft>
                <a:spcPts val="800"/>
              </a:spcAft>
              <a:buNone/>
            </a:pPr>
            <a:r>
              <a:rPr lang="de-DE" sz="2400" dirty="0">
                <a:effectLst/>
                <a:latin typeface="Times New Roman" panose="02020603050405020304" pitchFamily="18" charset="0"/>
                <a:ea typeface="Calibri" panose="020F0502020204030204" pitchFamily="34" charset="0"/>
                <a:cs typeface="Times New Roman" panose="02020603050405020304" pitchFamily="18" charset="0"/>
              </a:rPr>
              <a:t>Sind diese Vorschläge, angenommen sie werden umgesetzt, verfassungsgemäß?</a:t>
            </a:r>
          </a:p>
          <a:p>
            <a:endParaRPr lang="de-DE" dirty="0"/>
          </a:p>
        </p:txBody>
      </p:sp>
    </p:spTree>
    <p:extLst>
      <p:ext uri="{BB962C8B-B14F-4D97-AF65-F5344CB8AC3E}">
        <p14:creationId xmlns:p14="http://schemas.microsoft.com/office/powerpoint/2010/main" val="2073118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Welche der folgenden Tätigkeiten fällt unter Art. 12 I GG? </a:t>
            </a:r>
          </a:p>
        </p:txBody>
      </p:sp>
      <p:sp>
        <p:nvSpPr>
          <p:cNvPr id="3" name="Inhaltsplatzhalter 2"/>
          <p:cNvSpPr>
            <a:spLocks noGrp="1"/>
          </p:cNvSpPr>
          <p:nvPr>
            <p:ph idx="1"/>
          </p:nvPr>
        </p:nvSpPr>
        <p:spPr/>
        <p:txBody>
          <a:bodyPr>
            <a:normAutofit/>
          </a:bodyPr>
          <a:lstStyle/>
          <a:p>
            <a:pPr marL="514350" lvl="0" indent="-514350">
              <a:buAutoNum type="alphaLcPeriod"/>
            </a:pPr>
            <a:r>
              <a:rPr lang="de-DE" dirty="0"/>
              <a:t>Der einmalige Verkauf eines Kunstwerkes </a:t>
            </a:r>
            <a:r>
              <a:rPr lang="de-DE" dirty="0" err="1"/>
              <a:t>i.H.v</a:t>
            </a:r>
            <a:r>
              <a:rPr lang="de-DE" dirty="0"/>
              <a:t>. 50 </a:t>
            </a:r>
            <a:r>
              <a:rPr lang="de-DE" dirty="0" err="1"/>
              <a:t>Mio</a:t>
            </a:r>
            <a:r>
              <a:rPr lang="de-DE" dirty="0"/>
              <a:t> Euro. </a:t>
            </a:r>
          </a:p>
          <a:p>
            <a:pPr marL="514350" lvl="0" indent="-514350">
              <a:buAutoNum type="alphaLcPeriod"/>
            </a:pPr>
            <a:endParaRPr lang="de-DE" dirty="0">
              <a:solidFill>
                <a:srgbClr val="FF0000"/>
              </a:solidFill>
            </a:endParaRPr>
          </a:p>
          <a:p>
            <a:pPr marL="514350" lvl="0" indent="-514350">
              <a:buAutoNum type="alphaLcPeriod"/>
            </a:pPr>
            <a:r>
              <a:rPr lang="de-DE" dirty="0"/>
              <a:t>S löst innere Blockaden von Patienten, indem er mit Magneten das Energiefeld auflockert.</a:t>
            </a:r>
          </a:p>
          <a:p>
            <a:pPr marL="514350" lvl="0" indent="-514350">
              <a:buAutoNum type="alphaLcPeriod"/>
            </a:pPr>
            <a:endParaRPr lang="de-DE" dirty="0"/>
          </a:p>
          <a:p>
            <a:pPr marL="514350" lvl="0" indent="-514350">
              <a:buAutoNum type="alphaLcPeriod"/>
            </a:pPr>
            <a:r>
              <a:rPr lang="de-DE" dirty="0"/>
              <a:t>T arbeitet ehrenamtlich im örtlichen Tierschutzverein. </a:t>
            </a:r>
          </a:p>
          <a:p>
            <a:pPr marL="514350" lvl="0" indent="-514350">
              <a:buAutoNum type="alphaLcPeriod"/>
            </a:pPr>
            <a:endParaRPr lang="de-DE" dirty="0"/>
          </a:p>
          <a:p>
            <a:pPr marL="514350" lvl="0" indent="-514350">
              <a:buAutoNum type="alphaLcPeriod"/>
            </a:pPr>
            <a:r>
              <a:rPr lang="de-DE" dirty="0"/>
              <a:t>U tötet gegen Bezahlung untreue Ehepartner. </a:t>
            </a:r>
          </a:p>
        </p:txBody>
      </p:sp>
    </p:spTree>
    <p:extLst>
      <p:ext uri="{BB962C8B-B14F-4D97-AF65-F5344CB8AC3E}">
        <p14:creationId xmlns:p14="http://schemas.microsoft.com/office/powerpoint/2010/main" val="3739434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Welche der folgenden Tätigkeiten fällt unter Art. 12 I GG? </a:t>
            </a:r>
          </a:p>
        </p:txBody>
      </p:sp>
      <p:sp>
        <p:nvSpPr>
          <p:cNvPr id="3" name="Inhaltsplatzhalter 2"/>
          <p:cNvSpPr>
            <a:spLocks noGrp="1"/>
          </p:cNvSpPr>
          <p:nvPr>
            <p:ph idx="1"/>
          </p:nvPr>
        </p:nvSpPr>
        <p:spPr/>
        <p:txBody>
          <a:bodyPr>
            <a:normAutofit lnSpcReduction="10000"/>
          </a:bodyPr>
          <a:lstStyle/>
          <a:p>
            <a:pPr marL="514350" lvl="0" indent="-514350">
              <a:buAutoNum type="alphaLcPeriod"/>
            </a:pPr>
            <a:r>
              <a:rPr lang="de-DE" dirty="0"/>
              <a:t>Der einmalige Verkauf eines Kunstwerkes </a:t>
            </a:r>
            <a:r>
              <a:rPr lang="de-DE" dirty="0" err="1"/>
              <a:t>i.H.v</a:t>
            </a:r>
            <a:r>
              <a:rPr lang="de-DE" dirty="0"/>
              <a:t>. 50 </a:t>
            </a:r>
            <a:r>
              <a:rPr lang="de-DE" dirty="0" err="1"/>
              <a:t>Mio</a:t>
            </a:r>
            <a:r>
              <a:rPr lang="de-DE" dirty="0"/>
              <a:t> Euro. </a:t>
            </a:r>
            <a:r>
              <a:rPr lang="de-DE" dirty="0">
                <a:solidFill>
                  <a:srgbClr val="FF0000"/>
                </a:solidFill>
              </a:rPr>
              <a:t>Es fehlt an der Dauerhaftigkeit.</a:t>
            </a:r>
            <a:endParaRPr lang="de-DE" dirty="0"/>
          </a:p>
          <a:p>
            <a:pPr marL="514350" lvl="0" indent="-514350">
              <a:buAutoNum type="alphaLcPeriod"/>
            </a:pPr>
            <a:endParaRPr lang="de-DE" dirty="0">
              <a:solidFill>
                <a:srgbClr val="FF0000"/>
              </a:solidFill>
            </a:endParaRPr>
          </a:p>
          <a:p>
            <a:pPr marL="514350" lvl="0" indent="-514350">
              <a:buAutoNum type="alphaLcPeriod"/>
            </a:pPr>
            <a:r>
              <a:rPr lang="de-DE" dirty="0"/>
              <a:t>S löst innere Blockaden von Patienten, indem er mit Magneten das Energiefeld auflockert. </a:t>
            </a:r>
            <a:r>
              <a:rPr lang="de-DE" dirty="0">
                <a:solidFill>
                  <a:srgbClr val="FF0000"/>
                </a:solidFill>
              </a:rPr>
              <a:t>Richtig, auch untypische Berufsbilder.</a:t>
            </a:r>
            <a:endParaRPr lang="de-DE" dirty="0"/>
          </a:p>
          <a:p>
            <a:pPr marL="514350" lvl="0" indent="-514350">
              <a:buAutoNum type="alphaLcPeriod"/>
            </a:pPr>
            <a:endParaRPr lang="de-DE" dirty="0"/>
          </a:p>
          <a:p>
            <a:pPr marL="514350" lvl="0" indent="-514350">
              <a:buAutoNum type="alphaLcPeriod"/>
            </a:pPr>
            <a:r>
              <a:rPr lang="de-DE" dirty="0"/>
              <a:t>T arbeitet ehrenamtlich im örtlichen Tierschutzverein. </a:t>
            </a:r>
            <a:r>
              <a:rPr lang="de-DE" dirty="0">
                <a:solidFill>
                  <a:srgbClr val="FF0000"/>
                </a:solidFill>
              </a:rPr>
              <a:t>Es fehlt an der Schaffung/ Aufrechterhaltung einer Lebensgrundlage.</a:t>
            </a:r>
            <a:endParaRPr lang="de-DE" dirty="0"/>
          </a:p>
          <a:p>
            <a:pPr marL="514350" lvl="0" indent="-514350">
              <a:buAutoNum type="alphaLcPeriod"/>
            </a:pPr>
            <a:endParaRPr lang="de-DE" dirty="0"/>
          </a:p>
          <a:p>
            <a:pPr marL="514350" lvl="0" indent="-514350">
              <a:buAutoNum type="alphaLcPeriod"/>
            </a:pPr>
            <a:r>
              <a:rPr lang="de-DE" dirty="0"/>
              <a:t>U tötet gegen Bezahlung untreue Ehepartner. </a:t>
            </a:r>
            <a:r>
              <a:rPr lang="de-DE" dirty="0">
                <a:solidFill>
                  <a:srgbClr val="FF0000"/>
                </a:solidFill>
              </a:rPr>
              <a:t>Gemeinschädlich.</a:t>
            </a:r>
            <a:endParaRPr lang="de-DE" dirty="0"/>
          </a:p>
          <a:p>
            <a:endParaRPr lang="de-DE" dirty="0"/>
          </a:p>
        </p:txBody>
      </p:sp>
    </p:spTree>
    <p:extLst>
      <p:ext uri="{BB962C8B-B14F-4D97-AF65-F5344CB8AC3E}">
        <p14:creationId xmlns:p14="http://schemas.microsoft.com/office/powerpoint/2010/main" val="315560223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1824</Words>
  <Application>Microsoft Office PowerPoint</Application>
  <PresentationFormat>Breitbild</PresentationFormat>
  <Paragraphs>134</Paragraphs>
  <Slides>23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Calibri Light</vt:lpstr>
      <vt:lpstr>Times New Roman</vt:lpstr>
      <vt:lpstr>Office</vt:lpstr>
      <vt:lpstr>Fragen / Fälle</vt:lpstr>
      <vt:lpstr>Fall</vt:lpstr>
      <vt:lpstr>Welche Aussage ist im Rahmen der Gesetzgebung zu beachten?</vt:lpstr>
      <vt:lpstr>Welche Aussage ist im Rahmen der Gesetzgebung zu beachten?</vt:lpstr>
      <vt:lpstr>Konkurrierende Gesetzgebung bedeutet u.a.:</vt:lpstr>
      <vt:lpstr>Konkurrierende Gesetzgebung bedeutet u.a.:</vt:lpstr>
      <vt:lpstr>Fall 2 </vt:lpstr>
      <vt:lpstr>Welche der folgenden Tätigkeiten fällt unter Art. 12 I GG? </vt:lpstr>
      <vt:lpstr>Welche der folgenden Tätigkeiten fällt unter Art. 12 I GG? </vt:lpstr>
      <vt:lpstr>1. Welcher wirtschaftlich relevante Grundsatz wird aus dem Rechtsstaatsprinzip hergeleitet? </vt:lpstr>
      <vt:lpstr>1. Welcher wirtschaftlich relevante Grundsatz wird aus dem Rechtsstaatsprinzip hergeleitet? </vt:lpstr>
      <vt:lpstr>  </vt:lpstr>
      <vt:lpstr>2. Das Land L möchte ein Gesetz zur Regelung der Wirtschaft erlassen. Welche der nachfolgenden Aussagen ist dabei zu beachten?</vt:lpstr>
      <vt:lpstr>2. Das Land L möchte ein Gesetz zur Regelung der Wirtschaft erlassen. Welche der nachfolgenden Aussagen ist dabei zu beachten?</vt:lpstr>
      <vt:lpstr>  </vt:lpstr>
      <vt:lpstr>3. Welche Form der Aufsicht liegt bei der Bundesaufsichtsverwaltung vor? </vt:lpstr>
      <vt:lpstr>3. Welche Form der Aufsicht liegt bei der Bundesaufsichtsverwaltung vor? </vt:lpstr>
      <vt:lpstr>4. Welche Aussage stimmt? </vt:lpstr>
      <vt:lpstr>4. Welche Aussage stimmt? </vt:lpstr>
      <vt:lpstr>5. Der für die Wirtschaft relevante Art. 3 GG lässt sich dahingehend beschreiben, dass …? </vt:lpstr>
      <vt:lpstr>5. Der für die Wirtschaft relevante Art. 3 GG lässt sich dahingehend beschreiben, dass …? </vt:lpstr>
      <vt:lpstr>6. Dürfte der Bund den Einkommensteuersatz für einen bereits abgeschlossenen Veranlagungszeitraum nachträglich anheben?</vt:lpstr>
      <vt:lpstr>6. Dürfte der Bund den Einkommensteuersatz für einen bereits abgeschlossenen Veranlagungszeitraum nachträglich anheben?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Fragen / Fälle</dc:title>
  <dc:creator>Sebastian Gebauer</dc:creator>
  <cp:lastModifiedBy>Sebastian Gebauer</cp:lastModifiedBy>
  <cp:revision>3</cp:revision>
  <dcterms:created xsi:type="dcterms:W3CDTF">2022-11-18T06:47:32Z</dcterms:created>
  <dcterms:modified xsi:type="dcterms:W3CDTF">2022-11-18T07:08:15Z</dcterms:modified>
</cp:coreProperties>
</file>