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1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3163-31EB-4890-9C34-8E62E21C15CB}" type="datetimeFigureOut">
              <a:rPr lang="de-DE" smtClean="0"/>
              <a:t>08.07.2021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7B7F-B07F-471F-BF42-65F2F50F7D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59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3163-31EB-4890-9C34-8E62E21C15CB}" type="datetimeFigureOut">
              <a:rPr lang="de-DE" smtClean="0"/>
              <a:t>08.07.2021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7B7F-B07F-471F-BF42-65F2F50F7D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478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3163-31EB-4890-9C34-8E62E21C15CB}" type="datetimeFigureOut">
              <a:rPr lang="de-DE" smtClean="0"/>
              <a:t>08.07.2021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7B7F-B07F-471F-BF42-65F2F50F7D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03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3163-31EB-4890-9C34-8E62E21C15CB}" type="datetimeFigureOut">
              <a:rPr lang="de-DE" smtClean="0"/>
              <a:t>08.07.2021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7B7F-B07F-471F-BF42-65F2F50F7D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19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3163-31EB-4890-9C34-8E62E21C15CB}" type="datetimeFigureOut">
              <a:rPr lang="de-DE" smtClean="0"/>
              <a:t>08.07.2021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7B7F-B07F-471F-BF42-65F2F50F7D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17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3163-31EB-4890-9C34-8E62E21C15CB}" type="datetimeFigureOut">
              <a:rPr lang="de-DE" smtClean="0"/>
              <a:t>08.07.2021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7B7F-B07F-471F-BF42-65F2F50F7D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866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3163-31EB-4890-9C34-8E62E21C15CB}" type="datetimeFigureOut">
              <a:rPr lang="de-DE" smtClean="0"/>
              <a:t>08.07.2021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7B7F-B07F-471F-BF42-65F2F50F7D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04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3163-31EB-4890-9C34-8E62E21C15CB}" type="datetimeFigureOut">
              <a:rPr lang="de-DE" smtClean="0"/>
              <a:t>08.07.2021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7B7F-B07F-471F-BF42-65F2F50F7D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332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3163-31EB-4890-9C34-8E62E21C15CB}" type="datetimeFigureOut">
              <a:rPr lang="de-DE" smtClean="0"/>
              <a:t>08.07.2021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7B7F-B07F-471F-BF42-65F2F50F7D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212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3163-31EB-4890-9C34-8E62E21C15CB}" type="datetimeFigureOut">
              <a:rPr lang="de-DE" smtClean="0"/>
              <a:t>08.07.2021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7B7F-B07F-471F-BF42-65F2F50F7D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5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3163-31EB-4890-9C34-8E62E21C15CB}" type="datetimeFigureOut">
              <a:rPr lang="de-DE" smtClean="0"/>
              <a:t>08.07.2021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7B7F-B07F-471F-BF42-65F2F50F7D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986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B3163-31EB-4890-9C34-8E62E21C15CB}" type="datetimeFigureOut">
              <a:rPr lang="de-DE" smtClean="0"/>
              <a:t>08.07.2021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F7B7F-B07F-471F-BF42-65F2F50F7D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21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5193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95687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Welche (nicht abschließend aufgezählten) Grundrechte gelten auch für inländische juristische Personen?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060811"/>
            <a:ext cx="10515600" cy="4116151"/>
          </a:xfrm>
        </p:spPr>
        <p:txBody>
          <a:bodyPr/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Art</a:t>
            </a:r>
            <a:r>
              <a:rPr lang="de-DE" dirty="0"/>
              <a:t>. 2 II 1 GG, Art. 14 GG. </a:t>
            </a: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Art</a:t>
            </a:r>
            <a:r>
              <a:rPr lang="de-DE" dirty="0"/>
              <a:t>. 3 I GG, Art 10 GG, Art. 12 GG, Art. 14 GG, Art. 19 IV 1 GG. </a:t>
            </a: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Art</a:t>
            </a:r>
            <a:r>
              <a:rPr lang="de-DE" dirty="0"/>
              <a:t>. 3 I GG, Art. 6 GG, Art. 12 GG. </a:t>
            </a: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Nur </a:t>
            </a:r>
            <a:r>
              <a:rPr lang="de-DE" dirty="0"/>
              <a:t>Art. 19 IV 1 GG. </a:t>
            </a:r>
          </a:p>
        </p:txBody>
      </p:sp>
    </p:spTree>
    <p:extLst>
      <p:ext uri="{BB962C8B-B14F-4D97-AF65-F5344CB8AC3E}">
        <p14:creationId xmlns:p14="http://schemas.microsoft.com/office/powerpoint/2010/main" val="96561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95687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Welche (nicht abschließend aufgezählten) Grundrechte gelten auch für inländische juristische Personen?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060811"/>
            <a:ext cx="10515600" cy="4116151"/>
          </a:xfrm>
        </p:spPr>
        <p:txBody>
          <a:bodyPr/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Art</a:t>
            </a:r>
            <a:r>
              <a:rPr lang="de-DE" dirty="0"/>
              <a:t>. 2 II 1 GG, Art. 14 GG. </a:t>
            </a:r>
            <a:r>
              <a:rPr lang="de-DE" dirty="0">
                <a:solidFill>
                  <a:srgbClr val="FF0000"/>
                </a:solidFill>
              </a:rPr>
              <a:t>Falsch, Art. 2 II 1 GG ist nicht auf juristische Personen anwendbar</a:t>
            </a:r>
            <a:r>
              <a:rPr lang="de-DE" dirty="0" smtClean="0">
                <a:solidFill>
                  <a:srgbClr val="FF0000"/>
                </a:solidFill>
              </a:rPr>
              <a:t>.</a:t>
            </a:r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Art</a:t>
            </a:r>
            <a:r>
              <a:rPr lang="de-DE" dirty="0"/>
              <a:t>. 3 I GG, Art 10 GG, Art. 12 GG, Art. 14 GG, Art. 19 IV 1 GG. </a:t>
            </a:r>
            <a:r>
              <a:rPr lang="de-DE" dirty="0" smtClean="0">
                <a:solidFill>
                  <a:srgbClr val="FF0000"/>
                </a:solidFill>
              </a:rPr>
              <a:t>Richtig, da dem Wesen nach.</a:t>
            </a:r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Art</a:t>
            </a:r>
            <a:r>
              <a:rPr lang="de-DE" dirty="0"/>
              <a:t>. 3 I GG, Art. 6 GG, Art. 12 GG. </a:t>
            </a:r>
            <a:r>
              <a:rPr lang="de-DE" dirty="0">
                <a:solidFill>
                  <a:srgbClr val="FF0000"/>
                </a:solidFill>
              </a:rPr>
              <a:t>Falsch, Art. 6 scheidet aus</a:t>
            </a:r>
            <a:r>
              <a:rPr lang="de-DE" dirty="0" smtClean="0">
                <a:solidFill>
                  <a:srgbClr val="FF0000"/>
                </a:solidFill>
              </a:rPr>
              <a:t>.</a:t>
            </a:r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Nur </a:t>
            </a:r>
            <a:r>
              <a:rPr lang="de-DE" dirty="0"/>
              <a:t>Art. 19 IV 1 GG. </a:t>
            </a:r>
            <a:r>
              <a:rPr lang="de-DE" dirty="0">
                <a:solidFill>
                  <a:srgbClr val="FF0000"/>
                </a:solidFill>
              </a:rPr>
              <a:t>Falsch, zwar steht auch Art. 19 IV 1 GG einer juristischen Person zu, doch darüber hinaus auch weitere Grundrechte, wie Art. 12 oder 14 GG.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8910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Schranken-Schranken sind: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Grundsätzlich </a:t>
            </a:r>
            <a:r>
              <a:rPr lang="de-DE" dirty="0"/>
              <a:t>die Grenzen einer Schranke. </a:t>
            </a: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Im </a:t>
            </a:r>
            <a:r>
              <a:rPr lang="de-DE" dirty="0"/>
              <a:t>Rahmen von Art. 1 I GG (Menschenwürde) relevant. </a:t>
            </a: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Grundsätzlich </a:t>
            </a:r>
            <a:r>
              <a:rPr lang="de-DE" dirty="0"/>
              <a:t>eher eine Empfehlung.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 Für </a:t>
            </a:r>
            <a:r>
              <a:rPr lang="de-DE" dirty="0"/>
              <a:t>das Bundesverfassungsgericht nicht bindend.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4010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Schranken-Schranken sind: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Grundsätzlich </a:t>
            </a:r>
            <a:r>
              <a:rPr lang="de-DE" dirty="0"/>
              <a:t>die Grenzen einer Schranke. </a:t>
            </a:r>
            <a:r>
              <a:rPr lang="de-DE" dirty="0" smtClean="0">
                <a:solidFill>
                  <a:srgbClr val="FF0000"/>
                </a:solidFill>
              </a:rPr>
              <a:t>Richtig, insb. um </a:t>
            </a:r>
            <a:r>
              <a:rPr lang="de-DE" dirty="0" err="1" smtClean="0">
                <a:solidFill>
                  <a:srgbClr val="FF0000"/>
                </a:solidFill>
              </a:rPr>
              <a:t>GrundR</a:t>
            </a:r>
            <a:r>
              <a:rPr lang="de-DE" dirty="0" smtClean="0">
                <a:solidFill>
                  <a:srgbClr val="FF0000"/>
                </a:solidFill>
              </a:rPr>
              <a:t> zu schützen.</a:t>
            </a:r>
          </a:p>
          <a:p>
            <a:pPr marL="514350" lvl="0" indent="-514350">
              <a:buFont typeface="+mj-lt"/>
              <a:buAutoNum type="alphaLcParenR"/>
            </a:pP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Im </a:t>
            </a:r>
            <a:r>
              <a:rPr lang="de-DE" dirty="0"/>
              <a:t>Rahmen von Art. 1 I GG (Menschenwürde) relevant. </a:t>
            </a:r>
            <a:r>
              <a:rPr lang="de-DE" dirty="0">
                <a:solidFill>
                  <a:srgbClr val="FF0000"/>
                </a:solidFill>
              </a:rPr>
              <a:t>Falsch, dort gibt es keine Schranke, folglich auch keine Schranken-Schranken</a:t>
            </a:r>
            <a:r>
              <a:rPr lang="de-DE" dirty="0" smtClean="0"/>
              <a:t>.</a:t>
            </a:r>
          </a:p>
          <a:p>
            <a:pPr marL="514350" lvl="0" indent="-514350">
              <a:buFont typeface="+mj-lt"/>
              <a:buAutoNum type="alphaLcParenR"/>
            </a:pP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Grundsätzlich </a:t>
            </a:r>
            <a:r>
              <a:rPr lang="de-DE" dirty="0"/>
              <a:t>eher eine Empfehlung. </a:t>
            </a:r>
            <a:r>
              <a:rPr lang="de-DE" dirty="0">
                <a:solidFill>
                  <a:srgbClr val="FF0000"/>
                </a:solidFill>
              </a:rPr>
              <a:t>Falsch, diese sind einzuhalten</a:t>
            </a:r>
            <a:r>
              <a:rPr lang="de-DE" dirty="0"/>
              <a:t>.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Für </a:t>
            </a:r>
            <a:r>
              <a:rPr lang="de-DE" dirty="0"/>
              <a:t>das Bundesverfassungsgericht nicht bindend. </a:t>
            </a:r>
            <a:r>
              <a:rPr lang="de-DE" dirty="0">
                <a:solidFill>
                  <a:srgbClr val="FF0000"/>
                </a:solidFill>
              </a:rPr>
              <a:t>Falsch, auch das BVerfG hat sich daran zu halten.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5081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Art. 12 I GG ist ein: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In </a:t>
            </a:r>
            <a:r>
              <a:rPr lang="de-DE" dirty="0"/>
              <a:t>zwei einzelne Rechte geteiltes Grundrecht. Sowohl die Berufsausübung, als auch Berufswahl.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Ein </a:t>
            </a:r>
            <a:r>
              <a:rPr lang="de-DE" dirty="0"/>
              <a:t>einheitliches, den Beruf schützendes Grundrecht</a:t>
            </a:r>
            <a:r>
              <a:rPr lang="de-DE" dirty="0" smtClean="0"/>
              <a:t>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Kein </a:t>
            </a:r>
            <a:r>
              <a:rPr lang="de-DE" dirty="0"/>
              <a:t>Grundrecht, sondern eine Grundverpflichtung des Staates.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Nachrangiges </a:t>
            </a:r>
            <a:r>
              <a:rPr lang="de-DE" dirty="0"/>
              <a:t>Grundrecht</a:t>
            </a:r>
            <a:r>
              <a:rPr lang="de-DE" dirty="0" smtClean="0"/>
              <a:t>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0284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Art. 12 I GG ist ein: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In </a:t>
            </a:r>
            <a:r>
              <a:rPr lang="de-DE" dirty="0"/>
              <a:t>zwei einzelne Rechte geteiltes Grundrecht. Sowohl die Berufsausübung, als auch Berufswahl. </a:t>
            </a:r>
            <a:r>
              <a:rPr lang="de-DE" dirty="0">
                <a:solidFill>
                  <a:srgbClr val="FF0000"/>
                </a:solidFill>
              </a:rPr>
              <a:t>Falsch, es schützt einheitlich den Beruf.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Ein </a:t>
            </a:r>
            <a:r>
              <a:rPr lang="de-DE" dirty="0"/>
              <a:t>einheitliches, den Beruf schützendes Grundrecht. </a:t>
            </a:r>
            <a:r>
              <a:rPr lang="de-DE" dirty="0" smtClean="0">
                <a:solidFill>
                  <a:srgbClr val="FF0000"/>
                </a:solidFill>
              </a:rPr>
              <a:t>Richtig, im Gegensatz zu Abs. 2 und 3 (bzw. da Ausübung nur mit Wahl zusammen Sinn ergibt)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Kein </a:t>
            </a:r>
            <a:r>
              <a:rPr lang="de-DE" dirty="0"/>
              <a:t>Grundrecht, sondern eine Grundverpflichtung des Staates. </a:t>
            </a:r>
            <a:r>
              <a:rPr lang="de-DE" dirty="0">
                <a:solidFill>
                  <a:srgbClr val="FF0000"/>
                </a:solidFill>
              </a:rPr>
              <a:t>Falsch, es handelt sich um ein Grundrecht.</a:t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 smtClean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Nachrangiges </a:t>
            </a:r>
            <a:r>
              <a:rPr lang="de-DE" dirty="0"/>
              <a:t>Grundrecht. </a:t>
            </a:r>
            <a:r>
              <a:rPr lang="de-DE" dirty="0">
                <a:solidFill>
                  <a:srgbClr val="FF0000"/>
                </a:solidFill>
              </a:rPr>
              <a:t>Falsch, sowas gibt es nicht.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2786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Welcher der folgenden Tätigkeiten fällt unter keinen Umständen unter Art. 12 I GG?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Hundezucht</a:t>
            </a:r>
            <a:r>
              <a:rPr lang="de-DE" dirty="0"/>
              <a:t>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Glücksspiel</a:t>
            </a:r>
            <a:r>
              <a:rPr lang="de-DE" dirty="0"/>
              <a:t>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Prostitution</a:t>
            </a:r>
            <a:r>
              <a:rPr lang="de-DE" dirty="0"/>
              <a:t>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Attentäter</a:t>
            </a:r>
            <a:r>
              <a:rPr lang="de-DE" dirty="0"/>
              <a:t>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3256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Welcher der folgenden Tätigkeiten fällt unter keinen Umständen unter Art. 12 I GG?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Hundezucht</a:t>
            </a:r>
            <a:r>
              <a:rPr lang="de-DE" dirty="0"/>
              <a:t>. </a:t>
            </a:r>
            <a:r>
              <a:rPr lang="de-DE" dirty="0">
                <a:solidFill>
                  <a:srgbClr val="FF0000"/>
                </a:solidFill>
              </a:rPr>
              <a:t>Falsch, dies ist ein gewöhnlicher Beruf.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Glücksspiel</a:t>
            </a:r>
            <a:r>
              <a:rPr lang="de-DE" dirty="0"/>
              <a:t>. </a:t>
            </a:r>
            <a:r>
              <a:rPr lang="de-DE" dirty="0">
                <a:solidFill>
                  <a:srgbClr val="FF0000"/>
                </a:solidFill>
              </a:rPr>
              <a:t>Falsch, dies stellt einen gewöhnlichen Beruf dar.</a:t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 smtClean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Prostitution</a:t>
            </a:r>
            <a:r>
              <a:rPr lang="de-DE" dirty="0"/>
              <a:t>. </a:t>
            </a:r>
            <a:r>
              <a:rPr lang="de-DE" dirty="0">
                <a:solidFill>
                  <a:srgbClr val="FF0000"/>
                </a:solidFill>
              </a:rPr>
              <a:t>Falsch, dies stellt einen gewöhnlichen Beruf dar.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Attentäter</a:t>
            </a:r>
            <a:r>
              <a:rPr lang="de-DE" dirty="0"/>
              <a:t>. </a:t>
            </a:r>
            <a:r>
              <a:rPr lang="de-DE" dirty="0">
                <a:solidFill>
                  <a:srgbClr val="FF0000"/>
                </a:solidFill>
              </a:rPr>
              <a:t>Richtig, gemeinschädliche Tätigkeiten genießen nicht den Schutz durch Art. 12 I GG. </a:t>
            </a:r>
          </a:p>
          <a:p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994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Welche Theorie ist im Rahmen des Art. 12 I GG besonders wichtig?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Wesentlichkeitstheorie</a:t>
            </a:r>
            <a:r>
              <a:rPr lang="de-DE" dirty="0"/>
              <a:t>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4- </a:t>
            </a:r>
            <a:r>
              <a:rPr lang="de-DE" dirty="0"/>
              <a:t>Stufen-Theorie.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3- </a:t>
            </a:r>
            <a:r>
              <a:rPr lang="de-DE" dirty="0"/>
              <a:t>Stufen-Theorie.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3- </a:t>
            </a:r>
            <a:r>
              <a:rPr lang="de-DE" dirty="0"/>
              <a:t>stufige Wesentlichkeitstheorie.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3148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Welche Theorie ist im Rahmen des Art. 12 I GG besonders wichtig?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Wesentlichkeitstheorie</a:t>
            </a:r>
            <a:r>
              <a:rPr lang="de-DE" dirty="0"/>
              <a:t>. </a:t>
            </a:r>
            <a:r>
              <a:rPr lang="de-DE" dirty="0">
                <a:solidFill>
                  <a:srgbClr val="FF0000"/>
                </a:solidFill>
              </a:rPr>
              <a:t>Falsch, dies spielt bei Art. 12 I GG eine eher untergeordnete Rolle.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4- </a:t>
            </a:r>
            <a:r>
              <a:rPr lang="de-DE" dirty="0"/>
              <a:t>Stufen-Theorie. </a:t>
            </a:r>
            <a:r>
              <a:rPr lang="de-DE" dirty="0">
                <a:solidFill>
                  <a:srgbClr val="FF0000"/>
                </a:solidFill>
              </a:rPr>
              <a:t>Falsch, dies ist eine Stufe zu viel.</a:t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 smtClean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3- </a:t>
            </a:r>
            <a:r>
              <a:rPr lang="de-DE" dirty="0"/>
              <a:t>Stufen-Theorie. </a:t>
            </a:r>
            <a:r>
              <a:rPr lang="de-DE" dirty="0" smtClean="0">
                <a:solidFill>
                  <a:srgbClr val="FF0000"/>
                </a:solidFill>
              </a:rPr>
              <a:t>Richtig, „wie“ und </a:t>
            </a:r>
            <a:r>
              <a:rPr lang="de-DE" dirty="0" err="1" smtClean="0">
                <a:solidFill>
                  <a:srgbClr val="FF0000"/>
                </a:solidFill>
              </a:rPr>
              <a:t>subj</a:t>
            </a:r>
            <a:r>
              <a:rPr lang="de-DE" dirty="0" smtClean="0">
                <a:solidFill>
                  <a:srgbClr val="FF0000"/>
                </a:solidFill>
              </a:rPr>
              <a:t>./obj. „ob“.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3- </a:t>
            </a:r>
            <a:r>
              <a:rPr lang="de-DE" dirty="0"/>
              <a:t>stufige Wesentlichkeitstheorie. </a:t>
            </a:r>
            <a:r>
              <a:rPr lang="de-DE" dirty="0">
                <a:solidFill>
                  <a:srgbClr val="FF0000"/>
                </a:solidFill>
              </a:rPr>
              <a:t>Falsch, die gibt es nicht.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682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14051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Die echte Rückwirkung ist zulässig, sofern keine Ausnahme vorliegt. Die unechte Rückwirkung ist unzulässig, sofern keine Ausnahme vorliegt. Richtig?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538483"/>
            <a:ext cx="10515600" cy="3638479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Ja</a:t>
            </a:r>
            <a:r>
              <a:rPr lang="de-DE" dirty="0"/>
              <a:t>. </a:t>
            </a: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Nein</a:t>
            </a:r>
            <a:r>
              <a:rPr lang="de-DE" dirty="0"/>
              <a:t>, beide sind zulässig, sofern keine Ausnahme vorliegt.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Nein</a:t>
            </a:r>
            <a:r>
              <a:rPr lang="de-DE" dirty="0"/>
              <a:t>, beide sind unzulässig, sofern keine Ausnahme vorliegt.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Nein</a:t>
            </a:r>
            <a:r>
              <a:rPr lang="de-DE" dirty="0"/>
              <a:t>, die Begriffe „echte“ und „unechte“ müssen vertauscht werden. </a:t>
            </a:r>
          </a:p>
        </p:txBody>
      </p:sp>
    </p:spTree>
    <p:extLst>
      <p:ext uri="{BB962C8B-B14F-4D97-AF65-F5344CB8AC3E}">
        <p14:creationId xmlns:p14="http://schemas.microsoft.com/office/powerpoint/2010/main" val="1004212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32415"/>
          </a:xfrm>
        </p:spPr>
        <p:txBody>
          <a:bodyPr>
            <a:normAutofit/>
          </a:bodyPr>
          <a:lstStyle/>
          <a:p>
            <a:r>
              <a:rPr lang="de-DE" sz="3600" dirty="0" smtClean="0"/>
              <a:t>Welches (fiktive) Gesetz fällt unter die zweite Stufe der 3-Stufen-Theorie? Der Gesetzesname beschreibt in diesem Fall auch den Inhalt des Gesetzes.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347415"/>
            <a:ext cx="10515600" cy="3829548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Gesetz </a:t>
            </a:r>
            <a:r>
              <a:rPr lang="de-DE" dirty="0"/>
              <a:t>über die Ausübung einer Tätigkeit als Lastkraftwagenlenker. </a:t>
            </a:r>
            <a:br>
              <a:rPr lang="de-DE" dirty="0"/>
            </a:b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Gesetz </a:t>
            </a:r>
            <a:r>
              <a:rPr lang="de-DE" dirty="0"/>
              <a:t>über die Zulassung zur Abschlussprüfung als Immobilienmakler. </a:t>
            </a:r>
            <a:br>
              <a:rPr lang="de-DE" dirty="0"/>
            </a:b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Gesetz </a:t>
            </a:r>
            <a:r>
              <a:rPr lang="de-DE" dirty="0"/>
              <a:t>über die Berechnung der Marktdichte zur Zulassung einer Unternehmensberatung. </a:t>
            </a:r>
            <a:br>
              <a:rPr lang="de-DE" dirty="0"/>
            </a:b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Gesetz </a:t>
            </a:r>
            <a:r>
              <a:rPr lang="de-DE" dirty="0"/>
              <a:t>über die Erstellung von Machbarkeitsstudien zur Behandlung von Patienten. </a:t>
            </a:r>
          </a:p>
        </p:txBody>
      </p:sp>
    </p:spTree>
    <p:extLst>
      <p:ext uri="{BB962C8B-B14F-4D97-AF65-F5344CB8AC3E}">
        <p14:creationId xmlns:p14="http://schemas.microsoft.com/office/powerpoint/2010/main" val="1886797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32415"/>
          </a:xfrm>
        </p:spPr>
        <p:txBody>
          <a:bodyPr>
            <a:normAutofit/>
          </a:bodyPr>
          <a:lstStyle/>
          <a:p>
            <a:r>
              <a:rPr lang="de-DE" sz="3600" dirty="0" smtClean="0"/>
              <a:t>Welches (fiktive) Gesetz fällt unter die zweite Stufe der 3-Stufen-Theorie? Der Gesetzesname beschreibt in diesem Fall auch den Inhalt des Gesetzes.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347415"/>
            <a:ext cx="10515600" cy="382954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Gesetz </a:t>
            </a:r>
            <a:r>
              <a:rPr lang="de-DE" dirty="0"/>
              <a:t>über die Ausübung einer Tätigkeit als Lastkraftwagenlenker. </a:t>
            </a:r>
            <a:r>
              <a:rPr lang="de-DE" dirty="0">
                <a:solidFill>
                  <a:srgbClr val="FF0000"/>
                </a:solidFill>
              </a:rPr>
              <a:t>Falsch, die zweite Stufe betrifft das „ob“.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Gesetz </a:t>
            </a:r>
            <a:r>
              <a:rPr lang="de-DE" dirty="0"/>
              <a:t>über die Zulassung zur Abschlussprüfung als Immobilienmakler</a:t>
            </a:r>
            <a:r>
              <a:rPr lang="de-DE" dirty="0">
                <a:solidFill>
                  <a:srgbClr val="FF0000"/>
                </a:solidFill>
              </a:rPr>
              <a:t>. Richtig, dies sind subjektive Zulassungskriterien.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Gesetz </a:t>
            </a:r>
            <a:r>
              <a:rPr lang="de-DE" dirty="0"/>
              <a:t>über die Berechnung der Marktdichte zur Zulassung einer Unternehmensberatung. </a:t>
            </a:r>
            <a:r>
              <a:rPr lang="de-DE" dirty="0">
                <a:solidFill>
                  <a:srgbClr val="FF0000"/>
                </a:solidFill>
              </a:rPr>
              <a:t>Falsch, dies sind objektive Zulassungskriterien, somit Stufe 3.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Gesetz </a:t>
            </a:r>
            <a:r>
              <a:rPr lang="de-DE" dirty="0"/>
              <a:t>über die Erstellung von Machbarkeitsstudien zur Behandlung von Patienten. </a:t>
            </a:r>
            <a:r>
              <a:rPr lang="de-DE" dirty="0">
                <a:solidFill>
                  <a:srgbClr val="FF0000"/>
                </a:solidFill>
              </a:rPr>
              <a:t>Falsch, dies hat mit der 3-Stufen-Theorie maximal im Rahmen des „wie“ zu tun.</a:t>
            </a:r>
          </a:p>
        </p:txBody>
      </p:sp>
    </p:spTree>
    <p:extLst>
      <p:ext uri="{BB962C8B-B14F-4D97-AF65-F5344CB8AC3E}">
        <p14:creationId xmlns:p14="http://schemas.microsoft.com/office/powerpoint/2010/main" val="1984867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50278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Wie kann man eine Inhalts- und Schrankenbestimmung von einer Enteignung im Rahmen des Art. 14 GG abgrenzen? </a:t>
            </a:r>
            <a:r>
              <a:rPr lang="de-DE" dirty="0" err="1" smtClean="0"/>
              <a:t>Rn</a:t>
            </a:r>
            <a:r>
              <a:rPr lang="de-DE" dirty="0" smtClean="0"/>
              <a:t>. 670 ff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224585"/>
            <a:ext cx="10515600" cy="3952378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Ausgestaltung </a:t>
            </a:r>
            <a:r>
              <a:rPr lang="de-DE" dirty="0"/>
              <a:t>meint den gezielten Entzug einer Eigentumsposition, Enteignung die Ausgestaltung</a:t>
            </a:r>
            <a:r>
              <a:rPr lang="de-DE" dirty="0" smtClean="0"/>
              <a:t>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Nach </a:t>
            </a:r>
            <a:r>
              <a:rPr lang="de-DE" dirty="0"/>
              <a:t>der Formulierung im Gesetz. Steht dort etwas von „Inhaltsbestimmung“, handelt es sich immer um eine Inhaltsbestimmung.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Enteignung </a:t>
            </a:r>
            <a:r>
              <a:rPr lang="de-DE" dirty="0"/>
              <a:t>meint den gezielten Entzug einer Eigentumsposition, Inhaltsbestimmung die Ausgestaltung</a:t>
            </a:r>
            <a:r>
              <a:rPr lang="de-DE" dirty="0" smtClean="0"/>
              <a:t>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Wie </a:t>
            </a:r>
            <a:r>
              <a:rPr lang="de-DE" dirty="0"/>
              <a:t>der Beteiligte die Maßnahme empfindet.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754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50278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Wie kann man eine Inhalts- und Schrankenbestimmung von einer Enteignung im Rahmen des Art. 14 GG abgrenzen? </a:t>
            </a:r>
            <a:r>
              <a:rPr lang="de-DE" dirty="0" err="1" smtClean="0"/>
              <a:t>Rn</a:t>
            </a:r>
            <a:r>
              <a:rPr lang="de-DE" dirty="0" smtClean="0"/>
              <a:t>. 670 ff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224585"/>
            <a:ext cx="10515600" cy="3952378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Ausgestaltung </a:t>
            </a:r>
            <a:r>
              <a:rPr lang="de-DE" dirty="0"/>
              <a:t>meint den gezielten Entzug einer Eigentumsposition, Enteignung die Ausgestaltung. </a:t>
            </a:r>
            <a:r>
              <a:rPr lang="de-DE" dirty="0">
                <a:solidFill>
                  <a:srgbClr val="FF0000"/>
                </a:solidFill>
              </a:rPr>
              <a:t>Falsch, andersrum.</a:t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 smtClean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Nach </a:t>
            </a:r>
            <a:r>
              <a:rPr lang="de-DE" dirty="0"/>
              <a:t>der Formulierung im Gesetz. Steht dort etwas von „Inhaltsbestimmung“, handelt es sich immer um eine Inhaltsbestimmung. </a:t>
            </a:r>
            <a:r>
              <a:rPr lang="de-DE" dirty="0">
                <a:solidFill>
                  <a:srgbClr val="FF0000"/>
                </a:solidFill>
              </a:rPr>
              <a:t>Falsch, es geht um die wirtschaftliche Betrachtung der Eigentumsposition.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Enteignung </a:t>
            </a:r>
            <a:r>
              <a:rPr lang="de-DE" dirty="0"/>
              <a:t>meint den gezielten Entzug einer Eigentumsposition, Inhaltsbestimmung die Ausgestaltung. </a:t>
            </a:r>
            <a:r>
              <a:rPr lang="de-DE" dirty="0" smtClean="0">
                <a:solidFill>
                  <a:srgbClr val="FF0000"/>
                </a:solidFill>
              </a:rPr>
              <a:t>Richtig, erstere ist nur zum Wohle der Allgemeinheit zuständig.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Wie </a:t>
            </a:r>
            <a:r>
              <a:rPr lang="de-DE" dirty="0"/>
              <a:t>der Beteiligte die Maßnahme empfindet. </a:t>
            </a:r>
            <a:r>
              <a:rPr lang="de-DE" dirty="0">
                <a:solidFill>
                  <a:srgbClr val="FF0000"/>
                </a:solidFill>
              </a:rPr>
              <a:t>Falsch, es werden objektivere Kriterien angelegt.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1715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14051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Die echte Rückwirkung ist zulässig, sofern keine Ausnahme vorliegt. Die unechte Rückwirkung ist unzulässig, sofern keine Ausnahme vorliegt. Richtig?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538483"/>
            <a:ext cx="10515600" cy="3638479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Ja</a:t>
            </a:r>
            <a:r>
              <a:rPr lang="de-DE" dirty="0"/>
              <a:t>. </a:t>
            </a:r>
            <a:r>
              <a:rPr lang="de-DE" dirty="0">
                <a:solidFill>
                  <a:srgbClr val="FF0000"/>
                </a:solidFill>
              </a:rPr>
              <a:t>Falsch, die echte Rückwirkung ist unzulässig, sofern keine Ausnahmen vorliegen, die unechte Rückwirkung zulässig</a:t>
            </a:r>
            <a:r>
              <a:rPr lang="de-DE" dirty="0" smtClean="0">
                <a:solidFill>
                  <a:srgbClr val="FF0000"/>
                </a:solidFill>
              </a:rPr>
              <a:t>.</a:t>
            </a:r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Nein</a:t>
            </a:r>
            <a:r>
              <a:rPr lang="de-DE" dirty="0"/>
              <a:t>, beide sind zulässig, sofern keine Ausnahme vorliegt. </a:t>
            </a:r>
            <a:r>
              <a:rPr lang="de-DE" dirty="0">
                <a:solidFill>
                  <a:srgbClr val="FF0000"/>
                </a:solidFill>
              </a:rPr>
              <a:t>Falsch, da die echte Rückwirkung ist nicht zulässig, außer es liegt eine Ausnahme vor.</a:t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 smtClean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Nein</a:t>
            </a:r>
            <a:r>
              <a:rPr lang="de-DE" dirty="0"/>
              <a:t>, beide sind unzulässig, sofern keine Ausnahme vorliegt. </a:t>
            </a:r>
            <a:r>
              <a:rPr lang="de-DE" dirty="0">
                <a:solidFill>
                  <a:srgbClr val="FF0000"/>
                </a:solidFill>
              </a:rPr>
              <a:t>Falsch, die unechte Rückwirkung ist zulässig, außer es liegt eine Ausnahme vor.</a:t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 smtClean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Nein</a:t>
            </a:r>
            <a:r>
              <a:rPr lang="de-DE" dirty="0"/>
              <a:t>, die Begriffe „echte“ und „unechte“ müssen vertauscht werden. </a:t>
            </a:r>
            <a:r>
              <a:rPr lang="de-DE" dirty="0">
                <a:solidFill>
                  <a:srgbClr val="FF0000"/>
                </a:solidFill>
              </a:rPr>
              <a:t>Richtig, die unechte Rückwirkung ist zulässig, sofern keine Ausnahme vorliegt. Die echte Rückwirkung ist unzulässig, sofern keine Ausnahme vorliegt.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8817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78075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Bei einem Eingriff in die Menschenwürde prüfen Sie eine verfassungsrechtliche Rechtfertigung wie üblich mittels Schutzbereich – Eingriff – verfassungsrechtliche Rechtfertigung. Richtig?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743199"/>
            <a:ext cx="10515600" cy="3433763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Ja</a:t>
            </a:r>
            <a:r>
              <a:rPr lang="de-DE" dirty="0"/>
              <a:t>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Nein</a:t>
            </a:r>
            <a:r>
              <a:rPr lang="de-DE" dirty="0"/>
              <a:t>, denn ist der Schutzbereich eröffnet, ist die Prüfung abgeschlossen.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Nein</a:t>
            </a:r>
            <a:r>
              <a:rPr lang="de-DE" dirty="0"/>
              <a:t>, denn liegt ein Eingriff vor, scheidet eine verfassungsrechtliche Rechtfertigung aus</a:t>
            </a:r>
            <a:r>
              <a:rPr lang="de-DE" dirty="0" smtClean="0"/>
              <a:t>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Nein</a:t>
            </a:r>
            <a:r>
              <a:rPr lang="de-DE" dirty="0"/>
              <a:t>, bei der verfassungsrechtlichen Rechtfertigung braucht nur das Interesse des Bürgers abgewogen werden. </a:t>
            </a:r>
          </a:p>
        </p:txBody>
      </p:sp>
    </p:spTree>
    <p:extLst>
      <p:ext uri="{BB962C8B-B14F-4D97-AF65-F5344CB8AC3E}">
        <p14:creationId xmlns:p14="http://schemas.microsoft.com/office/powerpoint/2010/main" val="1386472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78075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Bei einem Eingriff in die Menschenwürde prüfen Sie eine verfassungsrechtliche Rechtfertigung wie üblich mittels Schutzbereich – Eingriff – verfassungsrechtliche Rechtfertigung. Richtig?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743199"/>
            <a:ext cx="10515600" cy="3433763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Ja</a:t>
            </a:r>
            <a:r>
              <a:rPr lang="de-DE" dirty="0"/>
              <a:t>. </a:t>
            </a:r>
            <a:r>
              <a:rPr lang="de-DE" dirty="0">
                <a:solidFill>
                  <a:srgbClr val="FF0000"/>
                </a:solidFill>
              </a:rPr>
              <a:t>Falsch, eine verfassungsrechtliche Rechtfertigung scheidet aus.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Nein</a:t>
            </a:r>
            <a:r>
              <a:rPr lang="de-DE" dirty="0"/>
              <a:t>, denn ist der Schutzbereich eröffnet, ist die Prüfung abgeschlossen. </a:t>
            </a:r>
            <a:r>
              <a:rPr lang="de-DE" dirty="0">
                <a:solidFill>
                  <a:srgbClr val="FF0000"/>
                </a:solidFill>
              </a:rPr>
              <a:t>Falsch, ein Eingriff ist noch zu prüfen.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Nein</a:t>
            </a:r>
            <a:r>
              <a:rPr lang="de-DE" dirty="0"/>
              <a:t>, denn liegt ein Eingriff vor, scheidet eine verfassungsrechtliche Rechtfertigung aus. </a:t>
            </a:r>
            <a:r>
              <a:rPr lang="de-DE" dirty="0" smtClean="0">
                <a:solidFill>
                  <a:srgbClr val="FF0000"/>
                </a:solidFill>
              </a:rPr>
              <a:t>Richtig, Art. 1 I 1.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Nein</a:t>
            </a:r>
            <a:r>
              <a:rPr lang="de-DE" dirty="0"/>
              <a:t>, bei der verfassungsrechtlichen Rechtfertigung braucht nur das Interesse des Bürgers abgewogen werden. </a:t>
            </a:r>
            <a:r>
              <a:rPr lang="de-DE" dirty="0">
                <a:solidFill>
                  <a:srgbClr val="FF0000"/>
                </a:solidFill>
              </a:rPr>
              <a:t>Falsch, es gibt nichts gegeneinander abzuwägen, wenn nur die Interessen einer Partei zu berücksichtigen sind. Stattdessen ist die Prüfung nach der Feststellung eines Eingriffs abgeschlossen.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08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3108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Juristische Personen können sich ohne weitere Voraussetzungen auf die Grundrechte berufen. Richtig?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402005"/>
            <a:ext cx="10515600" cy="3774957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Ja</a:t>
            </a:r>
            <a:r>
              <a:rPr lang="de-DE" dirty="0"/>
              <a:t>, steht schließlich so in Art. 19 III GG.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Nein</a:t>
            </a:r>
            <a:r>
              <a:rPr lang="de-DE" dirty="0"/>
              <a:t>, es kommt noch das Merkmal der „inländischen“ juristischen Person dazu.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Nein</a:t>
            </a:r>
            <a:r>
              <a:rPr lang="de-DE" dirty="0"/>
              <a:t>, es muss sich um inländische juristische Personen handeln und die Grundrechte ihrem Wesen nach auf diese anwendbar sein. </a:t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Ja</a:t>
            </a:r>
            <a:r>
              <a:rPr lang="de-DE" dirty="0"/>
              <a:t>, aber nur bei Art. 1 – 10 GG.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9143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3108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Juristische Personen können sich ohne weitere Voraussetzungen auf die Grundrechte berufen. Richtig?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402005"/>
            <a:ext cx="10515600" cy="3774957"/>
          </a:xfrm>
        </p:spPr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Ja</a:t>
            </a:r>
            <a:r>
              <a:rPr lang="de-DE" dirty="0"/>
              <a:t>, steht schließlich so in Art. 19 III GG. </a:t>
            </a:r>
            <a:r>
              <a:rPr lang="de-DE" dirty="0">
                <a:solidFill>
                  <a:srgbClr val="FF0000"/>
                </a:solidFill>
              </a:rPr>
              <a:t>Falsch, dies steht eben nicht dort.</a:t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 smtClean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Nein</a:t>
            </a:r>
            <a:r>
              <a:rPr lang="de-DE" dirty="0"/>
              <a:t>, es kommt noch das Merkmal der „inländischen“ juristischen Person dazu. </a:t>
            </a:r>
            <a:r>
              <a:rPr lang="de-DE" dirty="0">
                <a:solidFill>
                  <a:srgbClr val="FF0000"/>
                </a:solidFill>
              </a:rPr>
              <a:t>Falsch, dies ist unvollständig. Art. 19 III GG verlangt auch, dass die Grundrechte ihrem Wesen nach auf inländische juristische Personen anwendbar sind.</a:t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 smtClean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Nein</a:t>
            </a:r>
            <a:r>
              <a:rPr lang="de-DE" dirty="0"/>
              <a:t>, es muss sich um inländische juristische Personen handeln und die Grundrechte ihrem Wesen nach auf diese anwendbar sein. </a:t>
            </a:r>
            <a:r>
              <a:rPr lang="de-DE" dirty="0">
                <a:solidFill>
                  <a:srgbClr val="FF0000"/>
                </a:solidFill>
              </a:rPr>
              <a:t>Richtig, Art. 19 III GG.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514350" lvl="0" indent="-514350">
              <a:buFont typeface="+mj-lt"/>
              <a:buAutoNum type="alphaLcParenR"/>
            </a:pPr>
            <a:r>
              <a:rPr lang="de-DE" dirty="0" smtClean="0"/>
              <a:t>Ja</a:t>
            </a:r>
            <a:r>
              <a:rPr lang="de-DE" dirty="0"/>
              <a:t>, aber nur bei Art. 1 – 10 GG. </a:t>
            </a:r>
            <a:r>
              <a:rPr lang="de-DE" dirty="0">
                <a:solidFill>
                  <a:srgbClr val="FF0000"/>
                </a:solidFill>
              </a:rPr>
              <a:t>Falsch, dafür gibt es keinerlei Grundlage.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3167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Welche Aussage in Bezug auf Art 19 III GG stimmt?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Eine Gesellschaft mit beschränkter Haftung fällt nicht darunter. </a:t>
            </a:r>
          </a:p>
          <a:p>
            <a:pPr marL="514350" indent="-514350">
              <a:buFont typeface="+mj-lt"/>
              <a:buAutoNum type="alphaLcParenR"/>
            </a:pP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Eine Aktiengesellschaft fällt nicht darunter. </a:t>
            </a:r>
          </a:p>
          <a:p>
            <a:pPr marL="514350" indent="-514350">
              <a:buFont typeface="+mj-lt"/>
              <a:buAutoNum type="alphaLcParenR"/>
            </a:pP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Eine Gesellschaft bürgerlichen Rechts fällt nicht darunter. </a:t>
            </a:r>
          </a:p>
          <a:p>
            <a:pPr marL="514350" indent="-514350">
              <a:buFont typeface="+mj-lt"/>
              <a:buAutoNum type="alphaLcParenR"/>
            </a:pP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a) bis c) fallen darunter. </a:t>
            </a:r>
          </a:p>
          <a:p>
            <a:pPr marL="514350" indent="-514350">
              <a:buFont typeface="+mj-lt"/>
              <a:buAutoNum type="alphaLcParenR"/>
            </a:pP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6408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Welche Aussage in Bezug auf Art 19 III GG stimmt?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Eine Gesellschaft mit beschränkter Haftung fällt nicht darunter. </a:t>
            </a:r>
            <a:r>
              <a:rPr lang="de-DE" dirty="0" smtClean="0">
                <a:solidFill>
                  <a:srgbClr val="FF0000"/>
                </a:solidFill>
              </a:rPr>
              <a:t>Falsch, dies stellt eine juristische Person dar, da Träger von Rechten und Pflichten.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Eine Aktiengesellschaft fällt nicht darunter. </a:t>
            </a:r>
            <a:r>
              <a:rPr lang="de-DE" dirty="0" smtClean="0">
                <a:solidFill>
                  <a:srgbClr val="FF0000"/>
                </a:solidFill>
              </a:rPr>
              <a:t>Falsch, dies stellt eine juristische Person dar, da Träger von Rechten und Pflichten.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Eine Gesellschaft bürgerlichen Rechts fällt nicht darunter. </a:t>
            </a:r>
            <a:r>
              <a:rPr lang="de-DE" dirty="0" smtClean="0">
                <a:solidFill>
                  <a:srgbClr val="FF0000"/>
                </a:solidFill>
              </a:rPr>
              <a:t>Falsch, auch teilrechtsfähige Organisationen des Privatrechts sind über Art. 19 III GG geschützt.</a:t>
            </a:r>
          </a:p>
          <a:p>
            <a:pPr marL="514350" indent="-514350">
              <a:buFont typeface="+mj-lt"/>
              <a:buAutoNum type="alphaLcParenR"/>
            </a:pPr>
            <a:r>
              <a:rPr lang="de-DE" dirty="0" smtClean="0"/>
              <a:t>a) bis c) fallen darunter. </a:t>
            </a:r>
            <a:r>
              <a:rPr lang="de-DE" dirty="0" smtClean="0">
                <a:solidFill>
                  <a:srgbClr val="FF0000"/>
                </a:solidFill>
              </a:rPr>
              <a:t>Richtig, s. Einzelbegründungen.</a:t>
            </a:r>
          </a:p>
          <a:p>
            <a:pPr marL="514350" indent="-514350">
              <a:buFont typeface="+mj-lt"/>
              <a:buAutoNum type="alphaLcParenR"/>
            </a:pP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3093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957</Words>
  <Application>Microsoft Office PowerPoint</Application>
  <PresentationFormat>Breitbild</PresentationFormat>
  <Paragraphs>118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</vt:lpstr>
      <vt:lpstr>PowerPoint-Präsentation</vt:lpstr>
      <vt:lpstr>Die echte Rückwirkung ist zulässig, sofern keine Ausnahme vorliegt. Die unechte Rückwirkung ist unzulässig, sofern keine Ausnahme vorliegt. Richtig?</vt:lpstr>
      <vt:lpstr>Die echte Rückwirkung ist zulässig, sofern keine Ausnahme vorliegt. Die unechte Rückwirkung ist unzulässig, sofern keine Ausnahme vorliegt. Richtig?</vt:lpstr>
      <vt:lpstr>Bei einem Eingriff in die Menschenwürde prüfen Sie eine verfassungsrechtliche Rechtfertigung wie üblich mittels Schutzbereich – Eingriff – verfassungsrechtliche Rechtfertigung. Richtig?</vt:lpstr>
      <vt:lpstr>Bei einem Eingriff in die Menschenwürde prüfen Sie eine verfassungsrechtliche Rechtfertigung wie üblich mittels Schutzbereich – Eingriff – verfassungsrechtliche Rechtfertigung. Richtig?</vt:lpstr>
      <vt:lpstr>Juristische Personen können sich ohne weitere Voraussetzungen auf die Grundrechte berufen. Richtig?</vt:lpstr>
      <vt:lpstr>Juristische Personen können sich ohne weitere Voraussetzungen auf die Grundrechte berufen. Richtig?</vt:lpstr>
      <vt:lpstr>Welche Aussage in Bezug auf Art 19 III GG stimmt?</vt:lpstr>
      <vt:lpstr>Welche Aussage in Bezug auf Art 19 III GG stimmt?</vt:lpstr>
      <vt:lpstr>Welche (nicht abschließend aufgezählten) Grundrechte gelten auch für inländische juristische Personen? </vt:lpstr>
      <vt:lpstr>Welche (nicht abschließend aufgezählten) Grundrechte gelten auch für inländische juristische Personen? </vt:lpstr>
      <vt:lpstr>Schranken-Schranken sind:</vt:lpstr>
      <vt:lpstr>Schranken-Schranken sind:</vt:lpstr>
      <vt:lpstr>Art. 12 I GG ist ein:</vt:lpstr>
      <vt:lpstr>Art. 12 I GG ist ein:</vt:lpstr>
      <vt:lpstr>Welcher der folgenden Tätigkeiten fällt unter keinen Umständen unter Art. 12 I GG?</vt:lpstr>
      <vt:lpstr>Welcher der folgenden Tätigkeiten fällt unter keinen Umständen unter Art. 12 I GG?</vt:lpstr>
      <vt:lpstr>Welche Theorie ist im Rahmen des Art. 12 I GG besonders wichtig? </vt:lpstr>
      <vt:lpstr>Welche Theorie ist im Rahmen des Art. 12 I GG besonders wichtig? </vt:lpstr>
      <vt:lpstr>Welches (fiktive) Gesetz fällt unter die zweite Stufe der 3-Stufen-Theorie? Der Gesetzesname beschreibt in diesem Fall auch den Inhalt des Gesetzes.</vt:lpstr>
      <vt:lpstr>Welches (fiktive) Gesetz fällt unter die zweite Stufe der 3-Stufen-Theorie? Der Gesetzesname beschreibt in diesem Fall auch den Inhalt des Gesetzes.</vt:lpstr>
      <vt:lpstr>Wie kann man eine Inhalts- und Schrankenbestimmung von einer Enteignung im Rahmen des Art. 14 GG abgrenzen? Rn. 670 ff</vt:lpstr>
      <vt:lpstr>Wie kann man eine Inhalts- und Schrankenbestimmung von einer Enteignung im Rahmen des Art. 14 GG abgrenzen? Rn. 670 ff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Gebauer</dc:creator>
  <cp:lastModifiedBy>Gebauer</cp:lastModifiedBy>
  <cp:revision>35</cp:revision>
  <dcterms:created xsi:type="dcterms:W3CDTF">2021-07-08T14:07:37Z</dcterms:created>
  <dcterms:modified xsi:type="dcterms:W3CDTF">2021-07-08T16:36:34Z</dcterms:modified>
</cp:coreProperties>
</file>