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1"/>
  </p:notesMasterIdLst>
  <p:handoutMasterIdLst>
    <p:handoutMasterId r:id="rId12"/>
  </p:handoutMasterIdLst>
  <p:sldIdLst>
    <p:sldId id="471" r:id="rId2"/>
    <p:sldId id="526" r:id="rId3"/>
    <p:sldId id="535" r:id="rId4"/>
    <p:sldId id="536" r:id="rId5"/>
    <p:sldId id="537" r:id="rId6"/>
    <p:sldId id="538" r:id="rId7"/>
    <p:sldId id="528" r:id="rId8"/>
    <p:sldId id="531" r:id="rId9"/>
    <p:sldId id="532" r:id="rId10"/>
  </p:sldIdLst>
  <p:sldSz cx="9144000" cy="6858000" type="screen4x3"/>
  <p:notesSz cx="6797675" cy="9926638"/>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Roboto Condensed" panose="02000000000000000000" pitchFamily="2" charset="0"/>
      <p:regular r:id="rId21"/>
      <p:bold r:id="rId22"/>
      <p:italic r:id="rId23"/>
      <p:boldItalic r:id="rId24"/>
    </p:embeddedFont>
    <p:embeddedFont>
      <p:font typeface="Roboto Condensed Light" panose="02000000000000000000" pitchFamily="2" charset="0"/>
      <p:regular r:id="rId25"/>
      <p:italic r:id="rId26"/>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736"/>
    <a:srgbClr val="006600"/>
    <a:srgbClr val="008000"/>
    <a:srgbClr val="009900"/>
    <a:srgbClr val="000000"/>
    <a:srgbClr val="123375"/>
    <a:srgbClr val="FEE2EB"/>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68" autoAdjust="0"/>
    <p:restoredTop sz="97463" autoAdjust="0"/>
  </p:normalViewPr>
  <p:slideViewPr>
    <p:cSldViewPr snapToObjects="1">
      <p:cViewPr varScale="1">
        <p:scale>
          <a:sx n="87" d="100"/>
          <a:sy n="87" d="100"/>
        </p:scale>
        <p:origin x="90" y="708"/>
      </p:cViewPr>
      <p:guideLst>
        <p:guide orient="horz" pos="2160"/>
        <p:guide pos="2880"/>
      </p:guideLst>
    </p:cSldViewPr>
  </p:slideViewPr>
  <p:outlineViewPr>
    <p:cViewPr>
      <p:scale>
        <a:sx n="33" d="100"/>
        <a:sy n="33" d="100"/>
      </p:scale>
      <p:origin x="0" y="-10363"/>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90" d="100"/>
          <a:sy n="90" d="100"/>
        </p:scale>
        <p:origin x="371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87902" tIns="43952" rIns="87902" bIns="4395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87902" tIns="43952" rIns="87902" bIns="43952" rtlCol="0"/>
          <a:lstStyle>
            <a:lvl1pPr algn="r" fontAlgn="auto">
              <a:spcBef>
                <a:spcPts val="0"/>
              </a:spcBef>
              <a:spcAft>
                <a:spcPts val="0"/>
              </a:spcAft>
              <a:defRPr sz="1200">
                <a:latin typeface="+mn-lt"/>
                <a:cs typeface="+mn-cs"/>
              </a:defRPr>
            </a:lvl1pPr>
          </a:lstStyle>
          <a:p>
            <a:pPr>
              <a:defRPr/>
            </a:pPr>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87902" tIns="43952" rIns="87902" bIns="43952"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87902" tIns="43952" rIns="87902" bIns="43952" rtlCol="0" anchor="b"/>
          <a:lstStyle>
            <a:lvl1pPr algn="r" fontAlgn="auto">
              <a:spcBef>
                <a:spcPts val="0"/>
              </a:spcBef>
              <a:spcAft>
                <a:spcPts val="0"/>
              </a:spcAft>
              <a:defRPr sz="1200">
                <a:latin typeface="+mn-lt"/>
                <a:cs typeface="+mn-cs"/>
              </a:defRPr>
            </a:lvl1pPr>
          </a:lstStyle>
          <a:p>
            <a:pPr>
              <a:defRPr/>
            </a:pPr>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1093788" cy="273050"/>
          </a:xfrm>
          <a:prstGeom prst="rect">
            <a:avLst/>
          </a:prstGeom>
        </p:spPr>
        <p:txBody>
          <a:bodyPr vert="horz" lIns="95211" tIns="47604" rIns="95211" bIns="47604"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5776913" y="0"/>
            <a:ext cx="1019175" cy="273050"/>
          </a:xfrm>
          <a:prstGeom prst="rect">
            <a:avLst/>
          </a:prstGeom>
        </p:spPr>
        <p:txBody>
          <a:bodyPr vert="horz" lIns="95211" tIns="47604" rIns="95211" bIns="47604" rtlCol="0"/>
          <a:lstStyle>
            <a:lvl1pPr algn="r" fontAlgn="auto">
              <a:spcBef>
                <a:spcPts val="0"/>
              </a:spcBef>
              <a:spcAft>
                <a:spcPts val="0"/>
              </a:spcAft>
              <a:defRPr sz="1100">
                <a:latin typeface="Roboto Condensed" panose="02000000000000000000" pitchFamily="2" charset="0"/>
                <a:ea typeface="Roboto Condensed" panose="02000000000000000000" pitchFamily="2" charset="0"/>
                <a:cs typeface="+mn-cs"/>
              </a:defRPr>
            </a:lvl1pPr>
          </a:lstStyle>
          <a:p>
            <a:pPr>
              <a:defRPr/>
            </a:pPr>
            <a:fld id="{1C616638-4C30-4103-AB82-2FA63EDDAB39}" type="datetime1">
              <a:rPr lang="de-DE"/>
              <a:pPr>
                <a:defRPr/>
              </a:pPr>
              <a:t>21.10.2022</a:t>
            </a:fld>
            <a:endParaRPr lang="de-DE"/>
          </a:p>
        </p:txBody>
      </p:sp>
      <p:sp>
        <p:nvSpPr>
          <p:cNvPr id="4" name="Folienbildplatzhalter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5211" tIns="47604" rIns="95211" bIns="47604" rtlCol="0" anchor="ctr"/>
          <a:lstStyle/>
          <a:p>
            <a:pPr lvl="0"/>
            <a:endParaRPr lang="de-DE" noProof="0"/>
          </a:p>
        </p:txBody>
      </p:sp>
      <p:sp>
        <p:nvSpPr>
          <p:cNvPr id="5" name="Notizenplatzhalter 4"/>
          <p:cNvSpPr>
            <a:spLocks noGrp="1"/>
          </p:cNvSpPr>
          <p:nvPr>
            <p:ph type="body" sz="quarter" idx="3"/>
          </p:nvPr>
        </p:nvSpPr>
        <p:spPr>
          <a:xfrm>
            <a:off x="681038" y="4714875"/>
            <a:ext cx="5437187" cy="4794250"/>
          </a:xfrm>
          <a:prstGeom prst="rect">
            <a:avLst/>
          </a:prstGeom>
        </p:spPr>
        <p:txBody>
          <a:bodyPr vert="horz" lIns="95211" tIns="47604" rIns="95211" bIns="47604" rtlCol="0"/>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9653588"/>
            <a:ext cx="1093788" cy="271462"/>
          </a:xfrm>
          <a:prstGeom prst="rect">
            <a:avLst/>
          </a:prstGeom>
        </p:spPr>
        <p:txBody>
          <a:bodyPr vert="horz" lIns="95211" tIns="47604" rIns="95211" bIns="47604"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6280150" y="9653588"/>
            <a:ext cx="515938" cy="271462"/>
          </a:xfrm>
          <a:prstGeom prst="rect">
            <a:avLst/>
          </a:prstGeom>
        </p:spPr>
        <p:txBody>
          <a:bodyPr vert="horz" lIns="95211" tIns="47604" rIns="95211" bIns="47604" rtlCol="0" anchor="b"/>
          <a:lstStyle>
            <a:lvl1pPr algn="r" fontAlgn="auto">
              <a:spcBef>
                <a:spcPts val="0"/>
              </a:spcBef>
              <a:spcAft>
                <a:spcPts val="0"/>
              </a:spcAft>
              <a:defRPr sz="1100">
                <a:latin typeface="Roboto Condensed" panose="02000000000000000000" pitchFamily="2" charset="0"/>
                <a:ea typeface="Roboto Condensed" panose="02000000000000000000" pitchFamily="2" charset="0"/>
                <a:cs typeface="+mn-cs"/>
              </a:defRPr>
            </a:lvl1pPr>
          </a:lstStyle>
          <a:p>
            <a:pPr>
              <a:defRPr/>
            </a:pPr>
            <a:fld id="{D8540774-6080-48D7-89CA-361FD9F1B559}" type="slidenum">
              <a:rPr lang="de-DE"/>
              <a:pPr>
                <a:defRPr/>
              </a:pPr>
              <a:t>‹Nr.›</a:t>
            </a:fld>
            <a:endParaRPr lang="de-DE"/>
          </a:p>
        </p:txBody>
      </p:sp>
    </p:spTree>
  </p:cSld>
  <p:clrMap bg1="lt1" tx1="dk1" bg2="lt2" tx2="dk2" accent1="accent1" accent2="accent2" accent3="accent3" accent4="accent4" accent5="accent5" accent6="accent6" hlink="hlink" folHlink="folHlink"/>
  <p:hf sldNum="0" hdr="0" ftr="0" dt="0"/>
  <p:notesStyle>
    <a:lvl1pPr marL="179388" indent="-179388" algn="l" rtl="0" eaLnBrk="0" fontAlgn="base" hangingPunct="0">
      <a:spcBef>
        <a:spcPct val="0"/>
      </a:spcBef>
      <a:spcAft>
        <a:spcPct val="0"/>
      </a:spcAft>
      <a:buFont typeface="Symbol" pitchFamily="18" charset="2"/>
      <a:buChar char="-"/>
      <a:defRPr sz="1000" kern="1200">
        <a:solidFill>
          <a:schemeClr val="tx1"/>
        </a:solidFill>
        <a:latin typeface="Roboto Condensed Light" panose="02000000000000000000" pitchFamily="2" charset="0"/>
        <a:ea typeface="Roboto Condensed Light" panose="02000000000000000000" pitchFamily="2" charset="0"/>
        <a:cs typeface="+mn-cs"/>
      </a:defRPr>
    </a:lvl1pPr>
    <a:lvl2pPr marL="358775" indent="-179388" algn="l" rtl="0" eaLnBrk="0" fontAlgn="base" hangingPunct="0">
      <a:spcBef>
        <a:spcPct val="0"/>
      </a:spcBef>
      <a:spcAft>
        <a:spcPct val="0"/>
      </a:spcAft>
      <a:buFont typeface="Arial" charset="0"/>
      <a:buChar char="•"/>
      <a:defRPr sz="1000" kern="1200">
        <a:solidFill>
          <a:schemeClr val="tx1"/>
        </a:solidFill>
        <a:latin typeface="Roboto Condensed Light" panose="02000000000000000000" pitchFamily="2" charset="0"/>
        <a:ea typeface="Roboto Condensed Light" panose="02000000000000000000" pitchFamily="2" charset="0"/>
        <a:cs typeface="+mn-cs"/>
      </a:defRPr>
    </a:lvl2pPr>
    <a:lvl3pPr marL="541338" indent="-179388" algn="l" rtl="0" eaLnBrk="0" fontAlgn="base" hangingPunct="0">
      <a:spcBef>
        <a:spcPct val="0"/>
      </a:spcBef>
      <a:spcAft>
        <a:spcPct val="0"/>
      </a:spcAft>
      <a:buFont typeface="Wingdings" pitchFamily="2" charset="2"/>
      <a:buChar char="§"/>
      <a:defRPr sz="1000" kern="1200">
        <a:solidFill>
          <a:schemeClr val="tx1"/>
        </a:solidFill>
        <a:latin typeface="Roboto Condensed Light" panose="02000000000000000000" pitchFamily="2" charset="0"/>
        <a:ea typeface="Roboto Condensed Light" panose="02000000000000000000" pitchFamily="2" charset="0"/>
        <a:cs typeface="+mn-cs"/>
      </a:defRPr>
    </a:lvl3pPr>
    <a:lvl4pPr marL="719138" indent="-179388" algn="l" rtl="0" eaLnBrk="0" fontAlgn="base" hangingPunct="0">
      <a:spcBef>
        <a:spcPct val="0"/>
      </a:spcBef>
      <a:spcAft>
        <a:spcPct val="0"/>
      </a:spcAft>
      <a:buFont typeface="Courier New" pitchFamily="49" charset="0"/>
      <a:buChar char="o"/>
      <a:defRPr sz="1000" kern="1200">
        <a:solidFill>
          <a:schemeClr val="tx1"/>
        </a:solidFill>
        <a:latin typeface="Roboto Condensed Light" panose="02000000000000000000" pitchFamily="2" charset="0"/>
        <a:ea typeface="Roboto Condensed Light" panose="02000000000000000000" pitchFamily="2" charset="0"/>
        <a:cs typeface="+mn-cs"/>
      </a:defRPr>
    </a:lvl4pPr>
    <a:lvl5pPr marL="898525" indent="-179388" algn="l" rtl="0" eaLnBrk="0" fontAlgn="base" hangingPunct="0">
      <a:spcBef>
        <a:spcPct val="0"/>
      </a:spcBef>
      <a:spcAft>
        <a:spcPct val="0"/>
      </a:spcAft>
      <a:buFont typeface="Wingdings" pitchFamily="2" charset="2"/>
      <a:buChar char="v"/>
      <a:defRPr sz="1000" kern="1200">
        <a:solidFill>
          <a:schemeClr val="tx1"/>
        </a:solidFill>
        <a:latin typeface="Roboto Condensed Light" panose="02000000000000000000" pitchFamily="2" charset="0"/>
        <a:ea typeface="Roboto Condensed Light"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lienbildplatzhalter 1"/>
          <p:cNvSpPr>
            <a:spLocks noGrp="1" noRot="1" noChangeAspect="1"/>
          </p:cNvSpPr>
          <p:nvPr>
            <p:ph type="sldImg"/>
          </p:nvPr>
        </p:nvSpPr>
        <p:spPr bwMode="auto">
          <a:noFill/>
          <a:ln>
            <a:solidFill>
              <a:srgbClr val="000000"/>
            </a:solidFill>
            <a:miter lim="800000"/>
            <a:headEnd/>
            <a:tailEnd/>
          </a:ln>
        </p:spPr>
      </p:sp>
      <p:sp>
        <p:nvSpPr>
          <p:cNvPr id="122882" name="Notizenplatzhalt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endParaRPr lang="de-DE">
              <a:latin typeface="Roboto Condensed Light"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lienbildplatzhalter 1"/>
          <p:cNvSpPr>
            <a:spLocks noGrp="1" noRot="1" noChangeAspect="1"/>
          </p:cNvSpPr>
          <p:nvPr>
            <p:ph type="sldImg"/>
          </p:nvPr>
        </p:nvSpPr>
        <p:spPr bwMode="auto">
          <a:noFill/>
          <a:ln>
            <a:solidFill>
              <a:srgbClr val="000000"/>
            </a:solidFill>
            <a:miter lim="800000"/>
            <a:headEnd/>
            <a:tailEnd/>
          </a:ln>
        </p:spPr>
      </p:sp>
      <p:sp>
        <p:nvSpPr>
          <p:cNvPr id="124930" name="Notizenplatzhalt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endParaRPr lang="de-DE">
              <a:latin typeface="Roboto Condensed Light"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988840"/>
            <a:ext cx="6858000" cy="2387600"/>
          </a:xfrm>
          <a:prstGeom prst="rect">
            <a:avLst/>
          </a:prstGeom>
        </p:spPr>
        <p:txBody>
          <a:bodyPr lIns="36000" tIns="36000" rIns="36000" bIns="36000" anchor="b" anchorCtr="0">
            <a:noAutofit/>
          </a:bodyPr>
          <a:lstStyle>
            <a:lvl1pPr algn="ctr">
              <a:defRPr sz="4800" b="1">
                <a:latin typeface="Times New Roman" panose="02020603050405020304" pitchFamily="18" charset="0"/>
                <a:ea typeface="Roboto" panose="02000000000000000000" pitchFamily="2" charset="0"/>
                <a:cs typeface="Times New Roman" panose="02020603050405020304" pitchFamily="18" charset="0"/>
              </a:defRPr>
            </a:lvl1pPr>
          </a:lstStyle>
          <a:p>
            <a:r>
              <a:rPr lang="de-DE" dirty="0"/>
              <a:t>Titelmasterformat durch Klicken bearbeiten</a:t>
            </a:r>
          </a:p>
        </p:txBody>
      </p:sp>
      <p:sp>
        <p:nvSpPr>
          <p:cNvPr id="3" name="Untertitel 2"/>
          <p:cNvSpPr>
            <a:spLocks noGrp="1"/>
          </p:cNvSpPr>
          <p:nvPr>
            <p:ph type="subTitle" idx="1"/>
          </p:nvPr>
        </p:nvSpPr>
        <p:spPr>
          <a:xfrm>
            <a:off x="1143000" y="4509120"/>
            <a:ext cx="6858000" cy="1655762"/>
          </a:xfrm>
          <a:prstGeom prst="rect">
            <a:avLst/>
          </a:prstGeom>
        </p:spPr>
        <p:txBody>
          <a:bodyPr/>
          <a:lstStyle>
            <a:lvl1pPr marL="0" indent="0" algn="ctr">
              <a:buNone/>
              <a:defRPr sz="2400">
                <a:latin typeface="Times New Roman" panose="02020603050405020304" pitchFamily="18" charset="0"/>
                <a:ea typeface="Roboto" panose="02000000000000000000" pitchFamily="2"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8" name="Inhaltsplatzhalter 2"/>
          <p:cNvSpPr>
            <a:spLocks noGrp="1"/>
          </p:cNvSpPr>
          <p:nvPr>
            <p:ph idx="1"/>
          </p:nvPr>
        </p:nvSpPr>
        <p:spPr>
          <a:xfrm>
            <a:off x="540000" y="1772816"/>
            <a:ext cx="8100000" cy="4464496"/>
          </a:xfrm>
        </p:spPr>
        <p:txBody>
          <a:bodyPr/>
          <a:lstStyle>
            <a:lvl1pPr marL="270000" indent="-270000">
              <a:lnSpc>
                <a:spcPct val="100000"/>
              </a:lnSpc>
              <a:spcBef>
                <a:spcPts val="0"/>
              </a:spcBef>
              <a:spcAft>
                <a:spcPts val="300"/>
              </a:spcAft>
              <a:buFont typeface="Symbol" panose="05050102010706020507" pitchFamily="18" charset="2"/>
              <a:buChar char="-"/>
              <a:defRPr sz="2000">
                <a:latin typeface="Times New Roman" panose="02020603050405020304" pitchFamily="18" charset="0"/>
                <a:ea typeface="Roboto" panose="02000000000000000000" pitchFamily="2" charset="0"/>
                <a:cs typeface="Times New Roman" panose="02020603050405020304" pitchFamily="18" charset="0"/>
              </a:defRPr>
            </a:lvl1pPr>
            <a:lvl2pPr marL="540000" indent="-270000">
              <a:lnSpc>
                <a:spcPct val="100000"/>
              </a:lnSpc>
              <a:spcBef>
                <a:spcPts val="0"/>
              </a:spcBef>
              <a:spcAft>
                <a:spcPts val="300"/>
              </a:spcAft>
              <a:defRPr sz="1800">
                <a:latin typeface="Times New Roman" panose="02020603050405020304" pitchFamily="18" charset="0"/>
                <a:ea typeface="Roboto" panose="02000000000000000000" pitchFamily="2" charset="0"/>
                <a:cs typeface="Times New Roman" panose="02020603050405020304" pitchFamily="18" charset="0"/>
              </a:defRPr>
            </a:lvl2pPr>
            <a:lvl3pPr marL="808038" indent="-270000">
              <a:lnSpc>
                <a:spcPct val="100000"/>
              </a:lnSpc>
              <a:spcBef>
                <a:spcPts val="0"/>
              </a:spcBef>
              <a:spcAft>
                <a:spcPts val="200"/>
              </a:spcAft>
              <a:buFont typeface="Wingdings" panose="05000000000000000000" pitchFamily="2" charset="2"/>
              <a:buChar char="§"/>
              <a:defRPr sz="1600">
                <a:latin typeface="Times New Roman" panose="02020603050405020304" pitchFamily="18" charset="0"/>
                <a:ea typeface="Roboto" panose="02000000000000000000" pitchFamily="2" charset="0"/>
                <a:cs typeface="Times New Roman" panose="02020603050405020304" pitchFamily="18" charset="0"/>
              </a:defRPr>
            </a:lvl3pPr>
            <a:lvl4pPr marL="1080000" indent="-271463">
              <a:lnSpc>
                <a:spcPct val="100000"/>
              </a:lnSpc>
              <a:spcBef>
                <a:spcPts val="0"/>
              </a:spcBef>
              <a:spcAft>
                <a:spcPts val="100"/>
              </a:spcAft>
              <a:buFont typeface="Wingdings" panose="05000000000000000000" pitchFamily="2" charset="2"/>
              <a:buChar char="v"/>
              <a:defRPr sz="1400" baseline="0">
                <a:latin typeface="Times New Roman" panose="02020603050405020304" pitchFamily="18" charset="0"/>
                <a:ea typeface="Roboto" panose="02000000000000000000" pitchFamily="2" charset="0"/>
                <a:cs typeface="Times New Roman" panose="02020603050405020304" pitchFamily="18" charset="0"/>
              </a:defRPr>
            </a:lvl4pPr>
            <a:lvl5pPr marL="1347788" indent="-269875">
              <a:lnSpc>
                <a:spcPct val="100000"/>
              </a:lnSpc>
              <a:spcBef>
                <a:spcPts val="0"/>
              </a:spcBef>
              <a:spcAft>
                <a:spcPts val="100"/>
              </a:spcAft>
              <a:buFont typeface="Courier New" panose="02070309020205020404" pitchFamily="49" charset="0"/>
              <a:buChar char="o"/>
              <a:defRPr sz="1400">
                <a:latin typeface="Times New Roman" panose="02020603050405020304" pitchFamily="18" charset="0"/>
                <a:ea typeface="Roboto" panose="02000000000000000000" pitchFamily="2" charset="0"/>
                <a:cs typeface="Times New Roman" panose="02020603050405020304" pitchFamily="18"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17687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26988"/>
            <a:ext cx="9144000" cy="1512888"/>
          </a:xfrm>
          <a:prstGeom prst="rect">
            <a:avLst/>
          </a:prstGeom>
          <a:solidFill>
            <a:srgbClr val="9D073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de-DE" b="1" dirty="0"/>
          </a:p>
        </p:txBody>
      </p:sp>
      <p:pic>
        <p:nvPicPr>
          <p:cNvPr id="1027" name="Grafik 2"/>
          <p:cNvPicPr>
            <a:picLocks noChangeAspect="1"/>
          </p:cNvPicPr>
          <p:nvPr/>
        </p:nvPicPr>
        <p:blipFill>
          <a:blip r:embed="rId4"/>
          <a:srcRect/>
          <a:stretch>
            <a:fillRect/>
          </a:stretch>
        </p:blipFill>
        <p:spPr bwMode="auto">
          <a:xfrm>
            <a:off x="12700" y="-69850"/>
            <a:ext cx="2327275" cy="1506538"/>
          </a:xfrm>
          <a:prstGeom prst="rect">
            <a:avLst/>
          </a:prstGeom>
          <a:noFill/>
          <a:ln w="9525">
            <a:noFill/>
            <a:miter lim="800000"/>
            <a:headEnd/>
            <a:tailEnd/>
          </a:ln>
        </p:spPr>
      </p:pic>
      <p:cxnSp>
        <p:nvCxnSpPr>
          <p:cNvPr id="12" name="Gerader Verbinder 11"/>
          <p:cNvCxnSpPr/>
          <p:nvPr/>
        </p:nvCxnSpPr>
        <p:spPr>
          <a:xfrm>
            <a:off x="2303463" y="287338"/>
            <a:ext cx="0" cy="8270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platzhalter 9"/>
          <p:cNvSpPr txBox="1">
            <a:spLocks/>
          </p:cNvSpPr>
          <p:nvPr/>
        </p:nvSpPr>
        <p:spPr>
          <a:xfrm>
            <a:off x="2555875" y="188913"/>
            <a:ext cx="6030913" cy="1079500"/>
          </a:xfrm>
          <a:prstGeom prst="rect">
            <a:avLst/>
          </a:prstGeom>
        </p:spPr>
        <p:txBody>
          <a:bodyPr lIns="36000" tIns="36000" rIns="36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InfoDispRegular-Roman" panose="02000506050000020004"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200"/>
              </a:spcBef>
              <a:spcAft>
                <a:spcPts val="0"/>
              </a:spcAft>
              <a:defRPr/>
            </a:pPr>
            <a:r>
              <a:rPr lang="en-US" sz="1800" dirty="0" err="1">
                <a:latin typeface="Roboto" panose="02000000000000000000" pitchFamily="2" charset="0"/>
                <a:ea typeface="Roboto" panose="02000000000000000000" pitchFamily="2" charset="0"/>
              </a:rPr>
              <a:t>Fakultät</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für</a:t>
            </a:r>
            <a:r>
              <a:rPr lang="en-US" sz="1800" dirty="0">
                <a:latin typeface="Roboto" panose="02000000000000000000" pitchFamily="2" charset="0"/>
                <a:ea typeface="Roboto" panose="02000000000000000000" pitchFamily="2" charset="0"/>
              </a:rPr>
              <a:t> </a:t>
            </a:r>
            <a:r>
              <a:rPr lang="en-US" sz="1800" dirty="0" err="1">
                <a:latin typeface="Roboto" panose="02000000000000000000" pitchFamily="2" charset="0"/>
                <a:ea typeface="Roboto" panose="02000000000000000000" pitchFamily="2" charset="0"/>
              </a:rPr>
              <a:t>Wirtschaftswissenschaften</a:t>
            </a:r>
            <a:endParaRPr lang="en-US" sz="1800" dirty="0">
              <a:latin typeface="Roboto" panose="02000000000000000000" pitchFamily="2" charset="0"/>
              <a:ea typeface="Roboto" panose="02000000000000000000" pitchFamily="2" charset="0"/>
            </a:endParaRPr>
          </a:p>
          <a:p>
            <a:pPr fontAlgn="auto">
              <a:lnSpc>
                <a:spcPct val="100000"/>
              </a:lnSpc>
              <a:spcBef>
                <a:spcPts val="200"/>
              </a:spcBef>
              <a:spcAft>
                <a:spcPts val="0"/>
              </a:spcAft>
              <a:defRPr/>
            </a:pPr>
            <a:r>
              <a:rPr lang="en-US" sz="1400" dirty="0" err="1">
                <a:latin typeface="Roboto" panose="02000000000000000000" pitchFamily="2" charset="0"/>
                <a:ea typeface="Roboto" panose="02000000000000000000" pitchFamily="2" charset="0"/>
              </a:rPr>
              <a:t>Professur</a:t>
            </a:r>
            <a:r>
              <a:rPr lang="en-US" sz="1400" dirty="0">
                <a:latin typeface="Roboto" panose="02000000000000000000" pitchFamily="2" charset="0"/>
                <a:ea typeface="Roboto" panose="02000000000000000000" pitchFamily="2" charset="0"/>
              </a:rPr>
              <a:t> </a:t>
            </a:r>
            <a:r>
              <a:rPr lang="en-US" sz="1400" dirty="0" err="1">
                <a:latin typeface="Roboto" panose="02000000000000000000" pitchFamily="2" charset="0"/>
                <a:ea typeface="Roboto" panose="02000000000000000000" pitchFamily="2" charset="0"/>
              </a:rPr>
              <a:t>für</a:t>
            </a:r>
            <a:r>
              <a:rPr lang="en-US" sz="1400" dirty="0">
                <a:latin typeface="Roboto" panose="02000000000000000000" pitchFamily="2" charset="0"/>
                <a:ea typeface="Roboto" panose="02000000000000000000" pitchFamily="2" charset="0"/>
              </a:rPr>
              <a:t> Öffentliches </a:t>
            </a:r>
            <a:r>
              <a:rPr lang="en-US" sz="1400" dirty="0" err="1">
                <a:latin typeface="Roboto" panose="02000000000000000000" pitchFamily="2" charset="0"/>
                <a:ea typeface="Roboto" panose="02000000000000000000" pitchFamily="2" charset="0"/>
              </a:rPr>
              <a:t>Recht</a:t>
            </a:r>
            <a:r>
              <a:rPr lang="en-US" sz="1400" dirty="0">
                <a:latin typeface="Roboto" panose="02000000000000000000" pitchFamily="2" charset="0"/>
                <a:ea typeface="Roboto" panose="02000000000000000000" pitchFamily="2" charset="0"/>
              </a:rPr>
              <a:t> und Öffentliches </a:t>
            </a:r>
            <a:r>
              <a:rPr lang="en-US" sz="1400" dirty="0" err="1">
                <a:latin typeface="Roboto" panose="02000000000000000000" pitchFamily="2" charset="0"/>
                <a:ea typeface="Roboto" panose="02000000000000000000" pitchFamily="2" charset="0"/>
              </a:rPr>
              <a:t>Wirtschaftsrecht</a:t>
            </a:r>
            <a:endParaRPr lang="en-US" sz="1400" dirty="0">
              <a:latin typeface="Roboto" panose="02000000000000000000" pitchFamily="2" charset="0"/>
              <a:ea typeface="Roboto" panose="02000000000000000000" pitchFamily="2" charset="0"/>
            </a:endParaRPr>
          </a:p>
        </p:txBody>
      </p:sp>
      <p:sp>
        <p:nvSpPr>
          <p:cNvPr id="10" name="Rectangle 5"/>
          <p:cNvSpPr txBox="1">
            <a:spLocks noChangeArrowheads="1"/>
          </p:cNvSpPr>
          <p:nvPr/>
        </p:nvSpPr>
        <p:spPr bwMode="auto">
          <a:xfrm>
            <a:off x="6011863" y="6524625"/>
            <a:ext cx="2916237" cy="334963"/>
          </a:xfrm>
          <a:prstGeom prst="rect">
            <a:avLst/>
          </a:prstGeom>
          <a:noFill/>
          <a:ln>
            <a:noFill/>
          </a:ln>
          <a:effectLst/>
        </p:spPr>
        <p:txBody>
          <a:bodyPr/>
          <a:lstStyle>
            <a:defPPr>
              <a:defRPr lang="de-DE"/>
            </a:defPPr>
            <a:lvl1pPr algn="l" rtl="0" fontAlgn="base">
              <a:spcBef>
                <a:spcPct val="0"/>
              </a:spcBef>
              <a:spcAft>
                <a:spcPct val="0"/>
              </a:spcAft>
              <a:defRPr sz="800" kern="120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defRPr/>
            </a:pPr>
            <a:endParaRPr lang="de-DE" sz="1400" dirty="0">
              <a:latin typeface="Roboto Condensed" panose="02000000000000000000" pitchFamily="2" charset="0"/>
              <a:ea typeface="Roboto Condensed" panose="02000000000000000000" pitchFamily="2" charset="0"/>
            </a:endParaRPr>
          </a:p>
        </p:txBody>
      </p:sp>
      <p:sp>
        <p:nvSpPr>
          <p:cNvPr id="16" name="Rectangle 4"/>
          <p:cNvSpPr txBox="1">
            <a:spLocks noChangeArrowheads="1"/>
          </p:cNvSpPr>
          <p:nvPr/>
        </p:nvSpPr>
        <p:spPr bwMode="auto">
          <a:xfrm>
            <a:off x="234950" y="6524625"/>
            <a:ext cx="4192588" cy="334963"/>
          </a:xfrm>
          <a:prstGeom prst="rect">
            <a:avLst/>
          </a:prstGeom>
          <a:noFill/>
          <a:ln>
            <a:noFill/>
          </a:ln>
          <a:effectLst/>
        </p:spPr>
        <p:txBody>
          <a:bodyPr/>
          <a:lstStyle>
            <a:defPPr>
              <a:defRPr lang="de-DE"/>
            </a:defPPr>
            <a:lvl1pPr algn="l" rtl="0" fontAlgn="base">
              <a:spcBef>
                <a:spcPct val="0"/>
              </a:spcBef>
              <a:spcAft>
                <a:spcPct val="0"/>
              </a:spcAft>
              <a:defRPr sz="800" kern="1200" dirty="0" smtClean="0">
                <a:solidFill>
                  <a:schemeClr val="tx1"/>
                </a:solidFill>
                <a:latin typeface="InfoDispRegular-Roman" pitchFamily="2" charset="0"/>
                <a:ea typeface="+mn-ea"/>
                <a:cs typeface="Arial"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endParaRPr lang="de-DE" sz="1400">
              <a:latin typeface="Roboto Condensed" panose="02000000000000000000" pitchFamily="2" charset="0"/>
              <a:ea typeface="Roboto Condensed"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3845" r:id="rId1"/>
    <p:sldLayoutId id="2147483906" r:id="rId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charset="0"/>
        </a:defRPr>
      </a:lvl2pPr>
      <a:lvl3pPr algn="l" rtl="0" eaLnBrk="0" fontAlgn="base" hangingPunct="0">
        <a:lnSpc>
          <a:spcPct val="90000"/>
        </a:lnSpc>
        <a:spcBef>
          <a:spcPct val="0"/>
        </a:spcBef>
        <a:spcAft>
          <a:spcPct val="0"/>
        </a:spcAft>
        <a:defRPr sz="4400">
          <a:solidFill>
            <a:schemeClr val="tx1"/>
          </a:solidFill>
          <a:latin typeface="Roboto Condensed" charset="0"/>
        </a:defRPr>
      </a:lvl3pPr>
      <a:lvl4pPr algn="l" rtl="0" eaLnBrk="0" fontAlgn="base" hangingPunct="0">
        <a:lnSpc>
          <a:spcPct val="90000"/>
        </a:lnSpc>
        <a:spcBef>
          <a:spcPct val="0"/>
        </a:spcBef>
        <a:spcAft>
          <a:spcPct val="0"/>
        </a:spcAft>
        <a:defRPr sz="4400">
          <a:solidFill>
            <a:schemeClr val="tx1"/>
          </a:solidFill>
          <a:latin typeface="Roboto Condensed" charset="0"/>
        </a:defRPr>
      </a:lvl4pPr>
      <a:lvl5pPr algn="l" rtl="0" eaLnBrk="0" fontAlgn="base" hangingPunct="0">
        <a:lnSpc>
          <a:spcPct val="90000"/>
        </a:lnSpc>
        <a:spcBef>
          <a:spcPct val="0"/>
        </a:spcBef>
        <a:spcAft>
          <a:spcPct val="0"/>
        </a:spcAft>
        <a:defRPr sz="4400">
          <a:solidFill>
            <a:schemeClr val="tx1"/>
          </a:solidFill>
          <a:latin typeface="Roboto Condensed" charset="0"/>
        </a:defRPr>
      </a:lvl5pPr>
      <a:lvl6pPr marL="457200" algn="l" rtl="0" fontAlgn="base">
        <a:lnSpc>
          <a:spcPct val="90000"/>
        </a:lnSpc>
        <a:spcBef>
          <a:spcPct val="0"/>
        </a:spcBef>
        <a:spcAft>
          <a:spcPct val="0"/>
        </a:spcAft>
        <a:defRPr sz="4400">
          <a:solidFill>
            <a:schemeClr val="tx1"/>
          </a:solidFill>
          <a:latin typeface="Roboto Condensed" charset="0"/>
        </a:defRPr>
      </a:lvl6pPr>
      <a:lvl7pPr marL="914400" algn="l" rtl="0" fontAlgn="base">
        <a:lnSpc>
          <a:spcPct val="90000"/>
        </a:lnSpc>
        <a:spcBef>
          <a:spcPct val="0"/>
        </a:spcBef>
        <a:spcAft>
          <a:spcPct val="0"/>
        </a:spcAft>
        <a:defRPr sz="4400">
          <a:solidFill>
            <a:schemeClr val="tx1"/>
          </a:solidFill>
          <a:latin typeface="Roboto Condensed" charset="0"/>
        </a:defRPr>
      </a:lvl7pPr>
      <a:lvl8pPr marL="1371600" algn="l" rtl="0" fontAlgn="base">
        <a:lnSpc>
          <a:spcPct val="90000"/>
        </a:lnSpc>
        <a:spcBef>
          <a:spcPct val="0"/>
        </a:spcBef>
        <a:spcAft>
          <a:spcPct val="0"/>
        </a:spcAft>
        <a:defRPr sz="4400">
          <a:solidFill>
            <a:schemeClr val="tx1"/>
          </a:solidFill>
          <a:latin typeface="Roboto Condensed" charset="0"/>
        </a:defRPr>
      </a:lvl8pPr>
      <a:lvl9pPr marL="1828800" algn="l" rtl="0" fontAlgn="base">
        <a:lnSpc>
          <a:spcPct val="90000"/>
        </a:lnSpc>
        <a:spcBef>
          <a:spcPct val="0"/>
        </a:spcBef>
        <a:spcAft>
          <a:spcPct val="0"/>
        </a:spcAft>
        <a:defRPr sz="4400">
          <a:solidFill>
            <a:schemeClr val="tx1"/>
          </a:solidFill>
          <a:latin typeface="Roboto Condensed"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ctrTitle"/>
          </p:nvPr>
        </p:nvSpPr>
        <p:spPr bwMode="auto">
          <a:xfrm>
            <a:off x="647700" y="1700213"/>
            <a:ext cx="7848600" cy="2387600"/>
          </a:xfrm>
          <a:noFill/>
          <a:ln>
            <a:miter lim="800000"/>
            <a:headEnd/>
            <a:tailEnd/>
          </a:ln>
        </p:spPr>
        <p:txBody>
          <a:bodyPr vert="horz" wrap="square" numCol="1" compatLnSpc="1">
            <a:prstTxWarp prst="textNoShape">
              <a:avLst/>
            </a:prstTxWarp>
          </a:bodyPr>
          <a:lstStyle/>
          <a:p>
            <a:pPr eaLnBrk="1" hangingPunct="1">
              <a:lnSpc>
                <a:spcPct val="100000"/>
              </a:lnSpc>
              <a:spcBef>
                <a:spcPts val="3000"/>
              </a:spcBef>
            </a:pPr>
            <a:r>
              <a:rPr lang="de-DE" sz="3600" dirty="0">
                <a:latin typeface="Times New Roman" panose="02020603050405020304" pitchFamily="18" charset="0"/>
                <a:cs typeface="Times New Roman" panose="02020603050405020304" pitchFamily="18" charset="0"/>
              </a:rPr>
              <a:t>Übung </a:t>
            </a:r>
            <a:r>
              <a:rPr lang="de-DE" sz="3600" dirty="0" err="1">
                <a:latin typeface="Times New Roman" panose="02020603050405020304" pitchFamily="18" charset="0"/>
                <a:cs typeface="Times New Roman" panose="02020603050405020304" pitchFamily="18" charset="0"/>
              </a:rPr>
              <a:t>WirtschaftsverfassungsR</a:t>
            </a:r>
            <a:br>
              <a:rPr lang="de-DE" sz="3600" dirty="0">
                <a:latin typeface="Times New Roman" panose="02020603050405020304" pitchFamily="18" charset="0"/>
                <a:cs typeface="Times New Roman" panose="02020603050405020304" pitchFamily="18" charset="0"/>
              </a:rPr>
            </a:br>
            <a:br>
              <a:rPr lang="de-DE" sz="3600" dirty="0">
                <a:latin typeface="Times New Roman" panose="02020603050405020304" pitchFamily="18" charset="0"/>
                <a:cs typeface="Times New Roman" panose="02020603050405020304" pitchFamily="18" charset="0"/>
              </a:rPr>
            </a:br>
            <a:br>
              <a:rPr lang="de-DE" sz="2800" dirty="0">
                <a:latin typeface="Times New Roman" panose="02020603050405020304" pitchFamily="18" charset="0"/>
                <a:cs typeface="Times New Roman" panose="02020603050405020304" pitchFamily="18" charset="0"/>
              </a:rPr>
            </a:br>
            <a:endParaRPr lang="de-DE" sz="2800" dirty="0">
              <a:latin typeface="Times New Roman" panose="02020603050405020304" pitchFamily="18" charset="0"/>
              <a:cs typeface="Times New Roman" panose="02020603050405020304" pitchFamily="18" charset="0"/>
            </a:endParaRPr>
          </a:p>
        </p:txBody>
      </p:sp>
      <p:sp>
        <p:nvSpPr>
          <p:cNvPr id="121858" name="Untertitel 2"/>
          <p:cNvSpPr>
            <a:spLocks noGrp="1"/>
          </p:cNvSpPr>
          <p:nvPr>
            <p:ph type="subTitle" idx="1"/>
          </p:nvPr>
        </p:nvSpPr>
        <p:spPr bwMode="auto">
          <a:xfrm>
            <a:off x="1143000" y="5002213"/>
            <a:ext cx="6858000" cy="1655762"/>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de-DE" sz="2000" dirty="0">
              <a:latin typeface="Times New Roman" panose="02020603050405020304" pitchFamily="18" charset="0"/>
              <a:cs typeface="Times New Roman" panose="02020603050405020304" pitchFamily="18" charset="0"/>
            </a:endParaRPr>
          </a:p>
          <a:p>
            <a:pPr eaLnBrk="1" hangingPunct="1"/>
            <a:r>
              <a:rPr lang="de-DE" sz="2000" dirty="0">
                <a:latin typeface="Times New Roman" panose="02020603050405020304" pitchFamily="18" charset="0"/>
                <a:cs typeface="Times New Roman" panose="02020603050405020304" pitchFamily="18" charset="0"/>
              </a:rPr>
              <a:t>Sebastian Gebauer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Inhaltsplatzhalter 4"/>
          <p:cNvSpPr>
            <a:spLocks noGrp="1"/>
          </p:cNvSpPr>
          <p:nvPr>
            <p:ph idx="1"/>
          </p:nvPr>
        </p:nvSpPr>
        <p:spPr/>
        <p:txBody>
          <a:bodyPr/>
          <a:lstStyle/>
          <a:p>
            <a:pPr marL="0" indent="0" eaLnBrk="1" hangingPunct="1">
              <a:spcBef>
                <a:spcPct val="0"/>
              </a:spcBef>
              <a:buNone/>
              <a:tabLst>
                <a:tab pos="1258888" algn="l"/>
              </a:tabLst>
              <a:defRPr/>
            </a:pPr>
            <a:r>
              <a:rPr lang="de-DE" sz="1800" b="1" u="sng" dirty="0"/>
              <a:t>Ablauf:</a:t>
            </a:r>
          </a:p>
          <a:p>
            <a:pPr marL="0" indent="0" eaLnBrk="1" hangingPunct="1">
              <a:spcBef>
                <a:spcPct val="0"/>
              </a:spcBef>
              <a:buNone/>
              <a:tabLst>
                <a:tab pos="1258888" algn="l"/>
              </a:tabLst>
              <a:defRPr/>
            </a:pPr>
            <a:endParaRPr lang="de-DE" sz="1800" dirty="0"/>
          </a:p>
          <a:p>
            <a:pPr marL="342900" indent="-342900" eaLnBrk="1" hangingPunct="1">
              <a:spcBef>
                <a:spcPct val="0"/>
              </a:spcBef>
              <a:buFont typeface="+mj-lt"/>
              <a:buAutoNum type="arabicPeriod"/>
              <a:tabLst>
                <a:tab pos="1258888" algn="l"/>
              </a:tabLst>
              <a:defRPr/>
            </a:pPr>
            <a:r>
              <a:rPr lang="de-DE" sz="1800" dirty="0"/>
              <a:t>Überblick</a:t>
            </a:r>
          </a:p>
          <a:p>
            <a:pPr marL="342900" indent="-342900" eaLnBrk="1" hangingPunct="1">
              <a:spcBef>
                <a:spcPct val="0"/>
              </a:spcBef>
              <a:buFont typeface="+mj-lt"/>
              <a:buAutoNum type="arabicPeriod"/>
              <a:tabLst>
                <a:tab pos="1258888" algn="l"/>
              </a:tabLst>
              <a:defRPr/>
            </a:pPr>
            <a:endParaRPr lang="de-DE" sz="1800" dirty="0"/>
          </a:p>
          <a:p>
            <a:pPr marL="342900" indent="-342900" eaLnBrk="1" hangingPunct="1">
              <a:spcBef>
                <a:spcPct val="0"/>
              </a:spcBef>
              <a:buFont typeface="+mj-lt"/>
              <a:buAutoNum type="arabicPeriod"/>
              <a:tabLst>
                <a:tab pos="1258888" algn="l"/>
              </a:tabLst>
              <a:defRPr/>
            </a:pPr>
            <a:r>
              <a:rPr lang="de-DE" sz="1800" dirty="0"/>
              <a:t>Meinungsfreiheit</a:t>
            </a:r>
          </a:p>
          <a:p>
            <a:pPr marL="342900" indent="-342900" eaLnBrk="1" hangingPunct="1">
              <a:spcBef>
                <a:spcPct val="0"/>
              </a:spcBef>
              <a:buFont typeface="+mj-lt"/>
              <a:buAutoNum type="arabicPeriod"/>
              <a:tabLst>
                <a:tab pos="1258888" algn="l"/>
              </a:tabLst>
              <a:defRPr/>
            </a:pPr>
            <a:endParaRPr lang="de-DE" sz="1800" dirty="0"/>
          </a:p>
          <a:p>
            <a:pPr marL="342900" indent="-342900" eaLnBrk="1" hangingPunct="1">
              <a:spcBef>
                <a:spcPct val="0"/>
              </a:spcBef>
              <a:buFont typeface="+mj-lt"/>
              <a:buAutoNum type="arabicPeriod"/>
              <a:tabLst>
                <a:tab pos="1258888" algn="l"/>
              </a:tabLst>
              <a:defRPr/>
            </a:pPr>
            <a:r>
              <a:rPr lang="de-DE" sz="1800" dirty="0"/>
              <a:t>„Hausaufgaben“</a:t>
            </a:r>
          </a:p>
          <a:p>
            <a:pPr marL="269875" indent="-269875" eaLnBrk="1" hangingPunct="1">
              <a:spcBef>
                <a:spcPct val="0"/>
              </a:spcBef>
              <a:tabLst>
                <a:tab pos="1258888" algn="l"/>
              </a:tabLst>
              <a:defRPr/>
            </a:pPr>
            <a:endParaRPr sz="1800" dirty="0"/>
          </a:p>
          <a:p>
            <a:pPr marL="0" indent="0" eaLnBrk="1" hangingPunct="1">
              <a:spcBef>
                <a:spcPct val="0"/>
              </a:spcBef>
              <a:buFont typeface="Symbol" panose="05050102010706020507" pitchFamily="18" charset="2"/>
              <a:buNone/>
              <a:tabLst>
                <a:tab pos="1258888" algn="l"/>
              </a:tabLst>
              <a:defRPr/>
            </a:pPr>
            <a:endParaRPr sz="1800" dirty="0"/>
          </a:p>
        </p:txBody>
      </p:sp>
      <p:sp>
        <p:nvSpPr>
          <p:cNvPr id="123906" name="Titel 3"/>
          <p:cNvSpPr>
            <a:spLocks noGrp="1"/>
          </p:cNvSpPr>
          <p:nvPr>
            <p:ph type="title" idx="4294967295"/>
          </p:nvPr>
        </p:nvSpPr>
        <p:spPr>
          <a:xfrm>
            <a:off x="539552" y="988047"/>
            <a:ext cx="8100000" cy="640753"/>
          </a:xfrm>
        </p:spPr>
        <p:txBody>
          <a:bodyPr/>
          <a:lstStyle/>
          <a:p>
            <a:pPr eaLnBrk="1" hangingPunct="1"/>
            <a:r>
              <a:rPr lang="de-DE" dirty="0">
                <a:latin typeface="Roboto"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Verhältnismäßigkeitsgrundsatz</a:t>
            </a:r>
          </a:p>
          <a:p>
            <a:endParaRPr lang="de-DE" dirty="0"/>
          </a:p>
          <a:p>
            <a:r>
              <a:rPr lang="de-DE" dirty="0"/>
              <a:t>Rechtsstaatlicher Grundsatz</a:t>
            </a:r>
          </a:p>
          <a:p>
            <a:r>
              <a:rPr lang="de-DE" dirty="0"/>
              <a:t>-&gt;Rechtsstaat: Entstand durch Wechsel von Ständetag zu Parlament; Bindung Staatsverwaltung an Gesetze (vom Parlament) und Überwachung durch unabhängige Gerichte; Exekutive </a:t>
            </a:r>
            <a:r>
              <a:rPr lang="de-DE" dirty="0" err="1"/>
              <a:t>idR</a:t>
            </a:r>
            <a:r>
              <a:rPr lang="de-DE" dirty="0"/>
              <a:t> durch Monarchen beherrscht</a:t>
            </a:r>
          </a:p>
          <a:p>
            <a:endParaRPr lang="de-DE" dirty="0"/>
          </a:p>
          <a:p>
            <a:r>
              <a:rPr lang="de-DE" dirty="0"/>
              <a:t>Vom Gesetzgeber und auch Verwaltung (Grenzen v. Ermessen) zu berücksichtigen</a:t>
            </a:r>
          </a:p>
          <a:p>
            <a:endParaRPr lang="de-DE" dirty="0"/>
          </a:p>
          <a:p>
            <a:r>
              <a:rPr lang="de-DE" dirty="0"/>
              <a:t>Stehen die eingesetzten Mittel in einem angemessenen Verhältnis zum Ziel?</a:t>
            </a:r>
          </a:p>
        </p:txBody>
      </p:sp>
    </p:spTree>
    <p:extLst>
      <p:ext uri="{BB962C8B-B14F-4D97-AF65-F5344CB8AC3E}">
        <p14:creationId xmlns:p14="http://schemas.microsoft.com/office/powerpoint/2010/main" val="15142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Verfassungswidrigkeit</a:t>
            </a:r>
          </a:p>
          <a:p>
            <a:r>
              <a:rPr lang="de-DE" dirty="0"/>
              <a:t>Formell u. Materiell möglich (auch Staatsstrukturprinzipien!)</a:t>
            </a:r>
          </a:p>
          <a:p>
            <a:r>
              <a:rPr lang="de-DE" dirty="0"/>
              <a:t>Verstößt Gesetz gegen GG -&gt;verfassungswidrig</a:t>
            </a:r>
          </a:p>
          <a:p>
            <a:r>
              <a:rPr lang="de-DE" dirty="0"/>
              <a:t>Folge: </a:t>
            </a:r>
            <a:r>
              <a:rPr lang="de-DE" dirty="0" err="1"/>
              <a:t>Grdsl</a:t>
            </a:r>
            <a:r>
              <a:rPr lang="de-DE" dirty="0"/>
              <a:t>. Nichtigkeit (Problem: Fehleinschätzung)</a:t>
            </a:r>
          </a:p>
          <a:p>
            <a:r>
              <a:rPr lang="de-DE" dirty="0"/>
              <a:t>Grundsätzlich dürfen (und müssen) staatl. Gewalten dies prüfen</a:t>
            </a:r>
          </a:p>
          <a:p>
            <a:r>
              <a:rPr lang="de-DE" dirty="0"/>
              <a:t>Verwerfungskompetenz einzig bei BVerfG:</a:t>
            </a:r>
          </a:p>
          <a:p>
            <a:pPr marL="270000" lvl="1" indent="0">
              <a:buNone/>
            </a:pPr>
            <a:r>
              <a:rPr lang="de-DE" i="1" dirty="0"/>
              <a:t>„§ 31 BVerfGG</a:t>
            </a:r>
          </a:p>
          <a:p>
            <a:pPr marL="270000" lvl="1" indent="0">
              <a:buNone/>
            </a:pPr>
            <a:r>
              <a:rPr lang="de-DE" i="1" dirty="0"/>
              <a:t>(1) Die Entscheidungen des Bundesverfassungsgerichts binden die Verfassungsorgane des Bundes und der Länder sowie alle Gerichte und Behörden.</a:t>
            </a:r>
          </a:p>
          <a:p>
            <a:pPr marL="270000" lvl="1" indent="0">
              <a:buNone/>
            </a:pPr>
            <a:r>
              <a:rPr lang="de-DE" i="1" dirty="0"/>
              <a:t>(2) In den Fällen des § 13 Nr. 6, 6a, 11, 12 und 14 hat die Entscheidung des Bundesverfassungsgerichts Gesetzeskraft. Das gilt auch in den Fällen des § 13 Nr. 8a, wenn das Bundesverfassungsgericht ein Gesetz als mit dem Grundgesetz vereinbar oder unvereinbar oder für nichtig erklärt.“</a:t>
            </a:r>
            <a:r>
              <a:rPr lang="de-DE" dirty="0"/>
              <a:t> </a:t>
            </a:r>
            <a:br>
              <a:rPr lang="de-DE" dirty="0"/>
            </a:br>
            <a:r>
              <a:rPr lang="de-DE" dirty="0"/>
              <a:t>(Nr. 8a Verfassungsbeschwerde) </a:t>
            </a:r>
          </a:p>
          <a:p>
            <a:pPr marL="0" indent="0">
              <a:buNone/>
            </a:pPr>
            <a:endParaRPr lang="de-DE" b="1" dirty="0"/>
          </a:p>
        </p:txBody>
      </p:sp>
    </p:spTree>
    <p:extLst>
      <p:ext uri="{BB962C8B-B14F-4D97-AF65-F5344CB8AC3E}">
        <p14:creationId xmlns:p14="http://schemas.microsoft.com/office/powerpoint/2010/main" val="49202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Sonstiges</a:t>
            </a:r>
          </a:p>
          <a:p>
            <a:pPr marL="0" indent="0">
              <a:buNone/>
            </a:pPr>
            <a:r>
              <a:rPr lang="de-DE" i="1" dirty="0"/>
              <a:t>Art. 19</a:t>
            </a:r>
          </a:p>
          <a:p>
            <a:pPr marL="0" indent="0">
              <a:buNone/>
            </a:pPr>
            <a:r>
              <a:rPr lang="de-DE" i="1" dirty="0"/>
              <a:t>(1) Soweit nach diesem Grundgesetz ein Grundrecht durch Gesetz oder auf Grund eines Gesetzes eingeschränkt werden kann, </a:t>
            </a:r>
            <a:r>
              <a:rPr lang="de-DE" i="1" dirty="0" err="1"/>
              <a:t>muß</a:t>
            </a:r>
            <a:r>
              <a:rPr lang="de-DE" i="1" dirty="0"/>
              <a:t> das Gesetz allgemein und nicht nur für den Einzelfall gelten. Außerdem </a:t>
            </a:r>
            <a:r>
              <a:rPr lang="de-DE" i="1" dirty="0" err="1"/>
              <a:t>muß</a:t>
            </a:r>
            <a:r>
              <a:rPr lang="de-DE" i="1" dirty="0"/>
              <a:t> das Gesetz das Grundrecht unter Angabe des Artikels nennen.</a:t>
            </a:r>
          </a:p>
          <a:p>
            <a:pPr marL="0" indent="0">
              <a:buNone/>
            </a:pPr>
            <a:r>
              <a:rPr lang="de-DE" i="1" dirty="0"/>
              <a:t>(2) In keinem Falle darf ein Grundrecht in seinem Wesensgehalt angetastet werden.</a:t>
            </a:r>
          </a:p>
          <a:p>
            <a:pPr marL="0" indent="0">
              <a:buNone/>
            </a:pPr>
            <a:endParaRPr lang="de-DE" i="1" dirty="0"/>
          </a:p>
          <a:p>
            <a:pPr marL="0" indent="0">
              <a:buNone/>
            </a:pPr>
            <a:r>
              <a:rPr lang="de-DE" dirty="0"/>
              <a:t>Aber: I </a:t>
            </a:r>
            <a:r>
              <a:rPr lang="de-DE" dirty="0" err="1"/>
              <a:t>Grdsl</a:t>
            </a:r>
            <a:r>
              <a:rPr lang="de-DE" dirty="0"/>
              <a:t>. für Freiheitsrechte, aber u.a. nicht Art. 12 I und 14 GG. (Vielzahl Fälle, bzw. Inhalt ausgestaltet). II sehr schwer zu bestimmen</a:t>
            </a:r>
          </a:p>
        </p:txBody>
      </p:sp>
    </p:spTree>
    <p:extLst>
      <p:ext uri="{BB962C8B-B14F-4D97-AF65-F5344CB8AC3E}">
        <p14:creationId xmlns:p14="http://schemas.microsoft.com/office/powerpoint/2010/main" val="159586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i="1" dirty="0"/>
              <a:t>Art. 79</a:t>
            </a:r>
          </a:p>
          <a:p>
            <a:pPr marL="0" indent="0">
              <a:buNone/>
            </a:pPr>
            <a:endParaRPr lang="de-DE" i="1" dirty="0"/>
          </a:p>
          <a:p>
            <a:pPr marL="0" indent="0">
              <a:buNone/>
            </a:pPr>
            <a:r>
              <a:rPr lang="de-DE" i="1" dirty="0"/>
              <a:t>(1) Das Grundgesetz kann nur durch ein Gesetz geändert werden, das den Wortlaut des Grundgesetzes ausdrücklich ändert oder ergänzt. […]</a:t>
            </a:r>
          </a:p>
          <a:p>
            <a:pPr marL="0" indent="0">
              <a:buNone/>
            </a:pPr>
            <a:r>
              <a:rPr lang="de-DE" i="1" dirty="0"/>
              <a:t>(2) Ein solches Gesetz bedarf der Zustimmung von zwei Dritteln der Mitglieder des Bundestages und zwei Dritteln der Stimmen des Bundesrates.</a:t>
            </a:r>
          </a:p>
          <a:p>
            <a:pPr marL="0" indent="0">
              <a:buNone/>
            </a:pPr>
            <a:r>
              <a:rPr lang="de-DE" i="1" dirty="0"/>
              <a:t>(3) Eine Änderung dieses Grundgesetzes, durch welche die Gliederung des Bundes in Länder, die grundsätzliche Mitwirkung der Länder bei der Gesetzgebung oder die in den Artikeln 1 und 20 niedergelegten Grundsätze berührt werden, ist unzulässig.</a:t>
            </a:r>
          </a:p>
          <a:p>
            <a:endParaRPr lang="de-DE" dirty="0"/>
          </a:p>
        </p:txBody>
      </p:sp>
    </p:spTree>
    <p:extLst>
      <p:ext uri="{BB962C8B-B14F-4D97-AF65-F5344CB8AC3E}">
        <p14:creationId xmlns:p14="http://schemas.microsoft.com/office/powerpoint/2010/main" val="197315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Meinungsfreiheit (Art. 5 I 1 GG)</a:t>
            </a:r>
          </a:p>
          <a:p>
            <a:pPr marL="0" indent="0">
              <a:buNone/>
            </a:pPr>
            <a:endParaRPr lang="de-DE" dirty="0"/>
          </a:p>
          <a:p>
            <a:pPr marL="0" indent="0">
              <a:buNone/>
            </a:pPr>
            <a:r>
              <a:rPr lang="de-DE" dirty="0" err="1"/>
              <a:t>Sachl</a:t>
            </a:r>
            <a:r>
              <a:rPr lang="de-DE" dirty="0"/>
              <a:t>. SB: Wertende Stellungnahmen (Meinungen) + Tatsachenbehauptungen (BVerfG mit der Einschränkung, dass Tatsachenbehauptung Voraussetzung der Bildung von Meinungen sind). Bewusst oder erwiesen unwahre Tatsachenbehauptungen fallen nicht in den SB!</a:t>
            </a:r>
          </a:p>
          <a:p>
            <a:pPr marL="0" indent="0">
              <a:buNone/>
            </a:pPr>
            <a:endParaRPr lang="de-DE" dirty="0"/>
          </a:p>
          <a:p>
            <a:pPr marL="0" indent="0">
              <a:buNone/>
            </a:pPr>
            <a:endParaRPr lang="de-DE" dirty="0"/>
          </a:p>
          <a:p>
            <a:pPr marL="0" indent="0">
              <a:buNone/>
            </a:pPr>
            <a:r>
              <a:rPr lang="de-DE" dirty="0"/>
              <a:t>Zensurverbot (Art. 5 I 3 GG) ist eigenständiges Grundrecht und bezieht sich nur auf die </a:t>
            </a:r>
            <a:r>
              <a:rPr lang="de-DE" i="1" dirty="0"/>
              <a:t>Vor</a:t>
            </a:r>
            <a:r>
              <a:rPr lang="de-DE" dirty="0"/>
              <a:t>zensur, nicht </a:t>
            </a:r>
            <a:r>
              <a:rPr lang="de-DE" i="1" dirty="0"/>
              <a:t>Nach</a:t>
            </a:r>
            <a:r>
              <a:rPr lang="de-DE" dirty="0"/>
              <a:t>zensur (rechtl. Schritte nach Veröffentlichung) Hier gilt Art. 5 II GG nicht!! (Andernfalls Aufhebung Grundrecht)</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77650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Schranke in Art. 5 II GG (allgemeine Gesetz):</a:t>
            </a:r>
          </a:p>
          <a:p>
            <a:pPr marL="457200" indent="-457200">
              <a:buFont typeface="+mj-lt"/>
              <a:buAutoNum type="arabicPeriod"/>
            </a:pPr>
            <a:r>
              <a:rPr lang="de-DE" dirty="0"/>
              <a:t>Nicht gegen Meinung als solche (Contra Art. 19 I GG)</a:t>
            </a:r>
          </a:p>
          <a:p>
            <a:pPr marL="457200" indent="-457200">
              <a:buFont typeface="+mj-lt"/>
              <a:buAutoNum type="arabicPeriod"/>
            </a:pPr>
            <a:r>
              <a:rPr lang="de-DE" dirty="0"/>
              <a:t>Wenn sie höhere Gemeinschaftswerte als Meinungsfreiheit schützen (Contra Bestimmung „höhere Gemeinschaftswerte“)</a:t>
            </a:r>
          </a:p>
          <a:p>
            <a:pPr marL="457200" indent="-457200">
              <a:buFont typeface="+mj-lt"/>
              <a:buAutoNum type="arabicPeriod"/>
            </a:pPr>
            <a:r>
              <a:rPr lang="de-DE" dirty="0"/>
              <a:t>Gesetze die sich nicht gegen Meinungsfreiheit als solche richten, sondern ein Rechtsgut in jeder Hinsicht schützt und dabei nur nebenbei auch in die Meinungsfreiheit eingreift (Bsp. Hausfriedensbruch schützt Hausfrieden, aber nur nebenbei das Recht einzudringen und dort seine Meinung zu äußern)</a:t>
            </a:r>
          </a:p>
          <a:p>
            <a:pPr marL="457200" indent="-457200">
              <a:buFont typeface="+mj-lt"/>
              <a:buAutoNum type="arabicPeriod"/>
            </a:pPr>
            <a:endParaRPr lang="de-DE" dirty="0"/>
          </a:p>
          <a:p>
            <a:pPr marL="0" indent="0">
              <a:buNone/>
            </a:pPr>
            <a:endParaRPr lang="de-DE" dirty="0"/>
          </a:p>
          <a:p>
            <a:pPr marL="0" indent="0">
              <a:buNone/>
            </a:pPr>
            <a:endParaRPr lang="de-DE" dirty="0"/>
          </a:p>
          <a:p>
            <a:pPr marL="0" indent="0">
              <a:buNone/>
            </a:pPr>
            <a:endParaRPr lang="de-DE" dirty="0"/>
          </a:p>
          <a:p>
            <a:endParaRPr lang="de-DE" dirty="0"/>
          </a:p>
        </p:txBody>
      </p:sp>
    </p:spTree>
    <p:extLst>
      <p:ext uri="{BB962C8B-B14F-4D97-AF65-F5344CB8AC3E}">
        <p14:creationId xmlns:p14="http://schemas.microsoft.com/office/powerpoint/2010/main" val="398574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err="1"/>
              <a:t>Wechselwirkungs</a:t>
            </a:r>
            <a:r>
              <a:rPr lang="de-DE" b="1" dirty="0"/>
              <a:t>(lehre/</a:t>
            </a:r>
            <a:r>
              <a:rPr lang="de-DE" b="1" dirty="0" err="1"/>
              <a:t>theorie</a:t>
            </a:r>
            <a:r>
              <a:rPr lang="de-DE" b="1" dirty="0"/>
              <a:t>)</a:t>
            </a:r>
          </a:p>
          <a:p>
            <a:pPr marL="0" indent="0">
              <a:buNone/>
            </a:pPr>
            <a:r>
              <a:rPr lang="de-DE" dirty="0"/>
              <a:t>Bei Auslegung von Bindungsnorm (Schranke) ist Bedeutung der Freiheitsnorm (Meinungsfreiheit) Rechnung zu tragen. Insbesondere bei unbestimmten Begriffen wie „allgemeinen Gesetzen“.</a:t>
            </a:r>
          </a:p>
          <a:p>
            <a:pPr marL="0" indent="0">
              <a:buNone/>
            </a:pPr>
            <a:endParaRPr lang="de-DE" dirty="0"/>
          </a:p>
          <a:p>
            <a:pPr marL="0" indent="0">
              <a:buNone/>
            </a:pPr>
            <a:r>
              <a:rPr lang="de-DE" sz="1600" dirty="0"/>
              <a:t>„Die allgemeinen Gesetze müssen in ihrer das Grundrecht beschränkenden Wirkung ihrerseits im Lichte der Bedeutung dieses Grundrechts gesehen und so interpretiert werden, dass der besondere Wertgehalt dieses Rechts, der in der freiheitlichen Demokratie zu einer grundsätzlichen Vermutung für die Freiheit der Rede in allen Bereichen, namentlich aber im öffentlichen Leben, führen muss, auf jeden Fall gewahrt bleibt. Die gegenseitige Beziehung zwischen Grundrecht und "allgemeinem Gesetz" ist also nicht als einseitige Beschränkung der Geltungskraft des Grundrechts durch die "allgemeinen Gesetze" aufzufassen; es findet vielmehr eine Wechselwirkung in dem Sinne statt, </a:t>
            </a:r>
            <a:r>
              <a:rPr lang="de-DE" sz="1600" dirty="0" err="1"/>
              <a:t>daß</a:t>
            </a:r>
            <a:r>
              <a:rPr lang="de-DE" sz="1600" dirty="0"/>
              <a:t> die "allgemeinen Gesetze" zwar dem Wortlaut nach dem Grundrecht Schranken setzen, ihrerseits aber aus der Erkenntnis der wertsetzenden Bedeutung dieses Grundrechts im freiheitlichen demokratischen Staat ausgelegt und so in ihrer das Grundrecht begrenzenden Wirkung selbst wieder eingeschränkt werden müssen.“ (Lüth)</a:t>
            </a:r>
          </a:p>
          <a:p>
            <a:pPr marL="0" indent="0">
              <a:buNone/>
            </a:pPr>
            <a:endParaRPr lang="de-DE" dirty="0"/>
          </a:p>
        </p:txBody>
      </p:sp>
    </p:spTree>
    <p:extLst>
      <p:ext uri="{BB962C8B-B14F-4D97-AF65-F5344CB8AC3E}">
        <p14:creationId xmlns:p14="http://schemas.microsoft.com/office/powerpoint/2010/main" val="2233802874"/>
      </p:ext>
    </p:extLst>
  </p:cSld>
  <p:clrMapOvr>
    <a:masterClrMapping/>
  </p:clrMapOvr>
</p:sld>
</file>

<file path=ppt/theme/theme1.xml><?xml version="1.0" encoding="utf-8"?>
<a:theme xmlns:a="http://schemas.openxmlformats.org/drawingml/2006/main" name="1_TUC_Wiwi">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UC">
      <a:majorFont>
        <a:latin typeface="Roboto Condensed"/>
        <a:ea typeface=""/>
        <a:cs typeface=""/>
      </a:majorFont>
      <a:minorFont>
        <a:latin typeface="Roboto Condensed"/>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TUC_Wiwi</Template>
  <TotalTime>0</TotalTime>
  <Words>748</Words>
  <Application>Microsoft Office PowerPoint</Application>
  <PresentationFormat>Bildschirmpräsentation (4:3)</PresentationFormat>
  <Paragraphs>56</Paragraphs>
  <Slides>9</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9</vt:i4>
      </vt:variant>
    </vt:vector>
  </HeadingPairs>
  <TitlesOfParts>
    <vt:vector size="19" baseType="lpstr">
      <vt:lpstr>Times New Roman</vt:lpstr>
      <vt:lpstr>Arial</vt:lpstr>
      <vt:lpstr>Roboto</vt:lpstr>
      <vt:lpstr>Roboto Condensed</vt:lpstr>
      <vt:lpstr>Symbol</vt:lpstr>
      <vt:lpstr>Calibri</vt:lpstr>
      <vt:lpstr>Roboto Condensed Light</vt:lpstr>
      <vt:lpstr>Wingdings</vt:lpstr>
      <vt:lpstr>Courier New</vt:lpstr>
      <vt:lpstr>1_TUC_Wiwi</vt:lpstr>
      <vt:lpstr>Übung WirtschaftsverfassungsR   </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Thurner</dc:creator>
  <cp:lastModifiedBy>Sebastian Gebauer</cp:lastModifiedBy>
  <cp:revision>1509</cp:revision>
  <cp:lastPrinted>2020-01-14T09:06:30Z</cp:lastPrinted>
  <dcterms:created xsi:type="dcterms:W3CDTF">2013-06-29T07:36:14Z</dcterms:created>
  <dcterms:modified xsi:type="dcterms:W3CDTF">2022-10-21T07:16:24Z</dcterms:modified>
</cp:coreProperties>
</file>