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7"/>
  </p:notesMasterIdLst>
  <p:handoutMasterIdLst>
    <p:handoutMasterId r:id="rId18"/>
  </p:handoutMasterIdLst>
  <p:sldIdLst>
    <p:sldId id="471" r:id="rId2"/>
    <p:sldId id="528" r:id="rId3"/>
    <p:sldId id="529" r:id="rId4"/>
    <p:sldId id="530" r:id="rId5"/>
    <p:sldId id="531" r:id="rId6"/>
    <p:sldId id="532" r:id="rId7"/>
    <p:sldId id="533" r:id="rId8"/>
    <p:sldId id="534" r:id="rId9"/>
    <p:sldId id="535" r:id="rId10"/>
    <p:sldId id="536" r:id="rId11"/>
    <p:sldId id="542" r:id="rId12"/>
    <p:sldId id="543" r:id="rId13"/>
    <p:sldId id="544" r:id="rId14"/>
    <p:sldId id="545" r:id="rId15"/>
    <p:sldId id="546" r:id="rId16"/>
  </p:sldIdLst>
  <p:sldSz cx="9144000" cy="6858000" type="screen4x3"/>
  <p:notesSz cx="6797675" cy="9926638"/>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Condensed" panose="02000000000000000000" pitchFamily="2" charset="0"/>
      <p:regular r:id="rId27"/>
      <p:bold r:id="rId28"/>
      <p:italic r:id="rId29"/>
      <p:boldItalic r:id="rId30"/>
    </p:embeddedFont>
    <p:embeddedFont>
      <p:font typeface="Roboto Condensed Light" panose="02000000000000000000" pitchFamily="2" charset="0"/>
      <p:regular r:id="rId31"/>
      <p:italic r:id="rId32"/>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736"/>
    <a:srgbClr val="006600"/>
    <a:srgbClr val="008000"/>
    <a:srgbClr val="009900"/>
    <a:srgbClr val="000000"/>
    <a:srgbClr val="123375"/>
    <a:srgbClr val="FEE2EB"/>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68" autoAdjust="0"/>
    <p:restoredTop sz="97463" autoAdjust="0"/>
  </p:normalViewPr>
  <p:slideViewPr>
    <p:cSldViewPr snapToObjects="1">
      <p:cViewPr varScale="1">
        <p:scale>
          <a:sx n="87" d="100"/>
          <a:sy n="87" d="100"/>
        </p:scale>
        <p:origin x="90" y="708"/>
      </p:cViewPr>
      <p:guideLst>
        <p:guide orient="horz" pos="2160"/>
        <p:guide pos="2880"/>
      </p:guideLst>
    </p:cSldViewPr>
  </p:slideViewPr>
  <p:outlineViewPr>
    <p:cViewPr>
      <p:scale>
        <a:sx n="33" d="100"/>
        <a:sy n="33" d="100"/>
      </p:scale>
      <p:origin x="0" y="-10363"/>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0" d="100"/>
          <a:sy n="90" d="100"/>
        </p:scale>
        <p:origin x="37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87902" tIns="43952" rIns="87902" bIns="4395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87902" tIns="43952" rIns="87902" bIns="43952" rtlCol="0"/>
          <a:lstStyle>
            <a:lvl1pPr algn="r" fontAlgn="auto">
              <a:spcBef>
                <a:spcPts val="0"/>
              </a:spcBef>
              <a:spcAft>
                <a:spcPts val="0"/>
              </a:spcAft>
              <a:defRPr sz="1200">
                <a:latin typeface="+mn-lt"/>
                <a:cs typeface="+mn-cs"/>
              </a:defRPr>
            </a:lvl1pPr>
          </a:lstStyle>
          <a:p>
            <a:pPr>
              <a:defRPr/>
            </a:pPr>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87902" tIns="43952" rIns="87902" bIns="4395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87902" tIns="43952" rIns="87902" bIns="43952" rtlCol="0" anchor="b"/>
          <a:lstStyle>
            <a:lvl1pPr algn="r" fontAlgn="auto">
              <a:spcBef>
                <a:spcPts val="0"/>
              </a:spcBef>
              <a:spcAft>
                <a:spcPts val="0"/>
              </a:spcAft>
              <a:defRPr sz="1200">
                <a:latin typeface="+mn-lt"/>
                <a:cs typeface="+mn-cs"/>
              </a:defRPr>
            </a:lvl1pPr>
          </a:lstStyle>
          <a:p>
            <a:pPr>
              <a:defRPr/>
            </a:pPr>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093788" cy="273050"/>
          </a:xfrm>
          <a:prstGeom prst="rect">
            <a:avLst/>
          </a:prstGeom>
        </p:spPr>
        <p:txBody>
          <a:bodyPr vert="horz" lIns="95211" tIns="47604" rIns="95211" bIns="47604"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5776913" y="0"/>
            <a:ext cx="1019175" cy="273050"/>
          </a:xfrm>
          <a:prstGeom prst="rect">
            <a:avLst/>
          </a:prstGeom>
        </p:spPr>
        <p:txBody>
          <a:bodyPr vert="horz" lIns="95211" tIns="47604" rIns="95211" bIns="47604" rtlCol="0"/>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1C616638-4C30-4103-AB82-2FA63EDDAB39}" type="datetime1">
              <a:rPr lang="de-DE"/>
              <a:pPr>
                <a:defRPr/>
              </a:pPr>
              <a:t>21.10.2022</a:t>
            </a:fld>
            <a:endParaRPr lang="de-DE"/>
          </a:p>
        </p:txBody>
      </p:sp>
      <p:sp>
        <p:nvSpPr>
          <p:cNvPr id="4" name="Folienbildplatzhalt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5211" tIns="47604" rIns="95211" bIns="47604" rtlCol="0" anchor="ctr"/>
          <a:lstStyle/>
          <a:p>
            <a:pPr lvl="0"/>
            <a:endParaRPr lang="de-DE" noProof="0"/>
          </a:p>
        </p:txBody>
      </p:sp>
      <p:sp>
        <p:nvSpPr>
          <p:cNvPr id="5" name="Notizenplatzhalter 4"/>
          <p:cNvSpPr>
            <a:spLocks noGrp="1"/>
          </p:cNvSpPr>
          <p:nvPr>
            <p:ph type="body" sz="quarter" idx="3"/>
          </p:nvPr>
        </p:nvSpPr>
        <p:spPr>
          <a:xfrm>
            <a:off x="681038" y="4714875"/>
            <a:ext cx="5437187" cy="4794250"/>
          </a:xfrm>
          <a:prstGeom prst="rect">
            <a:avLst/>
          </a:prstGeom>
        </p:spPr>
        <p:txBody>
          <a:bodyPr vert="horz" lIns="95211" tIns="47604" rIns="95211" bIns="47604"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653588"/>
            <a:ext cx="1093788" cy="271462"/>
          </a:xfrm>
          <a:prstGeom prst="rect">
            <a:avLst/>
          </a:prstGeom>
        </p:spPr>
        <p:txBody>
          <a:bodyPr vert="horz" lIns="95211" tIns="47604" rIns="95211" bIns="47604"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6280150" y="9653588"/>
            <a:ext cx="515938" cy="271462"/>
          </a:xfrm>
          <a:prstGeom prst="rect">
            <a:avLst/>
          </a:prstGeom>
        </p:spPr>
        <p:txBody>
          <a:bodyPr vert="horz" lIns="95211" tIns="47604" rIns="95211" bIns="47604" rtlCol="0" anchor="b"/>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D8540774-6080-48D7-89CA-361FD9F1B559}" type="slidenum">
              <a:rPr lang="de-DE"/>
              <a:pPr>
                <a:defRPr/>
              </a:pPr>
              <a:t>‹Nr.›</a:t>
            </a:fld>
            <a:endParaRPr lang="de-DE"/>
          </a:p>
        </p:txBody>
      </p:sp>
    </p:spTree>
  </p:cSld>
  <p:clrMap bg1="lt1" tx1="dk1" bg2="lt2" tx2="dk2" accent1="accent1" accent2="accent2" accent3="accent3" accent4="accent4" accent5="accent5" accent6="accent6" hlink="hlink" folHlink="folHlink"/>
  <p:hf sldNum="0" hdr="0" ftr="0" dt="0"/>
  <p:notesStyle>
    <a:lvl1pPr marL="179388" indent="-179388" algn="l" rtl="0" eaLnBrk="0" fontAlgn="base" hangingPunct="0">
      <a:spcBef>
        <a:spcPct val="0"/>
      </a:spcBef>
      <a:spcAft>
        <a:spcPct val="0"/>
      </a:spcAft>
      <a:buFont typeface="Symbol" pitchFamily="18"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1pPr>
    <a:lvl2pPr marL="358775" indent="-179388" algn="l" rtl="0" eaLnBrk="0" fontAlgn="base" hangingPunct="0">
      <a:spcBef>
        <a:spcPct val="0"/>
      </a:spcBef>
      <a:spcAft>
        <a:spcPct val="0"/>
      </a:spcAft>
      <a:buFont typeface="Arial" charset="0"/>
      <a:buChar char="•"/>
      <a:defRPr sz="1000" kern="1200">
        <a:solidFill>
          <a:schemeClr val="tx1"/>
        </a:solidFill>
        <a:latin typeface="Roboto Condensed Light" panose="02000000000000000000" pitchFamily="2" charset="0"/>
        <a:ea typeface="Roboto Condensed Light" panose="02000000000000000000" pitchFamily="2" charset="0"/>
        <a:cs typeface="+mn-cs"/>
      </a:defRPr>
    </a:lvl2pPr>
    <a:lvl3pPr marL="541338" indent="-179388" algn="l" rtl="0" eaLnBrk="0" fontAlgn="base" hangingPunct="0">
      <a:spcBef>
        <a:spcPct val="0"/>
      </a:spcBef>
      <a:spcAft>
        <a:spcPct val="0"/>
      </a:spcAft>
      <a:buFont typeface="Wingdings" pitchFamily="2"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3pPr>
    <a:lvl4pPr marL="719138" indent="-179388" algn="l" rtl="0" eaLnBrk="0" fontAlgn="base" hangingPunct="0">
      <a:spcBef>
        <a:spcPct val="0"/>
      </a:spcBef>
      <a:spcAft>
        <a:spcPct val="0"/>
      </a:spcAft>
      <a:buFont typeface="Courier New" pitchFamily="49" charset="0"/>
      <a:buChar char="o"/>
      <a:defRPr sz="1000" kern="1200">
        <a:solidFill>
          <a:schemeClr val="tx1"/>
        </a:solidFill>
        <a:latin typeface="Roboto Condensed Light" panose="02000000000000000000" pitchFamily="2" charset="0"/>
        <a:ea typeface="Roboto Condensed Light" panose="02000000000000000000" pitchFamily="2" charset="0"/>
        <a:cs typeface="+mn-cs"/>
      </a:defRPr>
    </a:lvl4pPr>
    <a:lvl5pPr marL="898525" indent="-179388" algn="l" rtl="0" eaLnBrk="0" fontAlgn="base" hangingPunct="0">
      <a:spcBef>
        <a:spcPct val="0"/>
      </a:spcBef>
      <a:spcAft>
        <a:spcPct val="0"/>
      </a:spcAft>
      <a:buFont typeface="Wingdings" pitchFamily="2" charset="2"/>
      <a:buChar char="v"/>
      <a:defRPr sz="1000" kern="1200">
        <a:solidFill>
          <a:schemeClr val="tx1"/>
        </a:solidFill>
        <a:latin typeface="Roboto Condensed Light" panose="02000000000000000000" pitchFamily="2" charset="0"/>
        <a:ea typeface="Roboto Condensed Light"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lienbildplatzhalter 1"/>
          <p:cNvSpPr>
            <a:spLocks noGrp="1" noRot="1" noChangeAspect="1"/>
          </p:cNvSpPr>
          <p:nvPr>
            <p:ph type="sldImg"/>
          </p:nvPr>
        </p:nvSpPr>
        <p:spPr bwMode="auto">
          <a:noFill/>
          <a:ln>
            <a:solidFill>
              <a:srgbClr val="000000"/>
            </a:solidFill>
            <a:miter lim="800000"/>
            <a:headEnd/>
            <a:tailEnd/>
          </a:ln>
        </p:spPr>
      </p:sp>
      <p:sp>
        <p:nvSpPr>
          <p:cNvPr id="122882"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988840"/>
            <a:ext cx="6858000" cy="2387600"/>
          </a:xfrm>
          <a:prstGeom prst="rect">
            <a:avLst/>
          </a:prstGeom>
        </p:spPr>
        <p:txBody>
          <a:bodyPr lIns="36000" tIns="36000" rIns="36000" bIns="36000" anchor="b" anchorCtr="0">
            <a:noAutofit/>
          </a:bodyPr>
          <a:lstStyle>
            <a:lvl1pPr algn="ctr">
              <a:defRPr sz="4800" b="1">
                <a:latin typeface="Times New Roman" panose="02020603050405020304" pitchFamily="18" charset="0"/>
                <a:ea typeface="Roboto" panose="02000000000000000000" pitchFamily="2" charset="0"/>
                <a:cs typeface="Times New Roman" panose="02020603050405020304" pitchFamily="18" charset="0"/>
              </a:defRPr>
            </a:lvl1pPr>
          </a:lstStyle>
          <a:p>
            <a:r>
              <a:rPr lang="de-DE" dirty="0"/>
              <a:t>Titelmasterformat durch Klicken bearbeiten</a:t>
            </a:r>
          </a:p>
        </p:txBody>
      </p:sp>
      <p:sp>
        <p:nvSpPr>
          <p:cNvPr id="3" name="Untertitel 2"/>
          <p:cNvSpPr>
            <a:spLocks noGrp="1"/>
          </p:cNvSpPr>
          <p:nvPr>
            <p:ph type="subTitle" idx="1"/>
          </p:nvPr>
        </p:nvSpPr>
        <p:spPr>
          <a:xfrm>
            <a:off x="1143000" y="4509120"/>
            <a:ext cx="6858000" cy="1655762"/>
          </a:xfrm>
          <a:prstGeom prst="rect">
            <a:avLst/>
          </a:prstGeom>
        </p:spPr>
        <p:txBody>
          <a:bodyPr/>
          <a:lstStyle>
            <a:lvl1pPr marL="0" indent="0" algn="ctr">
              <a:buNone/>
              <a:defRPr sz="2400">
                <a:latin typeface="Times New Roman" panose="02020603050405020304" pitchFamily="18" charset="0"/>
                <a:ea typeface="Roboto" panose="02000000000000000000" pitchFamily="2"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Inhaltsplatzhalter 2"/>
          <p:cNvSpPr>
            <a:spLocks noGrp="1"/>
          </p:cNvSpPr>
          <p:nvPr>
            <p:ph idx="1"/>
          </p:nvPr>
        </p:nvSpPr>
        <p:spPr>
          <a:xfrm>
            <a:off x="540000" y="1772816"/>
            <a:ext cx="8100000" cy="4464496"/>
          </a:xfrm>
        </p:spPr>
        <p:txBody>
          <a:bodyPr/>
          <a:lstStyle>
            <a:lvl1pPr marL="270000" indent="-270000">
              <a:lnSpc>
                <a:spcPct val="100000"/>
              </a:lnSpc>
              <a:spcBef>
                <a:spcPts val="0"/>
              </a:spcBef>
              <a:spcAft>
                <a:spcPts val="300"/>
              </a:spcAft>
              <a:buFont typeface="Symbol" panose="05050102010706020507" pitchFamily="18" charset="2"/>
              <a:buChar char="-"/>
              <a:defRPr sz="2000">
                <a:latin typeface="Times New Roman" panose="02020603050405020304" pitchFamily="18" charset="0"/>
                <a:ea typeface="Roboto" panose="02000000000000000000" pitchFamily="2" charset="0"/>
                <a:cs typeface="Times New Roman" panose="02020603050405020304" pitchFamily="18" charset="0"/>
              </a:defRPr>
            </a:lvl1pPr>
            <a:lvl2pPr marL="540000" indent="-270000">
              <a:lnSpc>
                <a:spcPct val="100000"/>
              </a:lnSpc>
              <a:spcBef>
                <a:spcPts val="0"/>
              </a:spcBef>
              <a:spcAft>
                <a:spcPts val="300"/>
              </a:spcAft>
              <a:defRPr sz="1800">
                <a:latin typeface="Times New Roman" panose="02020603050405020304" pitchFamily="18" charset="0"/>
                <a:ea typeface="Roboto" panose="02000000000000000000" pitchFamily="2" charset="0"/>
                <a:cs typeface="Times New Roman" panose="02020603050405020304" pitchFamily="18" charset="0"/>
              </a:defRPr>
            </a:lvl2pPr>
            <a:lvl3pPr marL="808038" indent="-270000">
              <a:lnSpc>
                <a:spcPct val="100000"/>
              </a:lnSpc>
              <a:spcBef>
                <a:spcPts val="0"/>
              </a:spcBef>
              <a:spcAft>
                <a:spcPts val="200"/>
              </a:spcAft>
              <a:buFont typeface="Wingdings" panose="05000000000000000000" pitchFamily="2" charset="2"/>
              <a:buChar char="§"/>
              <a:defRPr sz="1600">
                <a:latin typeface="Times New Roman" panose="02020603050405020304" pitchFamily="18" charset="0"/>
                <a:ea typeface="Roboto" panose="02000000000000000000" pitchFamily="2" charset="0"/>
                <a:cs typeface="Times New Roman" panose="02020603050405020304" pitchFamily="18" charset="0"/>
              </a:defRPr>
            </a:lvl3pPr>
            <a:lvl4pPr marL="1080000" indent="-271463">
              <a:lnSpc>
                <a:spcPct val="100000"/>
              </a:lnSpc>
              <a:spcBef>
                <a:spcPts val="0"/>
              </a:spcBef>
              <a:spcAft>
                <a:spcPts val="100"/>
              </a:spcAft>
              <a:buFont typeface="Wingdings" panose="05000000000000000000" pitchFamily="2" charset="2"/>
              <a:buChar char="v"/>
              <a:defRPr sz="1400" baseline="0">
                <a:latin typeface="Times New Roman" panose="02020603050405020304" pitchFamily="18" charset="0"/>
                <a:ea typeface="Roboto" panose="02000000000000000000" pitchFamily="2" charset="0"/>
                <a:cs typeface="Times New Roman" panose="02020603050405020304" pitchFamily="18" charset="0"/>
              </a:defRPr>
            </a:lvl4pPr>
            <a:lvl5pPr marL="1347788" indent="-269875">
              <a:lnSpc>
                <a:spcPct val="100000"/>
              </a:lnSpc>
              <a:spcBef>
                <a:spcPts val="0"/>
              </a:spcBef>
              <a:spcAft>
                <a:spcPts val="100"/>
              </a:spcAft>
              <a:buFont typeface="Courier New" panose="02070309020205020404" pitchFamily="49" charset="0"/>
              <a:buChar char="o"/>
              <a:defRPr sz="1400">
                <a:latin typeface="Times New Roman" panose="02020603050405020304" pitchFamily="18" charset="0"/>
                <a:ea typeface="Roboto" panose="02000000000000000000" pitchFamily="2"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17687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26988"/>
            <a:ext cx="9144000" cy="1512888"/>
          </a:xfrm>
          <a:prstGeom prst="rect">
            <a:avLst/>
          </a:prstGeom>
          <a:solidFill>
            <a:srgbClr val="9D07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DE" b="1" dirty="0"/>
          </a:p>
        </p:txBody>
      </p:sp>
      <p:pic>
        <p:nvPicPr>
          <p:cNvPr id="1027" name="Grafik 2"/>
          <p:cNvPicPr>
            <a:picLocks noChangeAspect="1"/>
          </p:cNvPicPr>
          <p:nvPr/>
        </p:nvPicPr>
        <p:blipFill>
          <a:blip r:embed="rId4"/>
          <a:srcRect/>
          <a:stretch>
            <a:fillRect/>
          </a:stretch>
        </p:blipFill>
        <p:spPr bwMode="auto">
          <a:xfrm>
            <a:off x="12700" y="-69850"/>
            <a:ext cx="2327275" cy="1506538"/>
          </a:xfrm>
          <a:prstGeom prst="rect">
            <a:avLst/>
          </a:prstGeom>
          <a:noFill/>
          <a:ln w="9525">
            <a:noFill/>
            <a:miter lim="800000"/>
            <a:headEnd/>
            <a:tailEnd/>
          </a:ln>
        </p:spPr>
      </p:pic>
      <p:cxnSp>
        <p:nvCxnSpPr>
          <p:cNvPr id="12" name="Gerader Verbinder 11"/>
          <p:cNvCxnSpPr/>
          <p:nvPr/>
        </p:nvCxnSpPr>
        <p:spPr>
          <a:xfrm>
            <a:off x="2303463" y="287338"/>
            <a:ext cx="0" cy="8270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9"/>
          <p:cNvSpPr txBox="1">
            <a:spLocks/>
          </p:cNvSpPr>
          <p:nvPr/>
        </p:nvSpPr>
        <p:spPr>
          <a:xfrm>
            <a:off x="2555875" y="188913"/>
            <a:ext cx="6030913" cy="1079500"/>
          </a:xfrm>
          <a:prstGeom prst="rect">
            <a:avLst/>
          </a:prstGeom>
        </p:spPr>
        <p:txBody>
          <a:bodyPr lIns="36000" tIns="36000" rIns="36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200"/>
              </a:spcBef>
              <a:spcAft>
                <a:spcPts val="0"/>
              </a:spcAft>
              <a:defRPr/>
            </a:pPr>
            <a:r>
              <a:rPr lang="en-US" sz="1800" dirty="0" err="1">
                <a:latin typeface="Roboto" panose="02000000000000000000" pitchFamily="2" charset="0"/>
                <a:ea typeface="Roboto" panose="02000000000000000000" pitchFamily="2" charset="0"/>
              </a:rPr>
              <a:t>Fakultät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für</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Wirtschaftswissenschaften</a:t>
            </a:r>
            <a:endParaRPr lang="en-US" sz="1800" dirty="0">
              <a:latin typeface="Roboto" panose="02000000000000000000" pitchFamily="2" charset="0"/>
              <a:ea typeface="Roboto" panose="02000000000000000000" pitchFamily="2" charset="0"/>
            </a:endParaRPr>
          </a:p>
          <a:p>
            <a:pPr fontAlgn="auto">
              <a:lnSpc>
                <a:spcPct val="100000"/>
              </a:lnSpc>
              <a:spcBef>
                <a:spcPts val="200"/>
              </a:spcBef>
              <a:spcAft>
                <a:spcPts val="0"/>
              </a:spcAft>
              <a:defRPr/>
            </a:pPr>
            <a:r>
              <a:rPr lang="en-US" sz="1400" dirty="0" err="1">
                <a:latin typeface="Roboto" panose="02000000000000000000" pitchFamily="2" charset="0"/>
                <a:ea typeface="Roboto" panose="02000000000000000000" pitchFamily="2" charset="0"/>
              </a:rPr>
              <a:t>Professur</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für</a:t>
            </a:r>
            <a:r>
              <a:rPr lang="en-US" sz="1400" dirty="0">
                <a:latin typeface="Roboto" panose="02000000000000000000" pitchFamily="2" charset="0"/>
                <a:ea typeface="Roboto" panose="02000000000000000000" pitchFamily="2" charset="0"/>
              </a:rPr>
              <a:t> Öffentliches </a:t>
            </a:r>
            <a:r>
              <a:rPr lang="en-US" sz="1400" dirty="0" err="1">
                <a:latin typeface="Roboto" panose="02000000000000000000" pitchFamily="2" charset="0"/>
                <a:ea typeface="Roboto" panose="02000000000000000000" pitchFamily="2" charset="0"/>
              </a:rPr>
              <a:t>Recht</a:t>
            </a:r>
            <a:r>
              <a:rPr lang="en-US" sz="1400" dirty="0">
                <a:latin typeface="Roboto" panose="02000000000000000000" pitchFamily="2" charset="0"/>
                <a:ea typeface="Roboto" panose="02000000000000000000" pitchFamily="2" charset="0"/>
              </a:rPr>
              <a:t> und Öffentliches </a:t>
            </a:r>
            <a:r>
              <a:rPr lang="en-US" sz="1400" dirty="0" err="1">
                <a:latin typeface="Roboto" panose="02000000000000000000" pitchFamily="2" charset="0"/>
                <a:ea typeface="Roboto" panose="02000000000000000000" pitchFamily="2" charset="0"/>
              </a:rPr>
              <a:t>Wirtschaftsrecht</a:t>
            </a:r>
            <a:endParaRPr lang="en-US" sz="1400" dirty="0">
              <a:latin typeface="Roboto" panose="02000000000000000000" pitchFamily="2" charset="0"/>
              <a:ea typeface="Roboto" panose="02000000000000000000" pitchFamily="2" charset="0"/>
            </a:endParaRPr>
          </a:p>
        </p:txBody>
      </p:sp>
      <p:sp>
        <p:nvSpPr>
          <p:cNvPr id="10" name="Rectangle 5"/>
          <p:cNvSpPr txBox="1">
            <a:spLocks noChangeArrowheads="1"/>
          </p:cNvSpPr>
          <p:nvPr/>
        </p:nvSpPr>
        <p:spPr bwMode="auto">
          <a:xfrm>
            <a:off x="6011863" y="6524625"/>
            <a:ext cx="2916237" cy="334963"/>
          </a:xfrm>
          <a:prstGeom prst="rect">
            <a:avLst/>
          </a:prstGeom>
          <a:noFill/>
          <a:ln>
            <a:noFill/>
          </a:ln>
          <a:effectLst/>
        </p:spPr>
        <p:txBody>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endParaRPr lang="de-DE" sz="1400" dirty="0">
              <a:latin typeface="Roboto Condensed" panose="02000000000000000000" pitchFamily="2" charset="0"/>
              <a:ea typeface="Roboto Condensed" panose="02000000000000000000" pitchFamily="2" charset="0"/>
            </a:endParaRPr>
          </a:p>
        </p:txBody>
      </p:sp>
      <p:sp>
        <p:nvSpPr>
          <p:cNvPr id="16" name="Rectangle 4"/>
          <p:cNvSpPr txBox="1">
            <a:spLocks noChangeArrowheads="1"/>
          </p:cNvSpPr>
          <p:nvPr/>
        </p:nvSpPr>
        <p:spPr bwMode="auto">
          <a:xfrm>
            <a:off x="234950" y="6524625"/>
            <a:ext cx="4192588" cy="334963"/>
          </a:xfrm>
          <a:prstGeom prst="rect">
            <a:avLst/>
          </a:prstGeom>
          <a:noFill/>
          <a:ln>
            <a:noFill/>
          </a:ln>
          <a:effectLst/>
        </p:spPr>
        <p:txBody>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DE" sz="1400">
              <a:latin typeface="Roboto Condensed" panose="02000000000000000000" pitchFamily="2" charset="0"/>
              <a:ea typeface="Roboto Condensed"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845" r:id="rId1"/>
    <p:sldLayoutId id="2147483906"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charset="0"/>
        </a:defRPr>
      </a:lvl2pPr>
      <a:lvl3pPr algn="l" rtl="0" eaLnBrk="0" fontAlgn="base" hangingPunct="0">
        <a:lnSpc>
          <a:spcPct val="90000"/>
        </a:lnSpc>
        <a:spcBef>
          <a:spcPct val="0"/>
        </a:spcBef>
        <a:spcAft>
          <a:spcPct val="0"/>
        </a:spcAft>
        <a:defRPr sz="4400">
          <a:solidFill>
            <a:schemeClr val="tx1"/>
          </a:solidFill>
          <a:latin typeface="Roboto Condensed" charset="0"/>
        </a:defRPr>
      </a:lvl3pPr>
      <a:lvl4pPr algn="l" rtl="0" eaLnBrk="0" fontAlgn="base" hangingPunct="0">
        <a:lnSpc>
          <a:spcPct val="90000"/>
        </a:lnSpc>
        <a:spcBef>
          <a:spcPct val="0"/>
        </a:spcBef>
        <a:spcAft>
          <a:spcPct val="0"/>
        </a:spcAft>
        <a:defRPr sz="4400">
          <a:solidFill>
            <a:schemeClr val="tx1"/>
          </a:solidFill>
          <a:latin typeface="Roboto Condensed" charset="0"/>
        </a:defRPr>
      </a:lvl4pPr>
      <a:lvl5pPr algn="l" rtl="0" eaLnBrk="0" fontAlgn="base" hangingPunct="0">
        <a:lnSpc>
          <a:spcPct val="90000"/>
        </a:lnSpc>
        <a:spcBef>
          <a:spcPct val="0"/>
        </a:spcBef>
        <a:spcAft>
          <a:spcPct val="0"/>
        </a:spcAft>
        <a:defRPr sz="4400">
          <a:solidFill>
            <a:schemeClr val="tx1"/>
          </a:solidFill>
          <a:latin typeface="Roboto Condensed" charset="0"/>
        </a:defRPr>
      </a:lvl5pPr>
      <a:lvl6pPr marL="457200" algn="l" rtl="0" fontAlgn="base">
        <a:lnSpc>
          <a:spcPct val="90000"/>
        </a:lnSpc>
        <a:spcBef>
          <a:spcPct val="0"/>
        </a:spcBef>
        <a:spcAft>
          <a:spcPct val="0"/>
        </a:spcAft>
        <a:defRPr sz="4400">
          <a:solidFill>
            <a:schemeClr val="tx1"/>
          </a:solidFill>
          <a:latin typeface="Roboto Condensed" charset="0"/>
        </a:defRPr>
      </a:lvl6pPr>
      <a:lvl7pPr marL="914400" algn="l" rtl="0" fontAlgn="base">
        <a:lnSpc>
          <a:spcPct val="90000"/>
        </a:lnSpc>
        <a:spcBef>
          <a:spcPct val="0"/>
        </a:spcBef>
        <a:spcAft>
          <a:spcPct val="0"/>
        </a:spcAft>
        <a:defRPr sz="4400">
          <a:solidFill>
            <a:schemeClr val="tx1"/>
          </a:solidFill>
          <a:latin typeface="Roboto Condensed" charset="0"/>
        </a:defRPr>
      </a:lvl7pPr>
      <a:lvl8pPr marL="1371600" algn="l" rtl="0" fontAlgn="base">
        <a:lnSpc>
          <a:spcPct val="90000"/>
        </a:lnSpc>
        <a:spcBef>
          <a:spcPct val="0"/>
        </a:spcBef>
        <a:spcAft>
          <a:spcPct val="0"/>
        </a:spcAft>
        <a:defRPr sz="4400">
          <a:solidFill>
            <a:schemeClr val="tx1"/>
          </a:solidFill>
          <a:latin typeface="Roboto Condensed" charset="0"/>
        </a:defRPr>
      </a:lvl8pPr>
      <a:lvl9pPr marL="1828800" algn="l" rtl="0" fontAlgn="base">
        <a:lnSpc>
          <a:spcPct val="90000"/>
        </a:lnSpc>
        <a:spcBef>
          <a:spcPct val="0"/>
        </a:spcBef>
        <a:spcAft>
          <a:spcPct val="0"/>
        </a:spcAft>
        <a:defRPr sz="4400">
          <a:solidFill>
            <a:schemeClr val="tx1"/>
          </a:solidFill>
          <a:latin typeface="Roboto Condensed"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ctrTitle"/>
          </p:nvPr>
        </p:nvSpPr>
        <p:spPr bwMode="auto">
          <a:xfrm>
            <a:off x="647700" y="1700213"/>
            <a:ext cx="7848600" cy="2387600"/>
          </a:xfrm>
          <a:noFill/>
          <a:ln>
            <a:miter lim="800000"/>
            <a:headEnd/>
            <a:tailEnd/>
          </a:ln>
        </p:spPr>
        <p:txBody>
          <a:bodyPr vert="horz" wrap="square" numCol="1" compatLnSpc="1">
            <a:prstTxWarp prst="textNoShape">
              <a:avLst/>
            </a:prstTxWarp>
          </a:bodyPr>
          <a:lstStyle/>
          <a:p>
            <a:pPr eaLnBrk="1" hangingPunct="1">
              <a:lnSpc>
                <a:spcPct val="100000"/>
              </a:lnSpc>
              <a:spcBef>
                <a:spcPts val="3000"/>
              </a:spcBef>
            </a:pPr>
            <a:r>
              <a:rPr lang="de-DE" sz="3600" dirty="0">
                <a:latin typeface="Times New Roman" panose="02020603050405020304" pitchFamily="18" charset="0"/>
                <a:cs typeface="Times New Roman" panose="02020603050405020304" pitchFamily="18" charset="0"/>
              </a:rPr>
              <a:t>Übung </a:t>
            </a:r>
            <a:r>
              <a:rPr lang="de-DE" sz="3600" dirty="0" err="1">
                <a:latin typeface="Times New Roman" panose="02020603050405020304" pitchFamily="18" charset="0"/>
                <a:cs typeface="Times New Roman" panose="02020603050405020304" pitchFamily="18" charset="0"/>
              </a:rPr>
              <a:t>WirtschaftsverfassungsR</a:t>
            </a:r>
            <a:br>
              <a:rPr lang="de-DE" sz="3600" dirty="0">
                <a:latin typeface="Times New Roman" panose="02020603050405020304" pitchFamily="18" charset="0"/>
                <a:cs typeface="Times New Roman" panose="02020603050405020304" pitchFamily="18" charset="0"/>
              </a:rPr>
            </a:br>
            <a:br>
              <a:rPr lang="de-DE" sz="3600" dirty="0">
                <a:latin typeface="Times New Roman" panose="02020603050405020304" pitchFamily="18" charset="0"/>
                <a:cs typeface="Times New Roman" panose="02020603050405020304" pitchFamily="18" charset="0"/>
              </a:rPr>
            </a:br>
            <a:br>
              <a:rPr lang="de-DE" sz="2800" dirty="0">
                <a:latin typeface="Times New Roman" panose="02020603050405020304" pitchFamily="18" charset="0"/>
                <a:cs typeface="Times New Roman" panose="02020603050405020304" pitchFamily="18" charset="0"/>
              </a:rPr>
            </a:br>
            <a:endParaRPr lang="de-DE" sz="2800" dirty="0">
              <a:latin typeface="Times New Roman" panose="02020603050405020304" pitchFamily="18" charset="0"/>
              <a:cs typeface="Times New Roman" panose="02020603050405020304" pitchFamily="18" charset="0"/>
            </a:endParaRPr>
          </a:p>
        </p:txBody>
      </p:sp>
      <p:sp>
        <p:nvSpPr>
          <p:cNvPr id="121858" name="Untertitel 2"/>
          <p:cNvSpPr>
            <a:spLocks noGrp="1"/>
          </p:cNvSpPr>
          <p:nvPr>
            <p:ph type="subTitle" idx="1"/>
          </p:nvPr>
        </p:nvSpPr>
        <p:spPr bwMode="auto">
          <a:xfrm>
            <a:off x="1143000" y="5002213"/>
            <a:ext cx="6858000" cy="1655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de-DE" sz="2000" dirty="0">
              <a:latin typeface="Times New Roman" panose="02020603050405020304" pitchFamily="18" charset="0"/>
              <a:cs typeface="Times New Roman" panose="02020603050405020304" pitchFamily="18" charset="0"/>
            </a:endParaRPr>
          </a:p>
          <a:p>
            <a:pPr eaLnBrk="1" hangingPunct="1"/>
            <a:r>
              <a:rPr lang="de-DE" sz="2000" dirty="0">
                <a:latin typeface="Times New Roman" panose="02020603050405020304" pitchFamily="18" charset="0"/>
                <a:cs typeface="Times New Roman" panose="02020603050405020304" pitchFamily="18" charset="0"/>
              </a:rPr>
              <a:t>Sebastian Gebauer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3. Verfassungsrechtliche Rechtfertigung</a:t>
            </a:r>
          </a:p>
          <a:p>
            <a:pPr marL="457200" indent="-457200">
              <a:buFont typeface="+mj-lt"/>
              <a:buAutoNum type="alphaLcParenR"/>
            </a:pPr>
            <a:r>
              <a:rPr lang="de-DE" dirty="0"/>
              <a:t>Schranken: Gesetzesvorbehalt</a:t>
            </a:r>
          </a:p>
          <a:p>
            <a:pPr marL="457200" indent="-457200">
              <a:buFont typeface="+mj-lt"/>
              <a:buAutoNum type="alphaLcParenR"/>
            </a:pPr>
            <a:r>
              <a:rPr lang="de-DE" dirty="0"/>
              <a:t>Schranken-Schranken</a:t>
            </a:r>
          </a:p>
          <a:p>
            <a:pPr marL="727200" lvl="1" indent="-457200">
              <a:buFont typeface="+mj-lt"/>
              <a:buAutoNum type="arabicParenR"/>
            </a:pPr>
            <a:r>
              <a:rPr lang="de-DE" dirty="0"/>
              <a:t>Vernünftige Erwägungen </a:t>
            </a:r>
            <a:r>
              <a:rPr lang="de-DE" dirty="0" err="1"/>
              <a:t>i.F</a:t>
            </a:r>
            <a:r>
              <a:rPr lang="de-DE" dirty="0"/>
              <a:t>. Schutz Leben (+)</a:t>
            </a:r>
          </a:p>
          <a:p>
            <a:pPr marL="727200" lvl="1" indent="-457200">
              <a:buFont typeface="+mj-lt"/>
              <a:buAutoNum type="arabicParenR"/>
            </a:pPr>
            <a:r>
              <a:rPr lang="de-DE" dirty="0"/>
              <a:t>Verhältnismäßigkeit</a:t>
            </a:r>
          </a:p>
          <a:p>
            <a:pPr marL="270000" lvl="1" indent="0">
              <a:buNone/>
            </a:pPr>
            <a:r>
              <a:rPr lang="de-DE" dirty="0"/>
              <a:t>Legitimer Zweck: Schutz Leben und Gesundheit (+)</a:t>
            </a:r>
          </a:p>
          <a:p>
            <a:pPr marL="270000" lvl="1" indent="0">
              <a:buNone/>
            </a:pPr>
            <a:r>
              <a:rPr lang="de-DE" dirty="0"/>
              <a:t>Geeignetheit: Zweckförderung (+)</a:t>
            </a:r>
          </a:p>
          <a:p>
            <a:pPr marL="270000" lvl="1" indent="0">
              <a:buNone/>
            </a:pPr>
            <a:r>
              <a:rPr lang="de-DE" dirty="0"/>
              <a:t>Erforderlichkeit: Gleich wirksames, aber milderes Mittel? (Besonderheit bei Art. 12 I GG: Eingriff auf niedrigerer Stufe?), niedrigste Stufe, nichts ersichtlich.</a:t>
            </a:r>
          </a:p>
          <a:p>
            <a:pPr marL="270000" lvl="1" indent="0">
              <a:buNone/>
            </a:pPr>
            <a:r>
              <a:rPr lang="de-DE" dirty="0"/>
              <a:t>Angemessenheit: Abwägung der gegenseitigen Interessen. Da eine erhebliche Gefahr für Leib und Leben der Mitmenschen besteht (+) (Kein anderes Ergebnis möglich! – </a:t>
            </a:r>
            <a:r>
              <a:rPr lang="de-DE" i="1" dirty="0"/>
              <a:t>Verweis auf Eingriff Art 1</a:t>
            </a:r>
            <a:r>
              <a:rPr lang="de-DE" dirty="0"/>
              <a:t>)</a:t>
            </a:r>
          </a:p>
        </p:txBody>
      </p:sp>
    </p:spTree>
    <p:extLst>
      <p:ext uri="{BB962C8B-B14F-4D97-AF65-F5344CB8AC3E}">
        <p14:creationId xmlns:p14="http://schemas.microsoft.com/office/powerpoint/2010/main" val="171924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In der Stadt B gibt es zehn Apotheken. Trotzdem möchte der deutsche A ebenfalls eine eröffnen. Er beantragt dafür eine Erlaubnis zum Betrieb einer Apotheke gemäß § 1 </a:t>
            </a:r>
            <a:r>
              <a:rPr lang="de-DE" dirty="0" err="1"/>
              <a:t>ApothekenG</a:t>
            </a:r>
            <a:r>
              <a:rPr lang="de-DE" dirty="0"/>
              <a:t>. Nach einem Monat wird ihm dies von der Behörde verweigert. </a:t>
            </a:r>
          </a:p>
          <a:p>
            <a:pPr marL="0" indent="0">
              <a:buNone/>
            </a:pPr>
            <a:r>
              <a:rPr lang="de-DE" dirty="0"/>
              <a:t>Diese begründet ihre Entscheidung mit der Tatsache, dass in B bereits genügend Apotheken vorhanden sind, sodass für eine ausreichende  Versorgung der Bevölkerung mit Arzneimittel gesorgt sei. Für eine weitere Apotheke sei die wirtschaftliche Grundlage nicht gesichert, § 1 Nr. 2 </a:t>
            </a:r>
            <a:r>
              <a:rPr lang="de-DE" dirty="0" err="1"/>
              <a:t>ApothekenG</a:t>
            </a:r>
            <a:r>
              <a:rPr lang="de-DE" dirty="0"/>
              <a:t>. Es sei problematisch, dass wirtschaftlich gefährdete Apotheken leichter dazu neigen, apothekenpflichtige Arzneimittel abzugeben. Auch müsse die Behörde einer Störung der Arzneiversorgung entgegenwirken. Würden zu viele Apotheke niedergelassen, so wäre die Arzneiversorgung gefährdet. A sieht es nicht ein, dass seine Erlaubnis abgelehnt wurde. Er habe schließlich genau dafür studiert und fühlt sich somit in Art. 12 I GG verletzt. </a:t>
            </a:r>
          </a:p>
        </p:txBody>
      </p:sp>
    </p:spTree>
    <p:extLst>
      <p:ext uri="{BB962C8B-B14F-4D97-AF65-F5344CB8AC3E}">
        <p14:creationId xmlns:p14="http://schemas.microsoft.com/office/powerpoint/2010/main" val="143032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 1 </a:t>
            </a:r>
            <a:r>
              <a:rPr lang="de-DE" dirty="0" err="1"/>
              <a:t>ApothekenG</a:t>
            </a:r>
            <a:endParaRPr lang="de-DE" dirty="0"/>
          </a:p>
          <a:p>
            <a:pPr marL="0" indent="0">
              <a:buNone/>
            </a:pPr>
            <a:r>
              <a:rPr lang="de-DE" dirty="0"/>
              <a:t>Für eine neu zu errichtende Apotheke darf die Betriebserlaubnis nur erteilt werden, wenn</a:t>
            </a:r>
          </a:p>
          <a:p>
            <a:pPr marL="0" indent="0">
              <a:buNone/>
            </a:pPr>
            <a:r>
              <a:rPr lang="de-DE" dirty="0"/>
              <a:t>(1) Die Errichtung zur Sicherung der Versorgung der Bevölkerung mit Arzneimitteln im öffentlichen Interesse liegt,</a:t>
            </a:r>
          </a:p>
          <a:p>
            <a:pPr marL="0" indent="0">
              <a:buNone/>
            </a:pPr>
            <a:r>
              <a:rPr lang="de-DE" dirty="0"/>
              <a:t>(2) ihre wirtschaftliche Grundlage gesichert ist und</a:t>
            </a:r>
          </a:p>
          <a:p>
            <a:pPr marL="0" indent="0">
              <a:buNone/>
            </a:pPr>
            <a:r>
              <a:rPr lang="de-DE" dirty="0"/>
              <a:t>(3) hierdurch nicht die wirtschaftlichen Grundlagen anderer, im gleichen Ort ansässiger Apotheken gefährdet wird. </a:t>
            </a:r>
          </a:p>
        </p:txBody>
      </p:sp>
    </p:spTree>
    <p:extLst>
      <p:ext uri="{BB962C8B-B14F-4D97-AF65-F5344CB8AC3E}">
        <p14:creationId xmlns:p14="http://schemas.microsoft.com/office/powerpoint/2010/main" val="404831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14350" indent="-514350">
              <a:buAutoNum type="romanUcPeriod"/>
            </a:pPr>
            <a:r>
              <a:rPr lang="de-DE" b="1" dirty="0"/>
              <a:t>Schutzbereich</a:t>
            </a:r>
          </a:p>
          <a:p>
            <a:pPr marL="514350" indent="-514350">
              <a:buAutoNum type="romanUcPeriod"/>
            </a:pPr>
            <a:endParaRPr lang="de-DE" b="1" dirty="0"/>
          </a:p>
          <a:p>
            <a:pPr marL="0" indent="0">
              <a:buNone/>
            </a:pPr>
            <a:r>
              <a:rPr lang="de-DE" dirty="0"/>
              <a:t>a. Persönlicher Schutzbereich: Deutschengrundrecht (+)</a:t>
            </a:r>
          </a:p>
          <a:p>
            <a:pPr marL="0" indent="0">
              <a:buNone/>
            </a:pPr>
            <a:endParaRPr lang="de-DE" dirty="0"/>
          </a:p>
          <a:p>
            <a:pPr marL="0" indent="0">
              <a:buNone/>
            </a:pPr>
            <a:r>
              <a:rPr lang="de-DE" dirty="0"/>
              <a:t>b. Sachlicher Schutzbereich: Beruf, also alle auf den Erwerb gerichteten Tätigkeiten, die auf Dauer angelegt sind und der Schaffung oder Aufrechterhaltung einer Lebensgrundlage dienen. Apotheker (+) </a:t>
            </a:r>
          </a:p>
          <a:p>
            <a:endParaRPr lang="de-DE" dirty="0"/>
          </a:p>
        </p:txBody>
      </p:sp>
    </p:spTree>
    <p:extLst>
      <p:ext uri="{BB962C8B-B14F-4D97-AF65-F5344CB8AC3E}">
        <p14:creationId xmlns:p14="http://schemas.microsoft.com/office/powerpoint/2010/main" val="85341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II. Eingriff in den Schutzbereich</a:t>
            </a:r>
          </a:p>
          <a:p>
            <a:pPr marL="0" indent="0">
              <a:buNone/>
            </a:pPr>
            <a:endParaRPr lang="de-DE" b="1" dirty="0"/>
          </a:p>
          <a:p>
            <a:pPr marL="0" indent="0">
              <a:buNone/>
            </a:pPr>
            <a:r>
              <a:rPr lang="de-DE" dirty="0"/>
              <a:t>Berufsausübung oder </a:t>
            </a:r>
            <a:r>
              <a:rPr lang="de-DE" dirty="0" err="1"/>
              <a:t>subj</a:t>
            </a:r>
            <a:r>
              <a:rPr lang="de-DE" dirty="0"/>
              <a:t>./obj. Berufszulassungsregelung? (3-Stufen Theorie)</a:t>
            </a:r>
          </a:p>
          <a:p>
            <a:pPr marL="0" indent="0">
              <a:buNone/>
            </a:pPr>
            <a:endParaRPr lang="de-DE" dirty="0"/>
          </a:p>
          <a:p>
            <a:pPr marL="0" indent="0">
              <a:buNone/>
            </a:pPr>
            <a:r>
              <a:rPr lang="de-DE" dirty="0"/>
              <a:t>Frage, </a:t>
            </a:r>
            <a:r>
              <a:rPr lang="de-DE" b="1" dirty="0"/>
              <a:t>ob</a:t>
            </a:r>
            <a:r>
              <a:rPr lang="de-DE" dirty="0"/>
              <a:t> Apotheke eröffnet werden darf. Somit Berufszulassungsregelung. </a:t>
            </a:r>
          </a:p>
          <a:p>
            <a:pPr marL="0" indent="0">
              <a:buNone/>
            </a:pPr>
            <a:endParaRPr lang="de-DE" dirty="0"/>
          </a:p>
          <a:p>
            <a:pPr marL="0" indent="0">
              <a:buNone/>
            </a:pPr>
            <a:r>
              <a:rPr lang="de-DE" dirty="0"/>
              <a:t>Weiterhin hängt dies von den in § 1 </a:t>
            </a:r>
            <a:r>
              <a:rPr lang="de-DE" dirty="0" err="1"/>
              <a:t>ApothekenG</a:t>
            </a:r>
            <a:r>
              <a:rPr lang="de-DE" dirty="0"/>
              <a:t> genannten Voraussetzungen ab. Diese kann A nicht beeinflussen, sodass es sich um eine objektive Berufszulassungsregelung handelt. </a:t>
            </a:r>
          </a:p>
        </p:txBody>
      </p:sp>
    </p:spTree>
    <p:extLst>
      <p:ext uri="{BB962C8B-B14F-4D97-AF65-F5344CB8AC3E}">
        <p14:creationId xmlns:p14="http://schemas.microsoft.com/office/powerpoint/2010/main" val="217079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III. Verfassungsrechtliche Rechtfertigung</a:t>
            </a:r>
          </a:p>
          <a:p>
            <a:pPr marL="457200" indent="-457200">
              <a:buFont typeface="+mj-lt"/>
              <a:buAutoNum type="arabicPeriod"/>
            </a:pPr>
            <a:endParaRPr lang="de-DE" dirty="0"/>
          </a:p>
          <a:p>
            <a:pPr marL="457200" indent="-457200">
              <a:buFont typeface="+mj-lt"/>
              <a:buAutoNum type="arabicPeriod"/>
            </a:pPr>
            <a:r>
              <a:rPr lang="de-DE" dirty="0"/>
              <a:t>Legitimer Zweck – Schutz der Gesundheit (+) </a:t>
            </a:r>
          </a:p>
          <a:p>
            <a:pPr marL="457200" indent="-457200">
              <a:buFont typeface="+mj-lt"/>
              <a:buAutoNum type="arabicPeriod"/>
            </a:pPr>
            <a:r>
              <a:rPr lang="de-DE" dirty="0"/>
              <a:t>Geeignetheit (+), „ruinöser“ Wettbewerb eingeschränkt</a:t>
            </a:r>
          </a:p>
          <a:p>
            <a:pPr marL="457200" indent="-457200">
              <a:buFont typeface="+mj-lt"/>
              <a:buAutoNum type="arabicPeriod"/>
            </a:pPr>
            <a:r>
              <a:rPr lang="de-DE" dirty="0"/>
              <a:t>Erforderlichkeit: Fraglich</a:t>
            </a:r>
          </a:p>
          <a:p>
            <a:pPr lvl="1"/>
            <a:r>
              <a:rPr lang="de-DE" dirty="0"/>
              <a:t>weil eine ausreichende Prüfung des Apothekers für den Schutz der Gesundheit ebenfalls ausreichend ist</a:t>
            </a:r>
          </a:p>
          <a:p>
            <a:pPr lvl="1"/>
            <a:r>
              <a:rPr lang="de-DE" dirty="0"/>
              <a:t>ein ruinöser Wettbewerb auch dadurch vermieden werden kann, dass Rabatte verboten werden</a:t>
            </a:r>
          </a:p>
          <a:p>
            <a:pPr lvl="1"/>
            <a:r>
              <a:rPr lang="de-DE" dirty="0"/>
              <a:t>eine umfassende Prüfung des Apothekers ausreichend die Bevölkerung schützt </a:t>
            </a:r>
          </a:p>
          <a:p>
            <a:endParaRPr lang="de-DE" i="1" dirty="0"/>
          </a:p>
          <a:p>
            <a:r>
              <a:rPr lang="de-DE" i="1" dirty="0"/>
              <a:t>S. 21 Skript oben: Sollten Sie die Erforderlichkeit </a:t>
            </a:r>
            <a:r>
              <a:rPr lang="de-DE" i="1" strike="sngStrike" dirty="0"/>
              <a:t>verneinen</a:t>
            </a:r>
            <a:r>
              <a:rPr lang="de-DE" i="1" dirty="0"/>
              <a:t>, bejahen</a:t>
            </a:r>
          </a:p>
        </p:txBody>
      </p:sp>
    </p:spTree>
    <p:extLst>
      <p:ext uri="{BB962C8B-B14F-4D97-AF65-F5344CB8AC3E}">
        <p14:creationId xmlns:p14="http://schemas.microsoft.com/office/powerpoint/2010/main" val="371199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14350" indent="-514350">
              <a:buAutoNum type="romanUcPeriod"/>
            </a:pPr>
            <a:r>
              <a:rPr lang="de-DE" b="1" dirty="0"/>
              <a:t>Grundlagen Art. 12 I GG</a:t>
            </a:r>
          </a:p>
          <a:p>
            <a:endParaRPr lang="de-DE" dirty="0"/>
          </a:p>
          <a:p>
            <a:r>
              <a:rPr lang="de-DE" dirty="0" err="1"/>
              <a:t>DeutschengrundR</a:t>
            </a:r>
            <a:r>
              <a:rPr lang="de-DE" dirty="0"/>
              <a:t> (Beachte auch EU-Bürger), </a:t>
            </a:r>
            <a:r>
              <a:rPr lang="de-DE" dirty="0" err="1"/>
              <a:t>FreiheitsgrundR</a:t>
            </a:r>
            <a:endParaRPr lang="de-DE" dirty="0"/>
          </a:p>
          <a:p>
            <a:endParaRPr lang="de-DE" dirty="0"/>
          </a:p>
          <a:p>
            <a:r>
              <a:rPr lang="de-DE" dirty="0" err="1"/>
              <a:t>Grdsl</a:t>
            </a:r>
            <a:r>
              <a:rPr lang="de-DE" dirty="0"/>
              <a:t>. Vorgehen: Prüfen ob Person sich darauf berufen kann und Tätigkeit darunter fällt (Schutzbereich)</a:t>
            </a:r>
          </a:p>
          <a:p>
            <a:endParaRPr lang="de-DE" dirty="0"/>
          </a:p>
          <a:p>
            <a:r>
              <a:rPr lang="de-DE" dirty="0"/>
              <a:t>Eingriff in Schutzbereich</a:t>
            </a:r>
          </a:p>
          <a:p>
            <a:endParaRPr lang="de-DE" dirty="0"/>
          </a:p>
          <a:p>
            <a:r>
              <a:rPr lang="de-DE" dirty="0"/>
              <a:t>Verfassungsrechtliche Rechtfertigung?</a:t>
            </a:r>
          </a:p>
        </p:txBody>
      </p:sp>
    </p:spTree>
    <p:extLst>
      <p:ext uri="{BB962C8B-B14F-4D97-AF65-F5344CB8AC3E}">
        <p14:creationId xmlns:p14="http://schemas.microsoft.com/office/powerpoint/2010/main" val="410547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Daraus ergibt sich:</a:t>
            </a:r>
          </a:p>
          <a:p>
            <a:pPr marL="457200" indent="-457200">
              <a:buFont typeface="+mj-lt"/>
              <a:buAutoNum type="arabicPeriod"/>
            </a:pPr>
            <a:r>
              <a:rPr lang="de-DE" b="1" dirty="0"/>
              <a:t>Schutzbereich</a:t>
            </a:r>
          </a:p>
          <a:p>
            <a:pPr marL="727200" lvl="1" indent="-457200">
              <a:buFont typeface="+mj-lt"/>
              <a:buAutoNum type="alphaLcParenR"/>
            </a:pPr>
            <a:r>
              <a:rPr lang="de-DE" dirty="0"/>
              <a:t>Persönlicher SB</a:t>
            </a:r>
          </a:p>
          <a:p>
            <a:pPr marL="727200" lvl="1" indent="-457200">
              <a:buFont typeface="+mj-lt"/>
              <a:buAutoNum type="alphaLcParenR"/>
            </a:pPr>
            <a:r>
              <a:rPr lang="de-DE" dirty="0"/>
              <a:t>Sachlicher SB</a:t>
            </a:r>
          </a:p>
          <a:p>
            <a:pPr marL="727200" lvl="1" indent="-457200">
              <a:buFont typeface="+mj-lt"/>
              <a:buAutoNum type="alphaLcParenR"/>
            </a:pPr>
            <a:endParaRPr lang="de-DE" dirty="0"/>
          </a:p>
          <a:p>
            <a:pPr marL="457200" indent="-457200">
              <a:buFont typeface="+mj-lt"/>
              <a:buAutoNum type="arabicPeriod"/>
            </a:pPr>
            <a:r>
              <a:rPr lang="de-DE" b="1" dirty="0"/>
              <a:t>Eingriff</a:t>
            </a:r>
            <a:r>
              <a:rPr lang="de-DE" dirty="0"/>
              <a:t> (Klassischer o. moderner Begriff)</a:t>
            </a:r>
          </a:p>
          <a:p>
            <a:pPr marL="457200" indent="-457200">
              <a:buFont typeface="+mj-lt"/>
              <a:buAutoNum type="arabicPeriod"/>
            </a:pPr>
            <a:endParaRPr lang="de-DE" dirty="0"/>
          </a:p>
          <a:p>
            <a:pPr marL="457200" indent="-457200">
              <a:buFont typeface="+mj-lt"/>
              <a:buAutoNum type="arabicPeriod"/>
            </a:pPr>
            <a:r>
              <a:rPr lang="de-DE" b="1" dirty="0"/>
              <a:t>Verfassungsrechtliche Rechtfertigung</a:t>
            </a:r>
          </a:p>
          <a:p>
            <a:pPr marL="727200" lvl="1" indent="-457200">
              <a:buFont typeface="+mj-lt"/>
              <a:buAutoNum type="alphaLcParenR"/>
            </a:pPr>
            <a:r>
              <a:rPr lang="de-DE" dirty="0"/>
              <a:t>Schranken</a:t>
            </a:r>
          </a:p>
          <a:p>
            <a:pPr marL="727200" lvl="1" indent="-457200">
              <a:buFont typeface="+mj-lt"/>
              <a:buAutoNum type="alphaLcParenR"/>
            </a:pPr>
            <a:r>
              <a:rPr lang="de-DE" dirty="0"/>
              <a:t>Schranken-Schranke</a:t>
            </a:r>
          </a:p>
        </p:txBody>
      </p:sp>
    </p:spTree>
    <p:extLst>
      <p:ext uri="{BB962C8B-B14F-4D97-AF65-F5344CB8AC3E}">
        <p14:creationId xmlns:p14="http://schemas.microsoft.com/office/powerpoint/2010/main" val="294506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AutoNum type="arabicPeriod"/>
            </a:pPr>
            <a:r>
              <a:rPr lang="de-DE" b="1" dirty="0"/>
              <a:t>Schutzbereich</a:t>
            </a:r>
          </a:p>
          <a:p>
            <a:pPr marL="0" indent="0">
              <a:buNone/>
            </a:pPr>
            <a:endParaRPr lang="de-DE" dirty="0"/>
          </a:p>
          <a:p>
            <a:pPr marL="457200" indent="-457200">
              <a:buFont typeface="+mj-lt"/>
              <a:buAutoNum type="alphaLcParenR"/>
            </a:pPr>
            <a:r>
              <a:rPr lang="de-DE" dirty="0"/>
              <a:t>Persönlich: Deutsche + jur. P.</a:t>
            </a:r>
          </a:p>
          <a:p>
            <a:pPr marL="457200" indent="-457200">
              <a:buFont typeface="+mj-lt"/>
              <a:buAutoNum type="alphaLcParenR"/>
            </a:pPr>
            <a:endParaRPr lang="de-DE" dirty="0"/>
          </a:p>
          <a:p>
            <a:pPr marL="457200" indent="-457200">
              <a:buFont typeface="+mj-lt"/>
              <a:buAutoNum type="alphaLcParenR"/>
            </a:pPr>
            <a:r>
              <a:rPr lang="de-DE" dirty="0"/>
              <a:t>Sachlich: Einheitlich den Beruf (S. 1 und 2), somit </a:t>
            </a:r>
            <a:r>
              <a:rPr lang="de-DE" dirty="0" err="1"/>
              <a:t>B.auswahl</a:t>
            </a:r>
            <a:r>
              <a:rPr lang="de-DE" dirty="0"/>
              <a:t>, als auch </a:t>
            </a:r>
            <a:r>
              <a:rPr lang="de-DE" dirty="0" err="1"/>
              <a:t>B.ausübung</a:t>
            </a:r>
            <a:endParaRPr lang="de-DE" dirty="0"/>
          </a:p>
          <a:p>
            <a:pPr marL="0" indent="0" algn="ctr">
              <a:buNone/>
            </a:pPr>
            <a:r>
              <a:rPr lang="de-DE" dirty="0"/>
              <a:t>Beruf: Jede auf Dauer angelegte Tätigkeit, die der Schaffung oder Aufrechterhaltung einer Lebensgrundlage dient. </a:t>
            </a:r>
          </a:p>
          <a:p>
            <a:pPr marL="0" indent="0" algn="ctr">
              <a:buNone/>
            </a:pPr>
            <a:r>
              <a:rPr lang="de-DE" dirty="0"/>
              <a:t>(Es spielt keine Rolle, ob Beruf erlaubt ist, nur nicht gemeinschädlich – Beachten Sie Rang d. Normen!!!!)</a:t>
            </a:r>
          </a:p>
        </p:txBody>
      </p:sp>
    </p:spTree>
    <p:extLst>
      <p:ext uri="{BB962C8B-B14F-4D97-AF65-F5344CB8AC3E}">
        <p14:creationId xmlns:p14="http://schemas.microsoft.com/office/powerpoint/2010/main" val="33071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2. Eingriff</a:t>
            </a:r>
          </a:p>
          <a:p>
            <a:pPr marL="0" indent="0">
              <a:buNone/>
            </a:pPr>
            <a:r>
              <a:rPr lang="de-DE" dirty="0"/>
              <a:t>Zuerst die Frage, ob ein Eingriff vorliegt, sodann welcher Art</a:t>
            </a:r>
          </a:p>
          <a:p>
            <a:pPr marL="0" indent="0">
              <a:buNone/>
            </a:pPr>
            <a:endParaRPr lang="de-DE" dirty="0"/>
          </a:p>
          <a:p>
            <a:pPr marL="457200" indent="-457200">
              <a:buFont typeface="+mj-lt"/>
              <a:buAutoNum type="alphaLcParenR"/>
            </a:pPr>
            <a:r>
              <a:rPr lang="de-DE" dirty="0"/>
              <a:t>Eingriff</a:t>
            </a:r>
          </a:p>
          <a:p>
            <a:pPr marL="727200" lvl="1" indent="-457200">
              <a:buFont typeface="+mj-lt"/>
              <a:buAutoNum type="arabicParenR"/>
            </a:pPr>
            <a:r>
              <a:rPr lang="de-DE" dirty="0"/>
              <a:t>Klassischer Begriff: Rechtsakt muss final und unmittelbar freiheitsverkürzend in die Rechtssphäre des Bürgers eingreifen</a:t>
            </a:r>
          </a:p>
          <a:p>
            <a:pPr marL="727200" lvl="1" indent="-457200">
              <a:buFont typeface="+mj-lt"/>
              <a:buAutoNum type="arabicParenR"/>
            </a:pPr>
            <a:r>
              <a:rPr lang="de-DE" dirty="0"/>
              <a:t>Moderner Begriff: Ausreichend ist, wenn die Grundrechtsausübung faktisch, mittelbar oder sogar drittbetroffen eingeschränkt wird.</a:t>
            </a:r>
          </a:p>
          <a:p>
            <a:pPr marL="457200" indent="-457200">
              <a:buFont typeface="+mj-lt"/>
              <a:buAutoNum type="alphaLcParenR"/>
            </a:pPr>
            <a:r>
              <a:rPr lang="de-DE" dirty="0"/>
              <a:t>Art des Eingriffs</a:t>
            </a:r>
          </a:p>
          <a:p>
            <a:pPr marL="270000" lvl="1" indent="0">
              <a:buNone/>
            </a:pPr>
            <a:r>
              <a:rPr lang="de-DE" dirty="0"/>
              <a:t>3-Stufen-Theorie (Grundlage für </a:t>
            </a:r>
            <a:r>
              <a:rPr lang="de-DE" dirty="0" err="1"/>
              <a:t>verfassungsR</a:t>
            </a:r>
            <a:r>
              <a:rPr lang="de-DE" dirty="0"/>
              <a:t> Rechtfertigung)</a:t>
            </a:r>
          </a:p>
          <a:p>
            <a:pPr marL="612900" lvl="1" indent="-342900">
              <a:buFont typeface="+mj-lt"/>
              <a:buAutoNum type="arabicParenR"/>
            </a:pPr>
            <a:r>
              <a:rPr lang="de-DE" dirty="0"/>
              <a:t>1. Stufe: Berufsausübung („Wie“ die Tätigkeit)</a:t>
            </a:r>
          </a:p>
          <a:p>
            <a:pPr marL="612900" lvl="1" indent="-342900">
              <a:buFont typeface="+mj-lt"/>
              <a:buAutoNum type="arabicParenR"/>
            </a:pPr>
            <a:r>
              <a:rPr lang="de-DE" dirty="0"/>
              <a:t>2. Stufe: Subjektive Berufszulassungsregelung („ob“, persönliche Merkmale)</a:t>
            </a:r>
          </a:p>
          <a:p>
            <a:pPr marL="612900" lvl="1" indent="-342900">
              <a:buFont typeface="+mj-lt"/>
              <a:buAutoNum type="arabicParenR"/>
            </a:pPr>
            <a:r>
              <a:rPr lang="de-DE" dirty="0"/>
              <a:t>3. Stufe: Objektive B. („ob“, Merkmale dem Bewerber entzogen)</a:t>
            </a:r>
          </a:p>
        </p:txBody>
      </p:sp>
    </p:spTree>
    <p:extLst>
      <p:ext uri="{BB962C8B-B14F-4D97-AF65-F5344CB8AC3E}">
        <p14:creationId xmlns:p14="http://schemas.microsoft.com/office/powerpoint/2010/main" val="147881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3. Verfassungsrechtliche Rechtfertigung</a:t>
            </a:r>
          </a:p>
          <a:p>
            <a:pPr marL="0" indent="0">
              <a:buNone/>
            </a:pPr>
            <a:r>
              <a:rPr lang="de-DE" dirty="0"/>
              <a:t>(„Der Eingriff könnte jedoch </a:t>
            </a:r>
            <a:r>
              <a:rPr lang="de-DE" dirty="0" err="1"/>
              <a:t>verfassungsR</a:t>
            </a:r>
            <a:r>
              <a:rPr lang="de-DE" dirty="0"/>
              <a:t> gerechtfertigt sein“)</a:t>
            </a:r>
          </a:p>
          <a:p>
            <a:pPr marL="0" indent="0">
              <a:buNone/>
            </a:pPr>
            <a:endParaRPr lang="de-DE" dirty="0"/>
          </a:p>
          <a:p>
            <a:pPr marL="457200" indent="-457200">
              <a:buFont typeface="+mj-lt"/>
              <a:buAutoNum type="alphaLcParenR"/>
            </a:pPr>
            <a:r>
              <a:rPr lang="de-DE" dirty="0"/>
              <a:t>Schranken: („Grenzen des </a:t>
            </a:r>
            <a:r>
              <a:rPr lang="de-DE" dirty="0" err="1"/>
              <a:t>GrundR</a:t>
            </a:r>
            <a:r>
              <a:rPr lang="de-DE" dirty="0"/>
              <a:t>“), Gesetzesvorbehalt in Art. 12 I GG</a:t>
            </a:r>
          </a:p>
          <a:p>
            <a:pPr marL="457200" indent="-457200">
              <a:buFont typeface="+mj-lt"/>
              <a:buAutoNum type="alphaLcParenR"/>
            </a:pPr>
            <a:endParaRPr lang="de-DE" dirty="0"/>
          </a:p>
          <a:p>
            <a:pPr marL="457200" indent="-457200">
              <a:buFont typeface="+mj-lt"/>
              <a:buAutoNum type="alphaLcParenR"/>
            </a:pPr>
            <a:r>
              <a:rPr lang="de-DE" dirty="0"/>
              <a:t>Schranken-Schranke: („Grenzen der Schranke“)</a:t>
            </a:r>
          </a:p>
          <a:p>
            <a:pPr marL="727200" lvl="1" indent="-457200">
              <a:buFont typeface="+mj-lt"/>
              <a:buAutoNum type="arabicParenR"/>
            </a:pPr>
            <a:r>
              <a:rPr lang="de-DE" dirty="0"/>
              <a:t>1. Stufe: Vernünftige Erwägungen Allgemeinwohl + Verhältnismäßigkeit</a:t>
            </a:r>
          </a:p>
          <a:p>
            <a:pPr marL="727200" lvl="1" indent="-457200">
              <a:buFont typeface="+mj-lt"/>
              <a:buAutoNum type="arabicParenR"/>
            </a:pPr>
            <a:r>
              <a:rPr lang="de-DE" dirty="0"/>
              <a:t>2. Stufe: Schutz wichtiger Gemeinschaftsgüter + Verh.</a:t>
            </a:r>
          </a:p>
          <a:p>
            <a:pPr marL="727200" lvl="1" indent="-457200">
              <a:buFont typeface="+mj-lt"/>
              <a:buAutoNum type="arabicParenR"/>
            </a:pPr>
            <a:r>
              <a:rPr lang="de-DE" dirty="0"/>
              <a:t>3. Stufe: Schutz überragend wichtiger Gemeinschaftsgüter + Verh.</a:t>
            </a:r>
          </a:p>
          <a:p>
            <a:pPr marL="457200" indent="-457200">
              <a:buFont typeface="+mj-lt"/>
              <a:buAutoNum type="alphaLcParenR"/>
            </a:pPr>
            <a:endParaRPr lang="de-DE" dirty="0"/>
          </a:p>
          <a:p>
            <a:pPr marL="457200" indent="-457200">
              <a:buFont typeface="+mj-lt"/>
              <a:buAutoNum type="alphaLcParenR"/>
            </a:pPr>
            <a:endParaRPr lang="de-DE" dirty="0"/>
          </a:p>
        </p:txBody>
      </p:sp>
    </p:spTree>
    <p:extLst>
      <p:ext uri="{BB962C8B-B14F-4D97-AF65-F5344CB8AC3E}">
        <p14:creationId xmlns:p14="http://schemas.microsoft.com/office/powerpoint/2010/main" val="159924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W lebt von der Zucht einer besonders aggressiven Hunderasse. Jedoch ist die Hunderasse derart aggressiv, dass vermehrt Zwischenfälle mit Todesopfern vermeldet wurden, zumal die Tiere auch durch den Besitzer nicht mehr beruhigt werden können, wenn sie einmal angreifen. Dies geschah nicht nur gegenüber fremden Personen, sondern die Tiere greifen plötzlich und ohne Vorwarnung auch die Besitzer an.</a:t>
            </a:r>
          </a:p>
          <a:p>
            <a:pPr marL="0" indent="0">
              <a:buNone/>
            </a:pPr>
            <a:r>
              <a:rPr lang="de-DE" dirty="0"/>
              <a:t>Dem Bundestagsabgeordneten B sind die Tiere ein Dorn im Auge, da er die Hunde als erhebliche Gefahr für die Bürger ansieht. Ein Gespräch zwischen B und W, indem W gebeten wurde, die Hundezucht zu unterlassen, verlief ohne Erfolg. Angesichts der Gefahr nutzt B seine Kontakte um eine (formell rechtmäßige) Verordnung durch die Bundesregierung auf den Weg</a:t>
            </a:r>
          </a:p>
          <a:p>
            <a:pPr marL="0" indent="0">
              <a:buNone/>
            </a:pPr>
            <a:r>
              <a:rPr lang="de-DE" dirty="0"/>
              <a:t>zu bringen, die die Zucht und den Handel mit der Hunderasse unter Verbot stellt.</a:t>
            </a:r>
          </a:p>
          <a:p>
            <a:pPr marL="0" indent="0">
              <a:buNone/>
            </a:pPr>
            <a:r>
              <a:rPr lang="de-DE" dirty="0"/>
              <a:t>W sieht sich in seinem Grundrecht aus Art. 12 I GG verletzt. Zu Recht? </a:t>
            </a:r>
          </a:p>
        </p:txBody>
      </p:sp>
    </p:spTree>
    <p:extLst>
      <p:ext uri="{BB962C8B-B14F-4D97-AF65-F5344CB8AC3E}">
        <p14:creationId xmlns:p14="http://schemas.microsoft.com/office/powerpoint/2010/main" val="424568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1. Schutzbereich</a:t>
            </a:r>
          </a:p>
          <a:p>
            <a:pPr marL="457200" indent="-457200">
              <a:buFont typeface="+mj-lt"/>
              <a:buAutoNum type="alphaLcParenR"/>
            </a:pPr>
            <a:endParaRPr lang="de-DE" dirty="0"/>
          </a:p>
          <a:p>
            <a:pPr marL="457200" indent="-457200">
              <a:buFont typeface="+mj-lt"/>
              <a:buAutoNum type="alphaLcParenR"/>
            </a:pPr>
            <a:r>
              <a:rPr lang="de-DE" dirty="0"/>
              <a:t>Persönlich: W ist Deutscher (Art. 116 I GG), somit (+) </a:t>
            </a:r>
          </a:p>
          <a:p>
            <a:pPr marL="457200" indent="-457200">
              <a:buFont typeface="+mj-lt"/>
              <a:buAutoNum type="alphaLcParenR"/>
            </a:pPr>
            <a:endParaRPr lang="de-DE" dirty="0"/>
          </a:p>
          <a:p>
            <a:pPr marL="457200" indent="-457200">
              <a:buFont typeface="+mj-lt"/>
              <a:buAutoNum type="alphaLcParenR"/>
            </a:pPr>
            <a:r>
              <a:rPr lang="de-DE" dirty="0"/>
              <a:t>Sachlich: Einheitliches Recht der Berufsfreiheit in Art. 12 I GG. Beruf: Ein Beruf ist jede auf Dauer angelegte Tätigkeit, die der Schaffung oder Aufrechterhaltung einer Lebensgrundlage dient. Hundezucht durch W ist dauerhaft und zur Aufrechterhaltung seiner Lebensgrundlage, somit (+).</a:t>
            </a:r>
          </a:p>
        </p:txBody>
      </p:sp>
    </p:spTree>
    <p:extLst>
      <p:ext uri="{BB962C8B-B14F-4D97-AF65-F5344CB8AC3E}">
        <p14:creationId xmlns:p14="http://schemas.microsoft.com/office/powerpoint/2010/main" val="304759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2. Eingriff: </a:t>
            </a:r>
          </a:p>
          <a:p>
            <a:r>
              <a:rPr lang="de-DE" dirty="0"/>
              <a:t>Jede Maßnahme, die die Grundrechtsausübung einschränkt. Grundsätzlich (+), da Zucht- und Handelsverbot durch VO.</a:t>
            </a:r>
          </a:p>
          <a:p>
            <a:endParaRPr lang="de-DE" dirty="0"/>
          </a:p>
          <a:p>
            <a:r>
              <a:rPr lang="de-DE" dirty="0"/>
              <a:t>Berufsausübungsregelung oder eine </a:t>
            </a:r>
            <a:r>
              <a:rPr lang="de-DE" dirty="0" err="1"/>
              <a:t>subj</a:t>
            </a:r>
            <a:r>
              <a:rPr lang="de-DE" dirty="0"/>
              <a:t>./obj. Berufswahlregel?</a:t>
            </a:r>
          </a:p>
          <a:p>
            <a:endParaRPr lang="de-DE" dirty="0"/>
          </a:p>
          <a:p>
            <a:r>
              <a:rPr lang="de-DE" dirty="0"/>
              <a:t>Hundezucht der gefährlichen Rasse eigener Beruf oder „Hundezucht“? (Unterschied „wie“ oder „ob“)</a:t>
            </a:r>
          </a:p>
          <a:p>
            <a:pPr marL="0" indent="0">
              <a:buNone/>
            </a:pPr>
            <a:r>
              <a:rPr lang="de-DE" dirty="0"/>
              <a:t>	Spezialisierungen in jedem Beruf, somit nur „wie“</a:t>
            </a:r>
          </a:p>
          <a:p>
            <a:pPr marL="0" indent="0">
              <a:buNone/>
            </a:pPr>
            <a:endParaRPr lang="de-DE" dirty="0"/>
          </a:p>
          <a:p>
            <a:r>
              <a:rPr lang="de-DE" dirty="0"/>
              <a:t>Folglich handelt es sich um eine Berufsausübungsregelung. (Stufe 1)</a:t>
            </a:r>
          </a:p>
          <a:p>
            <a:endParaRPr lang="de-DE" dirty="0"/>
          </a:p>
          <a:p>
            <a:r>
              <a:rPr lang="de-DE" i="1" dirty="0"/>
              <a:t>Hinweis Skript S. 19 oben</a:t>
            </a:r>
          </a:p>
        </p:txBody>
      </p:sp>
    </p:spTree>
    <p:extLst>
      <p:ext uri="{BB962C8B-B14F-4D97-AF65-F5344CB8AC3E}">
        <p14:creationId xmlns:p14="http://schemas.microsoft.com/office/powerpoint/2010/main" val="991807540"/>
      </p:ext>
    </p:extLst>
  </p:cSld>
  <p:clrMapOvr>
    <a:masterClrMapping/>
  </p:clrMapOvr>
</p:sld>
</file>

<file path=ppt/theme/theme1.xml><?xml version="1.0" encoding="utf-8"?>
<a:theme xmlns:a="http://schemas.openxmlformats.org/drawingml/2006/main" name="1_TUC_Wiwi">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C">
      <a:majorFont>
        <a:latin typeface="Roboto Condensed"/>
        <a:ea typeface=""/>
        <a:cs typeface=""/>
      </a:majorFont>
      <a:minorFont>
        <a:latin typeface="Roboto Condensed"/>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TUC_Wiwi</Template>
  <TotalTime>0</TotalTime>
  <Words>1075</Words>
  <Application>Microsoft Office PowerPoint</Application>
  <PresentationFormat>Bildschirmpräsentation (4:3)</PresentationFormat>
  <Paragraphs>107</Paragraphs>
  <Slides>15</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15</vt:i4>
      </vt:variant>
    </vt:vector>
  </HeadingPairs>
  <TitlesOfParts>
    <vt:vector size="25" baseType="lpstr">
      <vt:lpstr>Times New Roman</vt:lpstr>
      <vt:lpstr>Arial</vt:lpstr>
      <vt:lpstr>Roboto Condensed</vt:lpstr>
      <vt:lpstr>Roboto</vt:lpstr>
      <vt:lpstr>Symbol</vt:lpstr>
      <vt:lpstr>Calibri</vt:lpstr>
      <vt:lpstr>Roboto Condensed Light</vt:lpstr>
      <vt:lpstr>Wingdings</vt:lpstr>
      <vt:lpstr>Courier New</vt:lpstr>
      <vt:lpstr>1_TUC_Wiwi</vt:lpstr>
      <vt:lpstr>Übung WirtschaftsverfassungsR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Thurner</dc:creator>
  <cp:lastModifiedBy>Sebastian Gebauer</cp:lastModifiedBy>
  <cp:revision>1489</cp:revision>
  <cp:lastPrinted>2020-01-14T09:06:30Z</cp:lastPrinted>
  <dcterms:created xsi:type="dcterms:W3CDTF">2013-06-29T07:36:14Z</dcterms:created>
  <dcterms:modified xsi:type="dcterms:W3CDTF">2022-10-21T07:13:56Z</dcterms:modified>
</cp:coreProperties>
</file>