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16"/>
  </p:notesMasterIdLst>
  <p:handoutMasterIdLst>
    <p:handoutMasterId r:id="rId17"/>
  </p:handoutMasterIdLst>
  <p:sldIdLst>
    <p:sldId id="471" r:id="rId2"/>
    <p:sldId id="526" r:id="rId3"/>
    <p:sldId id="544" r:id="rId4"/>
    <p:sldId id="545" r:id="rId5"/>
    <p:sldId id="546" r:id="rId6"/>
    <p:sldId id="547" r:id="rId7"/>
    <p:sldId id="534" r:id="rId8"/>
    <p:sldId id="535" r:id="rId9"/>
    <p:sldId id="536" r:id="rId10"/>
    <p:sldId id="537" r:id="rId11"/>
    <p:sldId id="538" r:id="rId12"/>
    <p:sldId id="539" r:id="rId13"/>
    <p:sldId id="542" r:id="rId14"/>
    <p:sldId id="543" r:id="rId15"/>
  </p:sldIdLst>
  <p:sldSz cx="9144000" cy="6858000" type="screen4x3"/>
  <p:notesSz cx="6797675" cy="9926638"/>
  <p:embeddedFontLst>
    <p:embeddedFont>
      <p:font typeface="Calibri" panose="020F0502020204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Roboto Condensed" panose="02000000000000000000" pitchFamily="2" charset="0"/>
      <p:regular r:id="rId26"/>
      <p:bold r:id="rId27"/>
      <p:italic r:id="rId28"/>
      <p:boldItalic r:id="rId29"/>
    </p:embeddedFont>
    <p:embeddedFont>
      <p:font typeface="Roboto Condensed Light" panose="02000000000000000000" pitchFamily="2" charset="0"/>
      <p:regular r:id="rId30"/>
      <p:italic r:id="rId31"/>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0736"/>
    <a:srgbClr val="006600"/>
    <a:srgbClr val="008000"/>
    <a:srgbClr val="009900"/>
    <a:srgbClr val="000000"/>
    <a:srgbClr val="123375"/>
    <a:srgbClr val="FEE2EB"/>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68" autoAdjust="0"/>
    <p:restoredTop sz="97463" autoAdjust="0"/>
  </p:normalViewPr>
  <p:slideViewPr>
    <p:cSldViewPr snapToObjects="1">
      <p:cViewPr varScale="1">
        <p:scale>
          <a:sx n="87" d="100"/>
          <a:sy n="87" d="100"/>
        </p:scale>
        <p:origin x="90" y="708"/>
      </p:cViewPr>
      <p:guideLst>
        <p:guide orient="horz" pos="2160"/>
        <p:guide pos="2880"/>
      </p:guideLst>
    </p:cSldViewPr>
  </p:slideViewPr>
  <p:outlineViewPr>
    <p:cViewPr>
      <p:scale>
        <a:sx n="33" d="100"/>
        <a:sy n="33" d="100"/>
      </p:scale>
      <p:origin x="0" y="-10363"/>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90" d="100"/>
          <a:sy n="90" d="100"/>
        </p:scale>
        <p:origin x="371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87902" tIns="43952" rIns="87902" bIns="43952"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87902" tIns="43952" rIns="87902" bIns="43952" rtlCol="0"/>
          <a:lstStyle>
            <a:lvl1pPr algn="r" fontAlgn="auto">
              <a:spcBef>
                <a:spcPts val="0"/>
              </a:spcBef>
              <a:spcAft>
                <a:spcPts val="0"/>
              </a:spcAft>
              <a:defRPr sz="1200">
                <a:latin typeface="+mn-lt"/>
                <a:cs typeface="+mn-cs"/>
              </a:defRPr>
            </a:lvl1pPr>
          </a:lstStyle>
          <a:p>
            <a:pPr>
              <a:defRPr/>
            </a:pPr>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87902" tIns="43952" rIns="87902" bIns="43952"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87902" tIns="43952" rIns="87902" bIns="43952" rtlCol="0" anchor="b"/>
          <a:lstStyle>
            <a:lvl1pPr algn="r" fontAlgn="auto">
              <a:spcBef>
                <a:spcPts val="0"/>
              </a:spcBef>
              <a:spcAft>
                <a:spcPts val="0"/>
              </a:spcAft>
              <a:defRPr sz="1200">
                <a:latin typeface="+mn-lt"/>
                <a:cs typeface="+mn-cs"/>
              </a:defRPr>
            </a:lvl1pPr>
          </a:lstStyle>
          <a:p>
            <a:pPr>
              <a:defRPr/>
            </a:pPr>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1093788" cy="273050"/>
          </a:xfrm>
          <a:prstGeom prst="rect">
            <a:avLst/>
          </a:prstGeom>
        </p:spPr>
        <p:txBody>
          <a:bodyPr vert="horz" lIns="95211" tIns="47604" rIns="95211" bIns="47604" rtlCol="0"/>
          <a:lstStyle>
            <a:lvl1pPr algn="l" fontAlgn="auto">
              <a:spcBef>
                <a:spcPts val="0"/>
              </a:spcBef>
              <a:spcAft>
                <a:spcPts val="0"/>
              </a:spcAft>
              <a:defRPr sz="1300">
                <a:latin typeface="+mn-lt"/>
                <a:cs typeface="+mn-cs"/>
              </a:defRPr>
            </a:lvl1pPr>
          </a:lstStyle>
          <a:p>
            <a:pPr>
              <a:defRPr/>
            </a:pPr>
            <a:endParaRPr lang="de-DE"/>
          </a:p>
        </p:txBody>
      </p:sp>
      <p:sp>
        <p:nvSpPr>
          <p:cNvPr id="3" name="Datumsplatzhalter 2"/>
          <p:cNvSpPr>
            <a:spLocks noGrp="1"/>
          </p:cNvSpPr>
          <p:nvPr>
            <p:ph type="dt" idx="1"/>
          </p:nvPr>
        </p:nvSpPr>
        <p:spPr>
          <a:xfrm>
            <a:off x="5776913" y="0"/>
            <a:ext cx="1019175" cy="273050"/>
          </a:xfrm>
          <a:prstGeom prst="rect">
            <a:avLst/>
          </a:prstGeom>
        </p:spPr>
        <p:txBody>
          <a:bodyPr vert="horz" lIns="95211" tIns="47604" rIns="95211" bIns="47604" rtlCol="0"/>
          <a:lstStyle>
            <a:lvl1pPr algn="r" fontAlgn="auto">
              <a:spcBef>
                <a:spcPts val="0"/>
              </a:spcBef>
              <a:spcAft>
                <a:spcPts val="0"/>
              </a:spcAft>
              <a:defRPr sz="1100">
                <a:latin typeface="Roboto Condensed" panose="02000000000000000000" pitchFamily="2" charset="0"/>
                <a:ea typeface="Roboto Condensed" panose="02000000000000000000" pitchFamily="2" charset="0"/>
                <a:cs typeface="+mn-cs"/>
              </a:defRPr>
            </a:lvl1pPr>
          </a:lstStyle>
          <a:p>
            <a:pPr>
              <a:defRPr/>
            </a:pPr>
            <a:fld id="{1C616638-4C30-4103-AB82-2FA63EDDAB39}" type="datetime1">
              <a:rPr lang="de-DE"/>
              <a:pPr>
                <a:defRPr/>
              </a:pPr>
              <a:t>21.10.2022</a:t>
            </a:fld>
            <a:endParaRPr lang="de-DE"/>
          </a:p>
        </p:txBody>
      </p:sp>
      <p:sp>
        <p:nvSpPr>
          <p:cNvPr id="4" name="Folienbildplatzhalter 3"/>
          <p:cNvSpPr>
            <a:spLocks noGrp="1" noRot="1" noChangeAspect="1"/>
          </p:cNvSpPr>
          <p:nvPr>
            <p:ph type="sldImg" idx="2"/>
          </p:nvPr>
        </p:nvSpPr>
        <p:spPr>
          <a:xfrm>
            <a:off x="919163" y="746125"/>
            <a:ext cx="4960937" cy="3721100"/>
          </a:xfrm>
          <a:prstGeom prst="rect">
            <a:avLst/>
          </a:prstGeom>
          <a:noFill/>
          <a:ln w="12700">
            <a:solidFill>
              <a:prstClr val="black"/>
            </a:solidFill>
          </a:ln>
        </p:spPr>
        <p:txBody>
          <a:bodyPr vert="horz" lIns="95211" tIns="47604" rIns="95211" bIns="47604" rtlCol="0" anchor="ctr"/>
          <a:lstStyle/>
          <a:p>
            <a:pPr lvl="0"/>
            <a:endParaRPr lang="de-DE" noProof="0"/>
          </a:p>
        </p:txBody>
      </p:sp>
      <p:sp>
        <p:nvSpPr>
          <p:cNvPr id="5" name="Notizenplatzhalter 4"/>
          <p:cNvSpPr>
            <a:spLocks noGrp="1"/>
          </p:cNvSpPr>
          <p:nvPr>
            <p:ph type="body" sz="quarter" idx="3"/>
          </p:nvPr>
        </p:nvSpPr>
        <p:spPr>
          <a:xfrm>
            <a:off x="681038" y="4714875"/>
            <a:ext cx="5437187" cy="4794250"/>
          </a:xfrm>
          <a:prstGeom prst="rect">
            <a:avLst/>
          </a:prstGeom>
        </p:spPr>
        <p:txBody>
          <a:bodyPr vert="horz" lIns="95211" tIns="47604" rIns="95211" bIns="47604" rtlCol="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9653588"/>
            <a:ext cx="1093788" cy="271462"/>
          </a:xfrm>
          <a:prstGeom prst="rect">
            <a:avLst/>
          </a:prstGeom>
        </p:spPr>
        <p:txBody>
          <a:bodyPr vert="horz" lIns="95211" tIns="47604" rIns="95211" bIns="47604" rtlCol="0" anchor="b"/>
          <a:lstStyle>
            <a:lvl1pPr algn="l" fontAlgn="auto">
              <a:spcBef>
                <a:spcPts val="0"/>
              </a:spcBef>
              <a:spcAft>
                <a:spcPts val="0"/>
              </a:spcAft>
              <a:defRPr sz="13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6280150" y="9653588"/>
            <a:ext cx="515938" cy="271462"/>
          </a:xfrm>
          <a:prstGeom prst="rect">
            <a:avLst/>
          </a:prstGeom>
        </p:spPr>
        <p:txBody>
          <a:bodyPr vert="horz" lIns="95211" tIns="47604" rIns="95211" bIns="47604" rtlCol="0" anchor="b"/>
          <a:lstStyle>
            <a:lvl1pPr algn="r" fontAlgn="auto">
              <a:spcBef>
                <a:spcPts val="0"/>
              </a:spcBef>
              <a:spcAft>
                <a:spcPts val="0"/>
              </a:spcAft>
              <a:defRPr sz="1100">
                <a:latin typeface="Roboto Condensed" panose="02000000000000000000" pitchFamily="2" charset="0"/>
                <a:ea typeface="Roboto Condensed" panose="02000000000000000000" pitchFamily="2" charset="0"/>
                <a:cs typeface="+mn-cs"/>
              </a:defRPr>
            </a:lvl1pPr>
          </a:lstStyle>
          <a:p>
            <a:pPr>
              <a:defRPr/>
            </a:pPr>
            <a:fld id="{D8540774-6080-48D7-89CA-361FD9F1B559}" type="slidenum">
              <a:rPr lang="de-DE"/>
              <a:pPr>
                <a:defRPr/>
              </a:pPr>
              <a:t>‹Nr.›</a:t>
            </a:fld>
            <a:endParaRPr lang="de-DE"/>
          </a:p>
        </p:txBody>
      </p:sp>
    </p:spTree>
  </p:cSld>
  <p:clrMap bg1="lt1" tx1="dk1" bg2="lt2" tx2="dk2" accent1="accent1" accent2="accent2" accent3="accent3" accent4="accent4" accent5="accent5" accent6="accent6" hlink="hlink" folHlink="folHlink"/>
  <p:hf sldNum="0" hdr="0" ftr="0" dt="0"/>
  <p:notesStyle>
    <a:lvl1pPr marL="179388" indent="-179388" algn="l" rtl="0" eaLnBrk="0" fontAlgn="base" hangingPunct="0">
      <a:spcBef>
        <a:spcPct val="0"/>
      </a:spcBef>
      <a:spcAft>
        <a:spcPct val="0"/>
      </a:spcAft>
      <a:buFont typeface="Symbol" pitchFamily="18" charset="2"/>
      <a:buChar char="-"/>
      <a:defRPr sz="1000" kern="1200">
        <a:solidFill>
          <a:schemeClr val="tx1"/>
        </a:solidFill>
        <a:latin typeface="Roboto Condensed Light" panose="02000000000000000000" pitchFamily="2" charset="0"/>
        <a:ea typeface="Roboto Condensed Light" panose="02000000000000000000" pitchFamily="2" charset="0"/>
        <a:cs typeface="+mn-cs"/>
      </a:defRPr>
    </a:lvl1pPr>
    <a:lvl2pPr marL="358775" indent="-179388" algn="l" rtl="0" eaLnBrk="0" fontAlgn="base" hangingPunct="0">
      <a:spcBef>
        <a:spcPct val="0"/>
      </a:spcBef>
      <a:spcAft>
        <a:spcPct val="0"/>
      </a:spcAft>
      <a:buFont typeface="Arial" charset="0"/>
      <a:buChar char="•"/>
      <a:defRPr sz="1000" kern="1200">
        <a:solidFill>
          <a:schemeClr val="tx1"/>
        </a:solidFill>
        <a:latin typeface="Roboto Condensed Light" panose="02000000000000000000" pitchFamily="2" charset="0"/>
        <a:ea typeface="Roboto Condensed Light" panose="02000000000000000000" pitchFamily="2" charset="0"/>
        <a:cs typeface="+mn-cs"/>
      </a:defRPr>
    </a:lvl2pPr>
    <a:lvl3pPr marL="541338" indent="-179388" algn="l" rtl="0" eaLnBrk="0" fontAlgn="base" hangingPunct="0">
      <a:spcBef>
        <a:spcPct val="0"/>
      </a:spcBef>
      <a:spcAft>
        <a:spcPct val="0"/>
      </a:spcAft>
      <a:buFont typeface="Wingdings" pitchFamily="2" charset="2"/>
      <a:buChar char="§"/>
      <a:defRPr sz="1000" kern="1200">
        <a:solidFill>
          <a:schemeClr val="tx1"/>
        </a:solidFill>
        <a:latin typeface="Roboto Condensed Light" panose="02000000000000000000" pitchFamily="2" charset="0"/>
        <a:ea typeface="Roboto Condensed Light" panose="02000000000000000000" pitchFamily="2" charset="0"/>
        <a:cs typeface="+mn-cs"/>
      </a:defRPr>
    </a:lvl3pPr>
    <a:lvl4pPr marL="719138" indent="-179388" algn="l" rtl="0" eaLnBrk="0" fontAlgn="base" hangingPunct="0">
      <a:spcBef>
        <a:spcPct val="0"/>
      </a:spcBef>
      <a:spcAft>
        <a:spcPct val="0"/>
      </a:spcAft>
      <a:buFont typeface="Courier New" pitchFamily="49" charset="0"/>
      <a:buChar char="o"/>
      <a:defRPr sz="1000" kern="1200">
        <a:solidFill>
          <a:schemeClr val="tx1"/>
        </a:solidFill>
        <a:latin typeface="Roboto Condensed Light" panose="02000000000000000000" pitchFamily="2" charset="0"/>
        <a:ea typeface="Roboto Condensed Light" panose="02000000000000000000" pitchFamily="2" charset="0"/>
        <a:cs typeface="+mn-cs"/>
      </a:defRPr>
    </a:lvl4pPr>
    <a:lvl5pPr marL="898525" indent="-179388" algn="l" rtl="0" eaLnBrk="0" fontAlgn="base" hangingPunct="0">
      <a:spcBef>
        <a:spcPct val="0"/>
      </a:spcBef>
      <a:spcAft>
        <a:spcPct val="0"/>
      </a:spcAft>
      <a:buFont typeface="Wingdings" pitchFamily="2" charset="2"/>
      <a:buChar char="v"/>
      <a:defRPr sz="1000" kern="1200">
        <a:solidFill>
          <a:schemeClr val="tx1"/>
        </a:solidFill>
        <a:latin typeface="Roboto Condensed Light" panose="02000000000000000000" pitchFamily="2" charset="0"/>
        <a:ea typeface="Roboto Condensed Light" panose="02000000000000000000" pitchFamily="2"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Folienbildplatzhalter 1"/>
          <p:cNvSpPr>
            <a:spLocks noGrp="1" noRot="1" noChangeAspect="1"/>
          </p:cNvSpPr>
          <p:nvPr>
            <p:ph type="sldImg"/>
          </p:nvPr>
        </p:nvSpPr>
        <p:spPr bwMode="auto">
          <a:noFill/>
          <a:ln>
            <a:solidFill>
              <a:srgbClr val="000000"/>
            </a:solidFill>
            <a:miter lim="800000"/>
            <a:headEnd/>
            <a:tailEnd/>
          </a:ln>
        </p:spPr>
      </p:sp>
      <p:sp>
        <p:nvSpPr>
          <p:cNvPr id="122882" name="Notizenplatzhalter 2"/>
          <p:cNvSpPr>
            <a:spLocks noGrp="1"/>
          </p:cNvSpPr>
          <p:nvPr>
            <p:ph type="body" idx="1"/>
          </p:nvPr>
        </p:nvSpPr>
        <p:spPr bwMode="auto">
          <a:noFill/>
        </p:spPr>
        <p:txBody>
          <a:bodyPr wrap="square" numCol="1" anchor="t" anchorCtr="0" compatLnSpc="1">
            <a:prstTxWarp prst="textNoShape">
              <a:avLst/>
            </a:prstTxWarp>
          </a:bodyPr>
          <a:lstStyle/>
          <a:p>
            <a:pPr marL="173038" indent="-173038" eaLnBrk="1" hangingPunct="1"/>
            <a:endParaRPr lang="de-DE">
              <a:latin typeface="Roboto Condensed Light"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Folienbildplatzhalter 1"/>
          <p:cNvSpPr>
            <a:spLocks noGrp="1" noRot="1" noChangeAspect="1"/>
          </p:cNvSpPr>
          <p:nvPr>
            <p:ph type="sldImg"/>
          </p:nvPr>
        </p:nvSpPr>
        <p:spPr bwMode="auto">
          <a:noFill/>
          <a:ln>
            <a:solidFill>
              <a:srgbClr val="000000"/>
            </a:solidFill>
            <a:miter lim="800000"/>
            <a:headEnd/>
            <a:tailEnd/>
          </a:ln>
        </p:spPr>
      </p:sp>
      <p:sp>
        <p:nvSpPr>
          <p:cNvPr id="124930" name="Notizenplatzhalter 2"/>
          <p:cNvSpPr>
            <a:spLocks noGrp="1"/>
          </p:cNvSpPr>
          <p:nvPr>
            <p:ph type="body" idx="1"/>
          </p:nvPr>
        </p:nvSpPr>
        <p:spPr bwMode="auto">
          <a:noFill/>
        </p:spPr>
        <p:txBody>
          <a:bodyPr wrap="square" numCol="1" anchor="t" anchorCtr="0" compatLnSpc="1">
            <a:prstTxWarp prst="textNoShape">
              <a:avLst/>
            </a:prstTxWarp>
          </a:bodyPr>
          <a:lstStyle/>
          <a:p>
            <a:pPr marL="173038" indent="-173038" eaLnBrk="1" hangingPunct="1"/>
            <a:endParaRPr lang="de-DE">
              <a:latin typeface="Roboto Condensed Light"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988840"/>
            <a:ext cx="6858000" cy="2387600"/>
          </a:xfrm>
          <a:prstGeom prst="rect">
            <a:avLst/>
          </a:prstGeom>
        </p:spPr>
        <p:txBody>
          <a:bodyPr lIns="36000" tIns="36000" rIns="36000" bIns="36000" anchor="b" anchorCtr="0">
            <a:noAutofit/>
          </a:bodyPr>
          <a:lstStyle>
            <a:lvl1pPr algn="ctr">
              <a:defRPr sz="4800" b="1">
                <a:latin typeface="Times New Roman" panose="02020603050405020304" pitchFamily="18" charset="0"/>
                <a:ea typeface="Roboto" panose="02000000000000000000" pitchFamily="2" charset="0"/>
                <a:cs typeface="Times New Roman" panose="02020603050405020304" pitchFamily="18" charset="0"/>
              </a:defRPr>
            </a:lvl1pPr>
          </a:lstStyle>
          <a:p>
            <a:r>
              <a:rPr lang="de-DE" dirty="0"/>
              <a:t>Titelmasterformat durch Klicken bearbeiten</a:t>
            </a:r>
          </a:p>
        </p:txBody>
      </p:sp>
      <p:sp>
        <p:nvSpPr>
          <p:cNvPr id="3" name="Untertitel 2"/>
          <p:cNvSpPr>
            <a:spLocks noGrp="1"/>
          </p:cNvSpPr>
          <p:nvPr>
            <p:ph type="subTitle" idx="1"/>
          </p:nvPr>
        </p:nvSpPr>
        <p:spPr>
          <a:xfrm>
            <a:off x="1143000" y="4509120"/>
            <a:ext cx="6858000" cy="1655762"/>
          </a:xfrm>
          <a:prstGeom prst="rect">
            <a:avLst/>
          </a:prstGeom>
        </p:spPr>
        <p:txBody>
          <a:bodyPr/>
          <a:lstStyle>
            <a:lvl1pPr marL="0" indent="0" algn="ctr">
              <a:buNone/>
              <a:defRPr sz="2400">
                <a:latin typeface="Times New Roman" panose="02020603050405020304" pitchFamily="18" charset="0"/>
                <a:ea typeface="Roboto" panose="02000000000000000000" pitchFamily="2"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8" name="Inhaltsplatzhalter 2"/>
          <p:cNvSpPr>
            <a:spLocks noGrp="1"/>
          </p:cNvSpPr>
          <p:nvPr>
            <p:ph idx="1"/>
          </p:nvPr>
        </p:nvSpPr>
        <p:spPr>
          <a:xfrm>
            <a:off x="540000" y="1772816"/>
            <a:ext cx="8100000" cy="4464496"/>
          </a:xfrm>
        </p:spPr>
        <p:txBody>
          <a:bodyPr/>
          <a:lstStyle>
            <a:lvl1pPr marL="270000" indent="-270000">
              <a:lnSpc>
                <a:spcPct val="100000"/>
              </a:lnSpc>
              <a:spcBef>
                <a:spcPts val="0"/>
              </a:spcBef>
              <a:spcAft>
                <a:spcPts val="300"/>
              </a:spcAft>
              <a:buFont typeface="Symbol" panose="05050102010706020507" pitchFamily="18" charset="2"/>
              <a:buChar char="-"/>
              <a:defRPr sz="2000">
                <a:latin typeface="Times New Roman" panose="02020603050405020304" pitchFamily="18" charset="0"/>
                <a:ea typeface="Roboto" panose="02000000000000000000" pitchFamily="2" charset="0"/>
                <a:cs typeface="Times New Roman" panose="02020603050405020304" pitchFamily="18" charset="0"/>
              </a:defRPr>
            </a:lvl1pPr>
            <a:lvl2pPr marL="540000" indent="-270000">
              <a:lnSpc>
                <a:spcPct val="100000"/>
              </a:lnSpc>
              <a:spcBef>
                <a:spcPts val="0"/>
              </a:spcBef>
              <a:spcAft>
                <a:spcPts val="300"/>
              </a:spcAft>
              <a:defRPr sz="1800">
                <a:latin typeface="Times New Roman" panose="02020603050405020304" pitchFamily="18" charset="0"/>
                <a:ea typeface="Roboto" panose="02000000000000000000" pitchFamily="2" charset="0"/>
                <a:cs typeface="Times New Roman" panose="02020603050405020304" pitchFamily="18" charset="0"/>
              </a:defRPr>
            </a:lvl2pPr>
            <a:lvl3pPr marL="808038" indent="-270000">
              <a:lnSpc>
                <a:spcPct val="100000"/>
              </a:lnSpc>
              <a:spcBef>
                <a:spcPts val="0"/>
              </a:spcBef>
              <a:spcAft>
                <a:spcPts val="200"/>
              </a:spcAft>
              <a:buFont typeface="Wingdings" panose="05000000000000000000" pitchFamily="2" charset="2"/>
              <a:buChar char="§"/>
              <a:defRPr sz="1600">
                <a:latin typeface="Times New Roman" panose="02020603050405020304" pitchFamily="18" charset="0"/>
                <a:ea typeface="Roboto" panose="02000000000000000000" pitchFamily="2" charset="0"/>
                <a:cs typeface="Times New Roman" panose="02020603050405020304" pitchFamily="18" charset="0"/>
              </a:defRPr>
            </a:lvl3pPr>
            <a:lvl4pPr marL="1080000" indent="-271463">
              <a:lnSpc>
                <a:spcPct val="100000"/>
              </a:lnSpc>
              <a:spcBef>
                <a:spcPts val="0"/>
              </a:spcBef>
              <a:spcAft>
                <a:spcPts val="100"/>
              </a:spcAft>
              <a:buFont typeface="Wingdings" panose="05000000000000000000" pitchFamily="2" charset="2"/>
              <a:buChar char="v"/>
              <a:defRPr sz="1400" baseline="0">
                <a:latin typeface="Times New Roman" panose="02020603050405020304" pitchFamily="18" charset="0"/>
                <a:ea typeface="Roboto" panose="02000000000000000000" pitchFamily="2" charset="0"/>
                <a:cs typeface="Times New Roman" panose="02020603050405020304" pitchFamily="18" charset="0"/>
              </a:defRPr>
            </a:lvl4pPr>
            <a:lvl5pPr marL="1347788" indent="-269875">
              <a:lnSpc>
                <a:spcPct val="100000"/>
              </a:lnSpc>
              <a:spcBef>
                <a:spcPts val="0"/>
              </a:spcBef>
              <a:spcAft>
                <a:spcPts val="100"/>
              </a:spcAft>
              <a:buFont typeface="Courier New" panose="02070309020205020404" pitchFamily="49" charset="0"/>
              <a:buChar char="o"/>
              <a:defRPr sz="1400">
                <a:latin typeface="Times New Roman" panose="02020603050405020304" pitchFamily="18" charset="0"/>
                <a:ea typeface="Roboto" panose="02000000000000000000" pitchFamily="2" charset="0"/>
                <a:cs typeface="Times New Roman" panose="02020603050405020304" pitchFamily="18"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17687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26988"/>
            <a:ext cx="9144000" cy="1512888"/>
          </a:xfrm>
          <a:prstGeom prst="rect">
            <a:avLst/>
          </a:prstGeom>
          <a:solidFill>
            <a:srgbClr val="9D073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DE" b="1" dirty="0"/>
          </a:p>
        </p:txBody>
      </p:sp>
      <p:pic>
        <p:nvPicPr>
          <p:cNvPr id="1027" name="Grafik 2"/>
          <p:cNvPicPr>
            <a:picLocks noChangeAspect="1"/>
          </p:cNvPicPr>
          <p:nvPr/>
        </p:nvPicPr>
        <p:blipFill>
          <a:blip r:embed="rId4"/>
          <a:srcRect/>
          <a:stretch>
            <a:fillRect/>
          </a:stretch>
        </p:blipFill>
        <p:spPr bwMode="auto">
          <a:xfrm>
            <a:off x="12700" y="-69850"/>
            <a:ext cx="2327275" cy="1506538"/>
          </a:xfrm>
          <a:prstGeom prst="rect">
            <a:avLst/>
          </a:prstGeom>
          <a:noFill/>
          <a:ln w="9525">
            <a:noFill/>
            <a:miter lim="800000"/>
            <a:headEnd/>
            <a:tailEnd/>
          </a:ln>
        </p:spPr>
      </p:pic>
      <p:cxnSp>
        <p:nvCxnSpPr>
          <p:cNvPr id="12" name="Gerader Verbinder 11"/>
          <p:cNvCxnSpPr/>
          <p:nvPr/>
        </p:nvCxnSpPr>
        <p:spPr>
          <a:xfrm>
            <a:off x="2303463" y="287338"/>
            <a:ext cx="0" cy="8270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platzhalter 9"/>
          <p:cNvSpPr txBox="1">
            <a:spLocks/>
          </p:cNvSpPr>
          <p:nvPr/>
        </p:nvSpPr>
        <p:spPr>
          <a:xfrm>
            <a:off x="2555875" y="188913"/>
            <a:ext cx="6030913" cy="1079500"/>
          </a:xfrm>
          <a:prstGeom prst="rect">
            <a:avLst/>
          </a:prstGeom>
        </p:spPr>
        <p:txBody>
          <a:bodyPr lIns="36000" tIns="36000" rIns="36000" anchor="ct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InfoDispRegular-Roman" panose="02000506050000020004"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200"/>
              </a:spcBef>
              <a:spcAft>
                <a:spcPts val="0"/>
              </a:spcAft>
              <a:defRPr/>
            </a:pPr>
            <a:r>
              <a:rPr lang="en-US" sz="1800" dirty="0" err="1">
                <a:latin typeface="Roboto" panose="02000000000000000000" pitchFamily="2" charset="0"/>
                <a:ea typeface="Roboto" panose="02000000000000000000" pitchFamily="2" charset="0"/>
              </a:rPr>
              <a:t>Fakultät</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für</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Wirtschaftswissenschaften</a:t>
            </a:r>
            <a:endParaRPr lang="en-US" sz="1800" dirty="0">
              <a:latin typeface="Roboto" panose="02000000000000000000" pitchFamily="2" charset="0"/>
              <a:ea typeface="Roboto" panose="02000000000000000000" pitchFamily="2" charset="0"/>
            </a:endParaRPr>
          </a:p>
          <a:p>
            <a:pPr fontAlgn="auto">
              <a:lnSpc>
                <a:spcPct val="100000"/>
              </a:lnSpc>
              <a:spcBef>
                <a:spcPts val="200"/>
              </a:spcBef>
              <a:spcAft>
                <a:spcPts val="0"/>
              </a:spcAft>
              <a:defRPr/>
            </a:pPr>
            <a:r>
              <a:rPr lang="en-US" sz="1400" dirty="0" err="1">
                <a:latin typeface="Roboto" panose="02000000000000000000" pitchFamily="2" charset="0"/>
                <a:ea typeface="Roboto" panose="02000000000000000000" pitchFamily="2" charset="0"/>
              </a:rPr>
              <a:t>Professur</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für</a:t>
            </a:r>
            <a:r>
              <a:rPr lang="en-US" sz="1400" dirty="0">
                <a:latin typeface="Roboto" panose="02000000000000000000" pitchFamily="2" charset="0"/>
                <a:ea typeface="Roboto" panose="02000000000000000000" pitchFamily="2" charset="0"/>
              </a:rPr>
              <a:t> Öffentliches </a:t>
            </a:r>
            <a:r>
              <a:rPr lang="en-US" sz="1400" dirty="0" err="1">
                <a:latin typeface="Roboto" panose="02000000000000000000" pitchFamily="2" charset="0"/>
                <a:ea typeface="Roboto" panose="02000000000000000000" pitchFamily="2" charset="0"/>
              </a:rPr>
              <a:t>Recht</a:t>
            </a:r>
            <a:r>
              <a:rPr lang="en-US" sz="1400" dirty="0">
                <a:latin typeface="Roboto" panose="02000000000000000000" pitchFamily="2" charset="0"/>
                <a:ea typeface="Roboto" panose="02000000000000000000" pitchFamily="2" charset="0"/>
              </a:rPr>
              <a:t> und Öffentliches </a:t>
            </a:r>
            <a:r>
              <a:rPr lang="en-US" sz="1400" dirty="0" err="1">
                <a:latin typeface="Roboto" panose="02000000000000000000" pitchFamily="2" charset="0"/>
                <a:ea typeface="Roboto" panose="02000000000000000000" pitchFamily="2" charset="0"/>
              </a:rPr>
              <a:t>Wirtschaftsrecht</a:t>
            </a:r>
            <a:endParaRPr lang="en-US" sz="1400" dirty="0">
              <a:latin typeface="Roboto" panose="02000000000000000000" pitchFamily="2" charset="0"/>
              <a:ea typeface="Roboto" panose="02000000000000000000" pitchFamily="2" charset="0"/>
            </a:endParaRPr>
          </a:p>
        </p:txBody>
      </p:sp>
      <p:sp>
        <p:nvSpPr>
          <p:cNvPr id="10" name="Rectangle 5"/>
          <p:cNvSpPr txBox="1">
            <a:spLocks noChangeArrowheads="1"/>
          </p:cNvSpPr>
          <p:nvPr/>
        </p:nvSpPr>
        <p:spPr bwMode="auto">
          <a:xfrm>
            <a:off x="6011863" y="6524625"/>
            <a:ext cx="2916237" cy="334963"/>
          </a:xfrm>
          <a:prstGeom prst="rect">
            <a:avLst/>
          </a:prstGeom>
          <a:noFill/>
          <a:ln>
            <a:noFill/>
          </a:ln>
          <a:effectLst/>
        </p:spPr>
        <p:txBody>
          <a:bodyPr/>
          <a:lstStyle>
            <a:defPPr>
              <a:defRPr lang="de-DE"/>
            </a:defPPr>
            <a:lvl1pPr algn="l" rtl="0" fontAlgn="base">
              <a:spcBef>
                <a:spcPct val="0"/>
              </a:spcBef>
              <a:spcAft>
                <a:spcPct val="0"/>
              </a:spcAft>
              <a:defRPr sz="800" kern="120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defRPr/>
            </a:pPr>
            <a:endParaRPr lang="de-DE" sz="1400" dirty="0">
              <a:latin typeface="Roboto Condensed" panose="02000000000000000000" pitchFamily="2" charset="0"/>
              <a:ea typeface="Roboto Condensed" panose="02000000000000000000" pitchFamily="2" charset="0"/>
            </a:endParaRPr>
          </a:p>
        </p:txBody>
      </p:sp>
      <p:sp>
        <p:nvSpPr>
          <p:cNvPr id="16" name="Rectangle 4"/>
          <p:cNvSpPr txBox="1">
            <a:spLocks noChangeArrowheads="1"/>
          </p:cNvSpPr>
          <p:nvPr/>
        </p:nvSpPr>
        <p:spPr bwMode="auto">
          <a:xfrm>
            <a:off x="234950" y="6524625"/>
            <a:ext cx="4192588" cy="334963"/>
          </a:xfrm>
          <a:prstGeom prst="rect">
            <a:avLst/>
          </a:prstGeom>
          <a:noFill/>
          <a:ln>
            <a:noFill/>
          </a:ln>
          <a:effectLst/>
        </p:spPr>
        <p:txBody>
          <a:bodyPr/>
          <a:lstStyle>
            <a:defPPr>
              <a:defRPr lang="de-DE"/>
            </a:defPPr>
            <a:lvl1pPr algn="l" rtl="0" fontAlgn="base">
              <a:spcBef>
                <a:spcPct val="0"/>
              </a:spcBef>
              <a:spcAft>
                <a:spcPct val="0"/>
              </a:spcAft>
              <a:defRPr sz="800" kern="1200" dirty="0" smtClean="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de-DE" sz="1400">
              <a:latin typeface="Roboto Condensed" panose="02000000000000000000" pitchFamily="2" charset="0"/>
              <a:ea typeface="Roboto Condensed" panose="02000000000000000000" pitchFamily="2" charset="0"/>
            </a:endParaRPr>
          </a:p>
        </p:txBody>
      </p:sp>
    </p:spTree>
  </p:cSld>
  <p:clrMap bg1="lt1" tx1="dk1" bg2="lt2" tx2="dk2" accent1="accent1" accent2="accent2" accent3="accent3" accent4="accent4" accent5="accent5" accent6="accent6" hlink="hlink" folHlink="folHlink"/>
  <p:sldLayoutIdLst>
    <p:sldLayoutId id="2147483845" r:id="rId1"/>
    <p:sldLayoutId id="2147483906" r:id="rId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oboto Condensed" charset="0"/>
        </a:defRPr>
      </a:lvl2pPr>
      <a:lvl3pPr algn="l" rtl="0" eaLnBrk="0" fontAlgn="base" hangingPunct="0">
        <a:lnSpc>
          <a:spcPct val="90000"/>
        </a:lnSpc>
        <a:spcBef>
          <a:spcPct val="0"/>
        </a:spcBef>
        <a:spcAft>
          <a:spcPct val="0"/>
        </a:spcAft>
        <a:defRPr sz="4400">
          <a:solidFill>
            <a:schemeClr val="tx1"/>
          </a:solidFill>
          <a:latin typeface="Roboto Condensed" charset="0"/>
        </a:defRPr>
      </a:lvl3pPr>
      <a:lvl4pPr algn="l" rtl="0" eaLnBrk="0" fontAlgn="base" hangingPunct="0">
        <a:lnSpc>
          <a:spcPct val="90000"/>
        </a:lnSpc>
        <a:spcBef>
          <a:spcPct val="0"/>
        </a:spcBef>
        <a:spcAft>
          <a:spcPct val="0"/>
        </a:spcAft>
        <a:defRPr sz="4400">
          <a:solidFill>
            <a:schemeClr val="tx1"/>
          </a:solidFill>
          <a:latin typeface="Roboto Condensed" charset="0"/>
        </a:defRPr>
      </a:lvl4pPr>
      <a:lvl5pPr algn="l" rtl="0" eaLnBrk="0" fontAlgn="base" hangingPunct="0">
        <a:lnSpc>
          <a:spcPct val="90000"/>
        </a:lnSpc>
        <a:spcBef>
          <a:spcPct val="0"/>
        </a:spcBef>
        <a:spcAft>
          <a:spcPct val="0"/>
        </a:spcAft>
        <a:defRPr sz="4400">
          <a:solidFill>
            <a:schemeClr val="tx1"/>
          </a:solidFill>
          <a:latin typeface="Roboto Condensed" charset="0"/>
        </a:defRPr>
      </a:lvl5pPr>
      <a:lvl6pPr marL="457200" algn="l" rtl="0" fontAlgn="base">
        <a:lnSpc>
          <a:spcPct val="90000"/>
        </a:lnSpc>
        <a:spcBef>
          <a:spcPct val="0"/>
        </a:spcBef>
        <a:spcAft>
          <a:spcPct val="0"/>
        </a:spcAft>
        <a:defRPr sz="4400">
          <a:solidFill>
            <a:schemeClr val="tx1"/>
          </a:solidFill>
          <a:latin typeface="Roboto Condensed" charset="0"/>
        </a:defRPr>
      </a:lvl6pPr>
      <a:lvl7pPr marL="914400" algn="l" rtl="0" fontAlgn="base">
        <a:lnSpc>
          <a:spcPct val="90000"/>
        </a:lnSpc>
        <a:spcBef>
          <a:spcPct val="0"/>
        </a:spcBef>
        <a:spcAft>
          <a:spcPct val="0"/>
        </a:spcAft>
        <a:defRPr sz="4400">
          <a:solidFill>
            <a:schemeClr val="tx1"/>
          </a:solidFill>
          <a:latin typeface="Roboto Condensed" charset="0"/>
        </a:defRPr>
      </a:lvl7pPr>
      <a:lvl8pPr marL="1371600" algn="l" rtl="0" fontAlgn="base">
        <a:lnSpc>
          <a:spcPct val="90000"/>
        </a:lnSpc>
        <a:spcBef>
          <a:spcPct val="0"/>
        </a:spcBef>
        <a:spcAft>
          <a:spcPct val="0"/>
        </a:spcAft>
        <a:defRPr sz="4400">
          <a:solidFill>
            <a:schemeClr val="tx1"/>
          </a:solidFill>
          <a:latin typeface="Roboto Condensed" charset="0"/>
        </a:defRPr>
      </a:lvl8pPr>
      <a:lvl9pPr marL="1828800" algn="l" rtl="0" fontAlgn="base">
        <a:lnSpc>
          <a:spcPct val="90000"/>
        </a:lnSpc>
        <a:spcBef>
          <a:spcPct val="0"/>
        </a:spcBef>
        <a:spcAft>
          <a:spcPct val="0"/>
        </a:spcAft>
        <a:defRPr sz="4400">
          <a:solidFill>
            <a:schemeClr val="tx1"/>
          </a:solidFill>
          <a:latin typeface="Roboto Condensed"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el 1"/>
          <p:cNvSpPr>
            <a:spLocks noGrp="1"/>
          </p:cNvSpPr>
          <p:nvPr>
            <p:ph type="ctrTitle"/>
          </p:nvPr>
        </p:nvSpPr>
        <p:spPr bwMode="auto">
          <a:xfrm>
            <a:off x="647700" y="1700213"/>
            <a:ext cx="7848600" cy="2387600"/>
          </a:xfrm>
          <a:noFill/>
          <a:ln>
            <a:miter lim="800000"/>
            <a:headEnd/>
            <a:tailEnd/>
          </a:ln>
        </p:spPr>
        <p:txBody>
          <a:bodyPr vert="horz" wrap="square" numCol="1" compatLnSpc="1">
            <a:prstTxWarp prst="textNoShape">
              <a:avLst/>
            </a:prstTxWarp>
          </a:bodyPr>
          <a:lstStyle/>
          <a:p>
            <a:pPr eaLnBrk="1" hangingPunct="1">
              <a:lnSpc>
                <a:spcPct val="100000"/>
              </a:lnSpc>
              <a:spcBef>
                <a:spcPts val="3000"/>
              </a:spcBef>
            </a:pPr>
            <a:r>
              <a:rPr lang="de-DE" sz="3600" dirty="0">
                <a:latin typeface="Times New Roman" panose="02020603050405020304" pitchFamily="18" charset="0"/>
                <a:cs typeface="Times New Roman" panose="02020603050405020304" pitchFamily="18" charset="0"/>
              </a:rPr>
              <a:t>Übung </a:t>
            </a:r>
            <a:r>
              <a:rPr lang="de-DE" sz="3600" dirty="0" err="1">
                <a:latin typeface="Times New Roman" panose="02020603050405020304" pitchFamily="18" charset="0"/>
                <a:cs typeface="Times New Roman" panose="02020603050405020304" pitchFamily="18" charset="0"/>
              </a:rPr>
              <a:t>WirtschaftsverfassungsR</a:t>
            </a:r>
            <a:br>
              <a:rPr lang="de-DE" sz="3600" dirty="0">
                <a:latin typeface="Times New Roman" panose="02020603050405020304" pitchFamily="18" charset="0"/>
                <a:cs typeface="Times New Roman" panose="02020603050405020304" pitchFamily="18" charset="0"/>
              </a:rPr>
            </a:br>
            <a:br>
              <a:rPr lang="de-DE" sz="3600" dirty="0">
                <a:latin typeface="Times New Roman" panose="02020603050405020304" pitchFamily="18" charset="0"/>
                <a:cs typeface="Times New Roman" panose="02020603050405020304" pitchFamily="18" charset="0"/>
              </a:rPr>
            </a:br>
            <a:br>
              <a:rPr lang="de-DE" sz="2800" dirty="0">
                <a:latin typeface="Times New Roman" panose="02020603050405020304" pitchFamily="18" charset="0"/>
                <a:cs typeface="Times New Roman" panose="02020603050405020304" pitchFamily="18" charset="0"/>
              </a:rPr>
            </a:br>
            <a:endParaRPr lang="de-DE" sz="2800" dirty="0">
              <a:latin typeface="Times New Roman" panose="02020603050405020304" pitchFamily="18" charset="0"/>
              <a:cs typeface="Times New Roman" panose="02020603050405020304" pitchFamily="18" charset="0"/>
            </a:endParaRPr>
          </a:p>
        </p:txBody>
      </p:sp>
      <p:sp>
        <p:nvSpPr>
          <p:cNvPr id="121858" name="Untertitel 2"/>
          <p:cNvSpPr>
            <a:spLocks noGrp="1"/>
          </p:cNvSpPr>
          <p:nvPr>
            <p:ph type="subTitle" idx="1"/>
          </p:nvPr>
        </p:nvSpPr>
        <p:spPr bwMode="auto">
          <a:xfrm>
            <a:off x="1143000" y="5002213"/>
            <a:ext cx="6858000" cy="1655762"/>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de-DE" sz="2000" dirty="0">
              <a:latin typeface="Times New Roman" panose="02020603050405020304" pitchFamily="18" charset="0"/>
              <a:cs typeface="Times New Roman" panose="02020603050405020304" pitchFamily="18" charset="0"/>
            </a:endParaRPr>
          </a:p>
          <a:p>
            <a:pPr eaLnBrk="1" hangingPunct="1"/>
            <a:r>
              <a:rPr lang="de-DE" sz="2000" dirty="0">
                <a:latin typeface="Times New Roman" panose="02020603050405020304" pitchFamily="18" charset="0"/>
                <a:cs typeface="Times New Roman" panose="02020603050405020304" pitchFamily="18" charset="0"/>
              </a:rPr>
              <a:t>Sebastian Gebauer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1. Gleich- bzw. Ungleichbehandlung feststellen</a:t>
            </a:r>
          </a:p>
          <a:p>
            <a:pPr marL="0" indent="0">
              <a:buNone/>
            </a:pPr>
            <a:endParaRPr lang="de-DE" dirty="0"/>
          </a:p>
          <a:p>
            <a:pPr marL="0" indent="0">
              <a:buNone/>
            </a:pPr>
            <a:r>
              <a:rPr lang="de-DE" dirty="0"/>
              <a:t>Zwei Punkte:</a:t>
            </a:r>
          </a:p>
          <a:p>
            <a:endParaRPr lang="de-DE" dirty="0"/>
          </a:p>
          <a:p>
            <a:r>
              <a:rPr lang="de-DE" dirty="0"/>
              <a:t>Erstens gemeinsamen Oberbegriff finden</a:t>
            </a:r>
          </a:p>
          <a:p>
            <a:endParaRPr lang="de-DE" dirty="0"/>
          </a:p>
          <a:p>
            <a:r>
              <a:rPr lang="de-DE" dirty="0"/>
              <a:t>Zweitens die Behandlung feststellen</a:t>
            </a:r>
          </a:p>
          <a:p>
            <a:endParaRPr lang="de-DE" dirty="0"/>
          </a:p>
        </p:txBody>
      </p:sp>
    </p:spTree>
    <p:extLst>
      <p:ext uri="{BB962C8B-B14F-4D97-AF65-F5344CB8AC3E}">
        <p14:creationId xmlns:p14="http://schemas.microsoft.com/office/powerpoint/2010/main" val="135744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2. Verfassungsrechtliche Rechtfertigung</a:t>
            </a:r>
          </a:p>
          <a:p>
            <a:endParaRPr lang="de-DE" dirty="0"/>
          </a:p>
          <a:p>
            <a:r>
              <a:rPr lang="de-DE" dirty="0"/>
              <a:t>Willkürformel bei geringer Intensität: Irgendein sachlicher Grund ist ausreichend</a:t>
            </a:r>
          </a:p>
          <a:p>
            <a:endParaRPr lang="de-DE" dirty="0"/>
          </a:p>
          <a:p>
            <a:r>
              <a:rPr lang="de-DE" dirty="0"/>
              <a:t>Neue Formel bei höherer Intensität: Verhältnismäßigkeitsprüfung (Legitimer Zweck, Geeignetheit, Erforderlichkeit, Angemessenheit)</a:t>
            </a:r>
          </a:p>
          <a:p>
            <a:endParaRPr lang="de-DE" dirty="0"/>
          </a:p>
          <a:p>
            <a:r>
              <a:rPr lang="de-DE" dirty="0"/>
              <a:t>Bestimmung Intensität:</a:t>
            </a:r>
          </a:p>
          <a:p>
            <a:pPr marL="0" indent="0">
              <a:buNone/>
            </a:pPr>
            <a:r>
              <a:rPr lang="de-DE" dirty="0"/>
              <a:t>	-Kriterien in Art. 3 III GG</a:t>
            </a:r>
          </a:p>
          <a:p>
            <a:pPr marL="0" indent="0">
              <a:buNone/>
            </a:pPr>
            <a:r>
              <a:rPr lang="de-DE" dirty="0"/>
              <a:t>	-Erschwerung der Grundrechtsausübung</a:t>
            </a:r>
          </a:p>
          <a:p>
            <a:endParaRPr lang="de-DE" dirty="0"/>
          </a:p>
        </p:txBody>
      </p:sp>
    </p:spTree>
    <p:extLst>
      <p:ext uri="{BB962C8B-B14F-4D97-AF65-F5344CB8AC3E}">
        <p14:creationId xmlns:p14="http://schemas.microsoft.com/office/powerpoint/2010/main" val="207557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a:t>Steuerberater S betreibt seine lukrative Kanzlei als Freiberufler im beschaulichen Örtchen C. Nachdem er die einschlägigen Steuergesetze gelesen hat kam er zu dem Entschluss, dass er nicht nur die Mandanten hinsichtlich einer Steuersenkung beraten müsse, sondern auch an seine eigenen Steuern zu denken habe. Zu diesem Zweck gründete er die S - GmbH.</a:t>
            </a:r>
          </a:p>
          <a:p>
            <a:pPr marL="0" indent="0">
              <a:buNone/>
            </a:pPr>
            <a:r>
              <a:rPr lang="de-DE" dirty="0"/>
              <a:t>Nachdem dies geschehen war erhielt er einen Beitragsbescheid der IHK-C. Diese fordert für das aktuelle Kalenderjahr 150 Euro von der S – GmbH.</a:t>
            </a:r>
          </a:p>
          <a:p>
            <a:pPr marL="0" indent="0">
              <a:buNone/>
            </a:pPr>
            <a:r>
              <a:rPr lang="de-DE" dirty="0"/>
              <a:t>Diese 150 Euro hatte S in seiner Planung nicht berücksichtigt und möchte den Betrag nicht zahlen. Außerdem müsse sein Kollege T, der mit Kollegen eine Steuerberatung in Form einer GbR führt, keinen Beitrag an die IHK zahlen. Es könne doch nicht sein, dass die S-GmbH nur zahlen muss, weil S sich für die Rechtsform einer GmbH entschieden habe. Schließlich gehe er der gleichen Tätigkeit nach, wie sein Kollege T. Liegt ein Verstoß gegen Art. 3 I GG vor? </a:t>
            </a:r>
          </a:p>
          <a:p>
            <a:endParaRPr lang="de-DE" dirty="0"/>
          </a:p>
        </p:txBody>
      </p:sp>
    </p:spTree>
    <p:extLst>
      <p:ext uri="{BB962C8B-B14F-4D97-AF65-F5344CB8AC3E}">
        <p14:creationId xmlns:p14="http://schemas.microsoft.com/office/powerpoint/2010/main" val="3067614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endParaRPr lang="de-DE" dirty="0"/>
          </a:p>
          <a:p>
            <a:pPr marL="457200" indent="-457200">
              <a:buAutoNum type="arabicPeriod"/>
            </a:pPr>
            <a:r>
              <a:rPr lang="de-DE" dirty="0"/>
              <a:t>Wesentlich Gleiches? - Steuerberatung in Form einer GmbH und </a:t>
            </a:r>
            <a:r>
              <a:rPr lang="de-DE" dirty="0" err="1"/>
              <a:t>GbR.</a:t>
            </a:r>
            <a:r>
              <a:rPr lang="de-DE" dirty="0"/>
              <a:t> Gemeinsamer Oberbegriff somit „Steuerberatung“.</a:t>
            </a:r>
          </a:p>
          <a:p>
            <a:pPr marL="457200" indent="-457200">
              <a:buAutoNum type="arabicPeriod"/>
            </a:pPr>
            <a:endParaRPr lang="de-DE" dirty="0"/>
          </a:p>
          <a:p>
            <a:pPr marL="457200" indent="-457200">
              <a:buAutoNum type="arabicPeriod"/>
            </a:pPr>
            <a:r>
              <a:rPr lang="de-DE" dirty="0"/>
              <a:t>Ungleichbehandlung? – Gegeben, da nur S-GmbH Mitglied der IHK.</a:t>
            </a:r>
          </a:p>
          <a:p>
            <a:pPr marL="457200" indent="-457200">
              <a:buAutoNum type="arabicPeriod"/>
            </a:pPr>
            <a:endParaRPr lang="de-DE" dirty="0"/>
          </a:p>
          <a:p>
            <a:pPr marL="0" indent="0">
              <a:buNone/>
            </a:pPr>
            <a:r>
              <a:rPr lang="de-DE" dirty="0"/>
              <a:t>§ 2 I IHKG:</a:t>
            </a:r>
          </a:p>
          <a:p>
            <a:pPr marL="0" indent="0">
              <a:buNone/>
            </a:pPr>
            <a:r>
              <a:rPr lang="de-DE" dirty="0"/>
              <a:t>Zur Industrie- und Handelskammer gehören, sofern sie zur Gewerbesteuer veranlagt sind, natürliche Personen, Handelsgesellschaften, andere Personenmehrheiten und juristische Personen des privaten und des öffentlichen Rechts, welche im Bezirk der Industrie- und Handelskammer eine Betriebsstätte unterhalten (Kammerzugehörige).</a:t>
            </a:r>
          </a:p>
        </p:txBody>
      </p:sp>
    </p:spTree>
    <p:extLst>
      <p:ext uri="{BB962C8B-B14F-4D97-AF65-F5344CB8AC3E}">
        <p14:creationId xmlns:p14="http://schemas.microsoft.com/office/powerpoint/2010/main" val="957664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3.	Dies könnte jedoch verfassungsrechtlich gerechtfertigt sein.</a:t>
            </a:r>
          </a:p>
          <a:p>
            <a:pPr marL="0" indent="0">
              <a:buNone/>
            </a:pPr>
            <a:r>
              <a:rPr lang="de-DE" dirty="0"/>
              <a:t>Willkür- oder neue Formel? –Intensität des Eingriffs. </a:t>
            </a:r>
          </a:p>
          <a:p>
            <a:r>
              <a:rPr lang="de-DE" dirty="0"/>
              <a:t>IHK Mitgliedschaft betrifft grundsätzlich jeden, der eine GmbH gründet. Weiterhin sind Kriterien des Art. 3 III GG hier irrelevant und die Grundrechtsausübung nicht eingeschränkt, sondern „nur“ ausgestaltet. Folglich spricht mehr für eine geringe Intensität. (Verhältnismäßigkeitsprüfung in folgenden Wochen genügend)</a:t>
            </a:r>
          </a:p>
          <a:p>
            <a:r>
              <a:rPr lang="de-DE" dirty="0"/>
              <a:t>Somit reicht ein sachlicher Grund, der hier mit der „Bündelung von Interessen der Gewerbetreibenden“ vorliegt. </a:t>
            </a:r>
          </a:p>
          <a:p>
            <a:r>
              <a:rPr lang="de-DE" dirty="0"/>
              <a:t>Da es keine formellen Bedenken gegen das IHKG gibt, ist die Ungleichbehandlung gerechtfertigt.</a:t>
            </a:r>
          </a:p>
        </p:txBody>
      </p:sp>
    </p:spTree>
    <p:extLst>
      <p:ext uri="{BB962C8B-B14F-4D97-AF65-F5344CB8AC3E}">
        <p14:creationId xmlns:p14="http://schemas.microsoft.com/office/powerpoint/2010/main" val="921296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Inhaltsplatzhalter 4"/>
          <p:cNvSpPr>
            <a:spLocks noGrp="1"/>
          </p:cNvSpPr>
          <p:nvPr>
            <p:ph idx="1"/>
          </p:nvPr>
        </p:nvSpPr>
        <p:spPr/>
        <p:txBody>
          <a:bodyPr/>
          <a:lstStyle/>
          <a:p>
            <a:pPr marL="0" indent="0" eaLnBrk="1" hangingPunct="1">
              <a:spcBef>
                <a:spcPct val="0"/>
              </a:spcBef>
              <a:buNone/>
              <a:tabLst>
                <a:tab pos="1258888" algn="l"/>
              </a:tabLst>
              <a:defRPr/>
            </a:pPr>
            <a:r>
              <a:rPr lang="de-DE" sz="1800" b="1" u="sng" dirty="0"/>
              <a:t>Ablauf:</a:t>
            </a:r>
          </a:p>
          <a:p>
            <a:pPr marL="0" indent="0" eaLnBrk="1" hangingPunct="1">
              <a:spcBef>
                <a:spcPct val="0"/>
              </a:spcBef>
              <a:buNone/>
              <a:tabLst>
                <a:tab pos="1258888" algn="l"/>
              </a:tabLst>
              <a:defRPr/>
            </a:pPr>
            <a:endParaRPr lang="de-DE" sz="1800" dirty="0"/>
          </a:p>
          <a:p>
            <a:pPr marL="342900" indent="-342900" eaLnBrk="1" hangingPunct="1">
              <a:spcBef>
                <a:spcPct val="0"/>
              </a:spcBef>
              <a:buFont typeface="+mj-lt"/>
              <a:buAutoNum type="arabicPeriod"/>
              <a:tabLst>
                <a:tab pos="1258888" algn="l"/>
              </a:tabLst>
              <a:defRPr/>
            </a:pPr>
            <a:r>
              <a:rPr lang="de-DE" sz="1800" dirty="0" err="1"/>
              <a:t>Wdh</a:t>
            </a:r>
            <a:r>
              <a:rPr lang="de-DE" sz="1800" dirty="0"/>
              <a:t> Fragen</a:t>
            </a:r>
          </a:p>
          <a:p>
            <a:pPr marL="342900" indent="-342900" eaLnBrk="1" hangingPunct="1">
              <a:spcBef>
                <a:spcPct val="0"/>
              </a:spcBef>
              <a:buFont typeface="+mj-lt"/>
              <a:buAutoNum type="arabicPeriod"/>
              <a:tabLst>
                <a:tab pos="1258888" algn="l"/>
              </a:tabLst>
              <a:defRPr/>
            </a:pPr>
            <a:r>
              <a:rPr lang="de-DE" sz="1800" dirty="0"/>
              <a:t>Grundlagen </a:t>
            </a:r>
            <a:r>
              <a:rPr lang="de-DE" sz="1800" dirty="0" err="1"/>
              <a:t>GrundR</a:t>
            </a:r>
            <a:endParaRPr lang="de-DE" sz="1800" dirty="0"/>
          </a:p>
          <a:p>
            <a:pPr marL="342900" indent="-342900" eaLnBrk="1" hangingPunct="1">
              <a:spcBef>
                <a:spcPct val="0"/>
              </a:spcBef>
              <a:buFont typeface="+mj-lt"/>
              <a:buAutoNum type="arabicPeriod"/>
              <a:tabLst>
                <a:tab pos="1258888" algn="l"/>
              </a:tabLst>
              <a:defRPr/>
            </a:pPr>
            <a:r>
              <a:rPr lang="de-DE" sz="1800" dirty="0"/>
              <a:t>Grundlagen Art. 3 GG</a:t>
            </a:r>
          </a:p>
          <a:p>
            <a:pPr marL="342900" indent="-342900" eaLnBrk="1" hangingPunct="1">
              <a:spcBef>
                <a:spcPct val="0"/>
              </a:spcBef>
              <a:buFont typeface="+mj-lt"/>
              <a:buAutoNum type="arabicPeriod"/>
              <a:tabLst>
                <a:tab pos="1258888" algn="l"/>
              </a:tabLst>
              <a:defRPr/>
            </a:pPr>
            <a:r>
              <a:rPr lang="de-DE" sz="1800" dirty="0"/>
              <a:t>Fall Art. 3 GG </a:t>
            </a:r>
          </a:p>
        </p:txBody>
      </p:sp>
      <p:sp>
        <p:nvSpPr>
          <p:cNvPr id="123906" name="Titel 3"/>
          <p:cNvSpPr>
            <a:spLocks noGrp="1"/>
          </p:cNvSpPr>
          <p:nvPr>
            <p:ph type="title" idx="4294967295"/>
          </p:nvPr>
        </p:nvSpPr>
        <p:spPr>
          <a:xfrm>
            <a:off x="539552" y="988047"/>
            <a:ext cx="8100000" cy="640753"/>
          </a:xfrm>
        </p:spPr>
        <p:txBody>
          <a:bodyPr/>
          <a:lstStyle/>
          <a:p>
            <a:pPr eaLnBrk="1" hangingPunct="1"/>
            <a:r>
              <a:rPr lang="de-DE" dirty="0">
                <a:latin typeface="Roboto"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a:t>Kann der Bund ohne weitere Kriterien Gesetze auf dem Gebiet der Wirtschaft erlassen?</a:t>
            </a:r>
          </a:p>
          <a:p>
            <a:pPr marL="457200" indent="-457200">
              <a:buFont typeface="+mj-lt"/>
              <a:buAutoNum type="arabicPeriod"/>
            </a:pPr>
            <a:r>
              <a:rPr lang="de-DE" dirty="0"/>
              <a:t>Ja, es handelt sich um konkurrierende Gesetzgebung. </a:t>
            </a:r>
          </a:p>
          <a:p>
            <a:pPr marL="457200" indent="-457200">
              <a:buFont typeface="+mj-lt"/>
              <a:buAutoNum type="arabicPeriod"/>
            </a:pPr>
            <a:r>
              <a:rPr lang="de-DE" dirty="0"/>
              <a:t>Ja, solange es sich nicht um das Recht des Ladenschlusses, Gaststätten </a:t>
            </a:r>
            <a:r>
              <a:rPr lang="de-DE" dirty="0" err="1"/>
              <a:t>etc</a:t>
            </a:r>
            <a:r>
              <a:rPr lang="de-DE" dirty="0"/>
              <a:t> handelt. </a:t>
            </a:r>
          </a:p>
          <a:p>
            <a:pPr marL="457200" indent="-457200">
              <a:buFont typeface="+mj-lt"/>
              <a:buAutoNum type="arabicPeriod"/>
            </a:pPr>
            <a:r>
              <a:rPr lang="de-DE" dirty="0"/>
              <a:t>Nur mit Zustimmung des Bundesrates. </a:t>
            </a:r>
          </a:p>
          <a:p>
            <a:pPr marL="457200" indent="-457200">
              <a:buFont typeface="+mj-lt"/>
              <a:buAutoNum type="arabicPeriod"/>
            </a:pPr>
            <a:r>
              <a:rPr lang="de-DE" dirty="0"/>
              <a:t>Nur unter Beachtung von Art. 72 II GG.</a:t>
            </a:r>
          </a:p>
        </p:txBody>
      </p:sp>
    </p:spTree>
    <p:extLst>
      <p:ext uri="{BB962C8B-B14F-4D97-AF65-F5344CB8AC3E}">
        <p14:creationId xmlns:p14="http://schemas.microsoft.com/office/powerpoint/2010/main" val="179282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457200" indent="-457200">
              <a:buFont typeface="+mj-lt"/>
              <a:buAutoNum type="arabicPeriod"/>
            </a:pPr>
            <a:r>
              <a:rPr lang="de-DE" dirty="0"/>
              <a:t>Ja, es handelt sich um konkurrierende Gesetzgebung. </a:t>
            </a:r>
            <a:r>
              <a:rPr lang="de-DE" b="1" dirty="0"/>
              <a:t>Falsch, beachten Sie Art. 72 II GG.</a:t>
            </a:r>
          </a:p>
          <a:p>
            <a:pPr marL="457200" indent="-457200">
              <a:buFont typeface="+mj-lt"/>
              <a:buAutoNum type="arabicPeriod"/>
            </a:pPr>
            <a:r>
              <a:rPr lang="de-DE" dirty="0"/>
              <a:t>Ja, solange es sich nicht um das Recht des Ladenschlusses, Gaststätten </a:t>
            </a:r>
            <a:r>
              <a:rPr lang="de-DE" dirty="0" err="1"/>
              <a:t>etc</a:t>
            </a:r>
            <a:r>
              <a:rPr lang="de-DE" dirty="0"/>
              <a:t> handelt. </a:t>
            </a:r>
            <a:r>
              <a:rPr lang="de-DE" b="1" dirty="0"/>
              <a:t>Falsch, Art. 72 II GG wurde nicht beachtet.</a:t>
            </a:r>
          </a:p>
          <a:p>
            <a:pPr marL="457200" indent="-457200">
              <a:buFont typeface="+mj-lt"/>
              <a:buAutoNum type="arabicPeriod"/>
            </a:pPr>
            <a:r>
              <a:rPr lang="de-DE" dirty="0"/>
              <a:t>Nur mit Zustimmung des Bundesrates. </a:t>
            </a:r>
            <a:r>
              <a:rPr lang="de-DE" b="1" dirty="0"/>
              <a:t>Falsch, dies ist nur für Nr. 25 und 27 angeordnet, Art. 74 II GG.</a:t>
            </a:r>
          </a:p>
          <a:p>
            <a:pPr marL="457200" indent="-457200">
              <a:buFont typeface="+mj-lt"/>
              <a:buAutoNum type="arabicPeriod"/>
            </a:pPr>
            <a:r>
              <a:rPr lang="de-DE" dirty="0"/>
              <a:t>Nur unter Beachtung von Art. 72 II GG. </a:t>
            </a:r>
            <a:r>
              <a:rPr lang="de-DE" b="1" dirty="0"/>
              <a:t>Richtig.</a:t>
            </a:r>
          </a:p>
          <a:p>
            <a:endParaRPr lang="de-DE" dirty="0"/>
          </a:p>
        </p:txBody>
      </p:sp>
    </p:spTree>
    <p:extLst>
      <p:ext uri="{BB962C8B-B14F-4D97-AF65-F5344CB8AC3E}">
        <p14:creationId xmlns:p14="http://schemas.microsoft.com/office/powerpoint/2010/main" val="215701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a:t>Der Bund hatte ein Gesetz über die Regelung von Verkaufspreisen für Elektrogeräte erlassen. Nun entfällt eine Erforderlichkeit für dieses Gesetz nach Art. 72 II GG. Die Länder können jetzt:</a:t>
            </a:r>
          </a:p>
          <a:p>
            <a:pPr marL="457200" indent="-457200">
              <a:buFont typeface="+mj-lt"/>
              <a:buAutoNum type="arabicPeriod"/>
            </a:pPr>
            <a:r>
              <a:rPr lang="de-DE" dirty="0"/>
              <a:t>Sofort eigene Gesetze beschließen.</a:t>
            </a:r>
          </a:p>
          <a:p>
            <a:pPr marL="457200" indent="-457200">
              <a:buFont typeface="+mj-lt"/>
              <a:buAutoNum type="arabicPeriod"/>
            </a:pPr>
            <a:r>
              <a:rPr lang="de-DE" dirty="0"/>
              <a:t>Nach Ablauf von sechs Monaten eigene Gesetze beschließen.</a:t>
            </a:r>
          </a:p>
          <a:p>
            <a:pPr marL="457200" indent="-457200">
              <a:buFont typeface="+mj-lt"/>
              <a:buAutoNum type="arabicPeriod"/>
            </a:pPr>
            <a:r>
              <a:rPr lang="de-DE" dirty="0"/>
              <a:t>Eigene Gesetze beschließen, wenn dies durch Landesverfassungen bestimmt ist.</a:t>
            </a:r>
          </a:p>
          <a:p>
            <a:pPr marL="457200" indent="-457200">
              <a:buFont typeface="+mj-lt"/>
              <a:buAutoNum type="arabicPeriod"/>
            </a:pPr>
            <a:r>
              <a:rPr lang="de-DE" dirty="0"/>
              <a:t>Eigene Gesetze beschließen, wenn dies durch Bundesgesetz bestimmt ist.</a:t>
            </a:r>
          </a:p>
        </p:txBody>
      </p:sp>
    </p:spTree>
    <p:extLst>
      <p:ext uri="{BB962C8B-B14F-4D97-AF65-F5344CB8AC3E}">
        <p14:creationId xmlns:p14="http://schemas.microsoft.com/office/powerpoint/2010/main" val="188794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457200" indent="-457200">
              <a:buFont typeface="+mj-lt"/>
              <a:buAutoNum type="arabicPeriod"/>
            </a:pPr>
            <a:r>
              <a:rPr lang="de-DE" dirty="0"/>
              <a:t>Sofort eigene Gesetze beschließen. </a:t>
            </a:r>
            <a:r>
              <a:rPr lang="de-DE" b="1" dirty="0"/>
              <a:t>Falsch, beachten Sie Art. 72 IV GG.</a:t>
            </a:r>
          </a:p>
          <a:p>
            <a:pPr marL="457200" indent="-457200">
              <a:buFont typeface="+mj-lt"/>
              <a:buAutoNum type="arabicPeriod"/>
            </a:pPr>
            <a:r>
              <a:rPr lang="de-DE" dirty="0"/>
              <a:t>Nach Ablauf von sechs Monaten eigene Gesetze beschließen. </a:t>
            </a:r>
            <a:r>
              <a:rPr lang="de-DE" b="1" dirty="0"/>
              <a:t>Falsch, beachten Sie Art. 72 IV GG. Eine Wartefrist ist nicht vorgesehen.</a:t>
            </a:r>
          </a:p>
          <a:p>
            <a:pPr marL="457200" indent="-457200">
              <a:buFont typeface="+mj-lt"/>
              <a:buAutoNum type="arabicPeriod"/>
            </a:pPr>
            <a:r>
              <a:rPr lang="de-DE" dirty="0"/>
              <a:t>Eigene Gesetze beschließen, wenn dies durch Landesverfassungen bestimmt ist. </a:t>
            </a:r>
            <a:r>
              <a:rPr lang="de-DE" b="1" dirty="0"/>
              <a:t>Falsch, dies würde das System Bund –Länder umgehen.</a:t>
            </a:r>
          </a:p>
          <a:p>
            <a:pPr marL="457200" indent="-457200">
              <a:buFont typeface="+mj-lt"/>
              <a:buAutoNum type="arabicPeriod"/>
            </a:pPr>
            <a:r>
              <a:rPr lang="de-DE" dirty="0"/>
              <a:t>Eigene Gesetze beschließen, wenn dies durch Bundesgesetz bestimmt ist. </a:t>
            </a:r>
            <a:r>
              <a:rPr lang="de-DE" b="1" dirty="0"/>
              <a:t>Richtig, Art. 72 IV GG.</a:t>
            </a:r>
          </a:p>
          <a:p>
            <a:endParaRPr lang="de-DE" dirty="0"/>
          </a:p>
        </p:txBody>
      </p:sp>
    </p:spTree>
    <p:extLst>
      <p:ext uri="{BB962C8B-B14F-4D97-AF65-F5344CB8AC3E}">
        <p14:creationId xmlns:p14="http://schemas.microsoft.com/office/powerpoint/2010/main" val="49113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I. Grundlagen – Grundrechte</a:t>
            </a:r>
          </a:p>
          <a:p>
            <a:endParaRPr lang="de-DE" dirty="0"/>
          </a:p>
          <a:p>
            <a:r>
              <a:rPr lang="de-DE" dirty="0"/>
              <a:t>Funktion: Abwehrrecht gegenüber staatlichen Eingriffen (ggf. Ansprüche Teilhabe- und Leistung)</a:t>
            </a:r>
          </a:p>
          <a:p>
            <a:endParaRPr lang="de-DE" dirty="0"/>
          </a:p>
          <a:p>
            <a:r>
              <a:rPr lang="de-DE" dirty="0"/>
              <a:t>Gelten für jede natürliche Person </a:t>
            </a:r>
          </a:p>
          <a:p>
            <a:pPr marL="0" indent="0">
              <a:buNone/>
            </a:pPr>
            <a:r>
              <a:rPr lang="de-DE" dirty="0"/>
              <a:t>	→ jur. Personen über Art. 19 III GG</a:t>
            </a:r>
          </a:p>
          <a:p>
            <a:endParaRPr lang="de-DE" dirty="0"/>
          </a:p>
          <a:p>
            <a:r>
              <a:rPr lang="de-DE" dirty="0"/>
              <a:t>Grundrechtsverpflichtung Art. 1 III GG</a:t>
            </a:r>
          </a:p>
          <a:p>
            <a:endParaRPr lang="de-DE" dirty="0"/>
          </a:p>
          <a:p>
            <a:r>
              <a:rPr lang="de-DE" dirty="0"/>
              <a:t>P: Körperschaften des </a:t>
            </a:r>
            <a:r>
              <a:rPr lang="de-DE" dirty="0" err="1"/>
              <a:t>öffR</a:t>
            </a:r>
            <a:r>
              <a:rPr lang="de-DE" dirty="0"/>
              <a:t> (Bsp. Uni)? -Art. 5 III GG</a:t>
            </a:r>
          </a:p>
          <a:p>
            <a:endParaRPr lang="de-DE" dirty="0"/>
          </a:p>
          <a:p>
            <a:r>
              <a:rPr lang="de-DE" dirty="0"/>
              <a:t>P: GmbH mit staatlichen Anteilseigner?</a:t>
            </a:r>
          </a:p>
          <a:p>
            <a:endParaRPr lang="de-DE" dirty="0"/>
          </a:p>
        </p:txBody>
      </p:sp>
    </p:spTree>
    <p:extLst>
      <p:ext uri="{BB962C8B-B14F-4D97-AF65-F5344CB8AC3E}">
        <p14:creationId xmlns:p14="http://schemas.microsoft.com/office/powerpoint/2010/main" val="185005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II. Grundlagen II</a:t>
            </a:r>
          </a:p>
          <a:p>
            <a:endParaRPr lang="de-DE" dirty="0"/>
          </a:p>
          <a:p>
            <a:r>
              <a:rPr lang="de-DE" dirty="0"/>
              <a:t>Unterscheidung Gleichheits- und </a:t>
            </a:r>
            <a:r>
              <a:rPr lang="de-DE" dirty="0" err="1"/>
              <a:t>FreiheitsgrundR</a:t>
            </a:r>
            <a:endParaRPr lang="de-DE" dirty="0"/>
          </a:p>
          <a:p>
            <a:endParaRPr lang="de-DE" dirty="0"/>
          </a:p>
          <a:p>
            <a:r>
              <a:rPr lang="de-DE" dirty="0"/>
              <a:t>Heute Art. 3 I GG, restl. Einheiten Art. 12 und 14 GG</a:t>
            </a:r>
          </a:p>
          <a:p>
            <a:endParaRPr lang="de-DE" dirty="0"/>
          </a:p>
        </p:txBody>
      </p:sp>
    </p:spTree>
    <p:extLst>
      <p:ext uri="{BB962C8B-B14F-4D97-AF65-F5344CB8AC3E}">
        <p14:creationId xmlns:p14="http://schemas.microsoft.com/office/powerpoint/2010/main" val="200845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III. Art. </a:t>
            </a:r>
            <a:r>
              <a:rPr lang="de-DE" b="1"/>
              <a:t>3 I GG</a:t>
            </a:r>
            <a:endParaRPr lang="de-DE" b="1" dirty="0"/>
          </a:p>
          <a:p>
            <a:endParaRPr lang="de-DE" dirty="0"/>
          </a:p>
          <a:p>
            <a:r>
              <a:rPr lang="de-DE" dirty="0"/>
              <a:t>Inhalt: Es ist verboten wesentlich Gleiches ohne sachlichen Grund ungleich zu behandeln, bzw. wesentlich Ungleiches ohne sachlichen Grund gleich zu behandeln</a:t>
            </a:r>
          </a:p>
          <a:p>
            <a:endParaRPr lang="de-DE" dirty="0"/>
          </a:p>
          <a:p>
            <a:r>
              <a:rPr lang="de-DE" dirty="0"/>
              <a:t>Prüfungsaufbau:</a:t>
            </a:r>
          </a:p>
          <a:p>
            <a:pPr marL="0" indent="0">
              <a:buNone/>
            </a:pPr>
            <a:r>
              <a:rPr lang="de-DE" dirty="0"/>
              <a:t>	1. Gleich- bzw. Ungleichbehandlung feststellen</a:t>
            </a:r>
          </a:p>
          <a:p>
            <a:pPr marL="0" indent="0">
              <a:buNone/>
            </a:pPr>
            <a:r>
              <a:rPr lang="de-DE" dirty="0"/>
              <a:t>	2. Verfassungsrechtliche Rechtfertigung</a:t>
            </a:r>
          </a:p>
          <a:p>
            <a:pPr marL="0" indent="0">
              <a:buNone/>
            </a:pPr>
            <a:r>
              <a:rPr lang="de-DE" dirty="0"/>
              <a:t>		a. Willkürformel bei geringer Intensität</a:t>
            </a:r>
          </a:p>
          <a:p>
            <a:pPr marL="0" indent="0">
              <a:buNone/>
            </a:pPr>
            <a:r>
              <a:rPr lang="de-DE" dirty="0"/>
              <a:t>		b. Neue Formel bei Eingriffen höherer Intensität</a:t>
            </a:r>
          </a:p>
          <a:p>
            <a:endParaRPr lang="de-DE" dirty="0"/>
          </a:p>
        </p:txBody>
      </p:sp>
    </p:spTree>
    <p:extLst>
      <p:ext uri="{BB962C8B-B14F-4D97-AF65-F5344CB8AC3E}">
        <p14:creationId xmlns:p14="http://schemas.microsoft.com/office/powerpoint/2010/main" val="822858024"/>
      </p:ext>
    </p:extLst>
  </p:cSld>
  <p:clrMapOvr>
    <a:masterClrMapping/>
  </p:clrMapOvr>
</p:sld>
</file>

<file path=ppt/theme/theme1.xml><?xml version="1.0" encoding="utf-8"?>
<a:theme xmlns:a="http://schemas.openxmlformats.org/drawingml/2006/main" name="1_TUC_Wiwi">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UC">
      <a:majorFont>
        <a:latin typeface="Roboto Condensed"/>
        <a:ea typeface=""/>
        <a:cs typeface=""/>
      </a:majorFont>
      <a:minorFont>
        <a:latin typeface="Roboto Condensed"/>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TUC_Wiwi</Template>
  <TotalTime>0</TotalTime>
  <Words>883</Words>
  <Application>Microsoft Office PowerPoint</Application>
  <PresentationFormat>Bildschirmpräsentation (4:3)</PresentationFormat>
  <Paragraphs>85</Paragraphs>
  <Slides>14</Slides>
  <Notes>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14</vt:i4>
      </vt:variant>
    </vt:vector>
  </HeadingPairs>
  <TitlesOfParts>
    <vt:vector size="24" baseType="lpstr">
      <vt:lpstr>Symbol</vt:lpstr>
      <vt:lpstr>Calibri</vt:lpstr>
      <vt:lpstr>Roboto</vt:lpstr>
      <vt:lpstr>Roboto Condensed</vt:lpstr>
      <vt:lpstr>Wingdings</vt:lpstr>
      <vt:lpstr>Courier New</vt:lpstr>
      <vt:lpstr>Times New Roman</vt:lpstr>
      <vt:lpstr>Arial</vt:lpstr>
      <vt:lpstr>Roboto Condensed Light</vt:lpstr>
      <vt:lpstr>1_TUC_Wiwi</vt:lpstr>
      <vt:lpstr>Übung WirtschaftsverfassungsR   </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 Thurner</dc:creator>
  <cp:lastModifiedBy>Sebastian Gebauer</cp:lastModifiedBy>
  <cp:revision>1443</cp:revision>
  <cp:lastPrinted>2020-01-14T09:06:30Z</cp:lastPrinted>
  <dcterms:created xsi:type="dcterms:W3CDTF">2013-06-29T07:36:14Z</dcterms:created>
  <dcterms:modified xsi:type="dcterms:W3CDTF">2022-10-21T07:13:40Z</dcterms:modified>
</cp:coreProperties>
</file>