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2" r:id="rId19"/>
    <p:sldId id="275" r:id="rId20"/>
    <p:sldId id="276" r:id="rId21"/>
    <p:sldId id="277" r:id="rId22"/>
    <p:sldId id="278" r:id="rId23"/>
    <p:sldId id="279"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63" d="100"/>
          <a:sy n="163" d="100"/>
        </p:scale>
        <p:origin x="14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7D2D61A-560A-4F62-B65E-44D077F26284}" type="datetimeFigureOut">
              <a:rPr lang="de-DE" smtClean="0"/>
              <a:t>11.12.2020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80342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D2D61A-560A-4F62-B65E-44D077F26284}" type="datetimeFigureOut">
              <a:rPr lang="de-DE" smtClean="0"/>
              <a:t>11.12.2020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718244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D2D61A-560A-4F62-B65E-44D077F26284}" type="datetimeFigureOut">
              <a:rPr lang="de-DE" smtClean="0"/>
              <a:t>11.12.2020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68454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D2D61A-560A-4F62-B65E-44D077F26284}" type="datetimeFigureOut">
              <a:rPr lang="de-DE" smtClean="0"/>
              <a:t>11.12.2020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178034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07D2D61A-560A-4F62-B65E-44D077F26284}" type="datetimeFigureOut">
              <a:rPr lang="de-DE" smtClean="0"/>
              <a:t>11.12.2020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2339764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7D2D61A-560A-4F62-B65E-44D077F26284}" type="datetimeFigureOut">
              <a:rPr lang="de-DE" smtClean="0"/>
              <a:t>11.12.2020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237519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7D2D61A-560A-4F62-B65E-44D077F26284}" type="datetimeFigureOut">
              <a:rPr lang="de-DE" smtClean="0"/>
              <a:t>11.12.2020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287716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7D2D61A-560A-4F62-B65E-44D077F26284}" type="datetimeFigureOut">
              <a:rPr lang="de-DE" smtClean="0"/>
              <a:t>11.12.2020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400997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7D2D61A-560A-4F62-B65E-44D077F26284}" type="datetimeFigureOut">
              <a:rPr lang="de-DE" smtClean="0"/>
              <a:t>11.12.2020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3151145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7D2D61A-560A-4F62-B65E-44D077F26284}" type="datetimeFigureOut">
              <a:rPr lang="de-DE" smtClean="0"/>
              <a:t>11.12.2020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289463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7D2D61A-560A-4F62-B65E-44D077F26284}" type="datetimeFigureOut">
              <a:rPr lang="de-DE" smtClean="0"/>
              <a:t>11.12.2020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DA23CC-497A-4A49-BF11-CF79986AD623}" type="slidenum">
              <a:rPr lang="de-DE" smtClean="0"/>
              <a:t>‹Nr.›</a:t>
            </a:fld>
            <a:endParaRPr lang="de-DE"/>
          </a:p>
        </p:txBody>
      </p:sp>
    </p:spTree>
    <p:extLst>
      <p:ext uri="{BB962C8B-B14F-4D97-AF65-F5344CB8AC3E}">
        <p14:creationId xmlns:p14="http://schemas.microsoft.com/office/powerpoint/2010/main" val="2997671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2D61A-560A-4F62-B65E-44D077F26284}" type="datetimeFigureOut">
              <a:rPr lang="de-DE" smtClean="0"/>
              <a:t>11.12.2020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A23CC-497A-4A49-BF11-CF79986AD623}" type="slidenum">
              <a:rPr lang="de-DE" smtClean="0"/>
              <a:t>‹Nr.›</a:t>
            </a:fld>
            <a:endParaRPr lang="de-DE"/>
          </a:p>
        </p:txBody>
      </p:sp>
    </p:spTree>
    <p:extLst>
      <p:ext uri="{BB962C8B-B14F-4D97-AF65-F5344CB8AC3E}">
        <p14:creationId xmlns:p14="http://schemas.microsoft.com/office/powerpoint/2010/main" val="2493466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3337567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5 - Folie 17 (Teil 2)</a:t>
            </a:r>
            <a:endParaRPr lang="de-DE" dirty="0"/>
          </a:p>
        </p:txBody>
      </p:sp>
      <p:sp>
        <p:nvSpPr>
          <p:cNvPr id="3" name="Inhaltsplatzhalter 2"/>
          <p:cNvSpPr>
            <a:spLocks noGrp="1"/>
          </p:cNvSpPr>
          <p:nvPr>
            <p:ph idx="1"/>
          </p:nvPr>
        </p:nvSpPr>
        <p:spPr/>
        <p:txBody>
          <a:bodyPr/>
          <a:lstStyle/>
          <a:p>
            <a:pPr marL="0" indent="0">
              <a:buNone/>
            </a:pPr>
            <a:r>
              <a:rPr lang="de-DE" dirty="0" smtClean="0"/>
              <a:t>E ist Kassenarzt im Erzgebirge, einer vorwiegend landwirtschaftlich geprägten Gegend. Als er 65 Jahre alt wird, wird ihm mitgeteilt, dass er nicht mehr als Kassenarzt tätig werden dürfe. Es bleibe ihm aber unbenommen, Privatpatienten zu behandeln. So laute das Gesetz! E beruft sich auf Art. 12 GG Mit Erfolg?</a:t>
            </a:r>
          </a:p>
          <a:p>
            <a:endParaRPr lang="de-DE" dirty="0"/>
          </a:p>
        </p:txBody>
      </p:sp>
    </p:spTree>
    <p:extLst>
      <p:ext uri="{BB962C8B-B14F-4D97-AF65-F5344CB8AC3E}">
        <p14:creationId xmlns:p14="http://schemas.microsoft.com/office/powerpoint/2010/main" val="837082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5 - Folie 17 (Teil 2)</a:t>
            </a:r>
            <a:endParaRPr lang="de-DE" dirty="0"/>
          </a:p>
        </p:txBody>
      </p:sp>
      <p:sp>
        <p:nvSpPr>
          <p:cNvPr id="3" name="Inhaltsplatzhalter 2"/>
          <p:cNvSpPr>
            <a:spLocks noGrp="1"/>
          </p:cNvSpPr>
          <p:nvPr>
            <p:ph idx="1"/>
          </p:nvPr>
        </p:nvSpPr>
        <p:spPr/>
        <p:txBody>
          <a:bodyPr>
            <a:normAutofit/>
          </a:bodyPr>
          <a:lstStyle/>
          <a:p>
            <a:pPr marL="571500" indent="-571500">
              <a:buFont typeface="+mj-lt"/>
              <a:buAutoNum type="romanUcPeriod"/>
            </a:pPr>
            <a:r>
              <a:rPr lang="de-DE" sz="1800" dirty="0" smtClean="0"/>
              <a:t>Schutzbereich (+) und II. </a:t>
            </a:r>
            <a:r>
              <a:rPr lang="de-DE" sz="1800" dirty="0" smtClean="0"/>
              <a:t>Eingriff (+)</a:t>
            </a:r>
          </a:p>
          <a:p>
            <a:pPr marL="571500" indent="-571500">
              <a:buFont typeface="+mj-lt"/>
              <a:buAutoNum type="romanUcPeriod"/>
            </a:pPr>
            <a:r>
              <a:rPr lang="de-DE" sz="1800" dirty="0" smtClean="0"/>
              <a:t>Verfassungsrechtliche Rechtfertigung:</a:t>
            </a:r>
          </a:p>
          <a:p>
            <a:pPr marL="1028700" lvl="1" indent="-571500">
              <a:buFont typeface="+mj-lt"/>
              <a:buAutoNum type="arabicPeriod"/>
            </a:pPr>
            <a:r>
              <a:rPr lang="de-DE" sz="1800" dirty="0" smtClean="0"/>
              <a:t>Schranke in Art. 12 I GG eingehalten (+).</a:t>
            </a:r>
          </a:p>
          <a:p>
            <a:pPr marL="1028700" lvl="1" indent="-571500">
              <a:buFont typeface="+mj-lt"/>
              <a:buAutoNum type="arabicPeriod"/>
            </a:pPr>
            <a:r>
              <a:rPr lang="de-DE" sz="1800" dirty="0" smtClean="0"/>
              <a:t>Verfassungsmäßigkeit des Gesetzes, welches Entzug der Kassenzulassung ermöglicht:</a:t>
            </a:r>
          </a:p>
          <a:p>
            <a:pPr marL="1485900" lvl="2" indent="-571500">
              <a:buFont typeface="+mj-lt"/>
              <a:buAutoNum type="alphaLcParenR"/>
            </a:pPr>
            <a:r>
              <a:rPr lang="de-DE" sz="1800" dirty="0" smtClean="0"/>
              <a:t>Formell (+)</a:t>
            </a:r>
          </a:p>
          <a:p>
            <a:pPr marL="1485900" lvl="2" indent="-571500">
              <a:buFont typeface="+mj-lt"/>
              <a:buAutoNum type="alphaLcParenR"/>
            </a:pPr>
            <a:r>
              <a:rPr lang="de-DE" sz="1800" dirty="0" smtClean="0"/>
              <a:t>Materiell fraglich, da womöglich nicht verhältnismäßig</a:t>
            </a:r>
          </a:p>
          <a:p>
            <a:pPr marL="1943100" lvl="3" indent="-571500">
              <a:buFont typeface="+mj-lt"/>
              <a:buAutoNum type="arabicParenBoth"/>
            </a:pPr>
            <a:r>
              <a:rPr lang="de-DE" dirty="0" smtClean="0"/>
              <a:t>Legitimer Zweck: Altersgrenze dient der Gesundheit der Patienten. (Verhinderung </a:t>
            </a:r>
            <a:r>
              <a:rPr lang="de-DE" dirty="0"/>
              <a:t>von Gefährdungen, </a:t>
            </a:r>
            <a:r>
              <a:rPr lang="de-DE" dirty="0" smtClean="0"/>
              <a:t>die </a:t>
            </a:r>
            <a:r>
              <a:rPr lang="de-DE" dirty="0"/>
              <a:t>von Älteren, nicht mehr voll leistungsfähigen Berufstätigen </a:t>
            </a:r>
            <a:r>
              <a:rPr lang="de-DE" dirty="0" smtClean="0"/>
              <a:t>ausgehen.)</a:t>
            </a:r>
          </a:p>
          <a:p>
            <a:pPr marL="1943100" lvl="3" indent="-571500">
              <a:buFont typeface="+mj-lt"/>
              <a:buAutoNum type="arabicParenBoth"/>
            </a:pPr>
            <a:r>
              <a:rPr lang="de-DE" dirty="0" smtClean="0"/>
              <a:t>Geeignetheit (+)</a:t>
            </a:r>
          </a:p>
          <a:p>
            <a:pPr marL="1943100" lvl="3" indent="-571500">
              <a:buFont typeface="+mj-lt"/>
              <a:buAutoNum type="arabicParenBoth"/>
            </a:pPr>
            <a:r>
              <a:rPr lang="de-DE" dirty="0" smtClean="0"/>
              <a:t>Erforderlichkeit (+)</a:t>
            </a:r>
          </a:p>
          <a:p>
            <a:pPr marL="1943100" lvl="3" indent="-571500">
              <a:buFont typeface="+mj-lt"/>
              <a:buAutoNum type="arabicParenBoth"/>
            </a:pPr>
            <a:r>
              <a:rPr lang="de-DE" dirty="0" smtClean="0"/>
              <a:t>Angemessenheit: Berufsfreiheit des Arztes ausreichend berücksichtigt, da er weiterhin Privatpatienten behandeln darf. Da Gesundheit überwiegt, Angemessenheit (+).</a:t>
            </a:r>
          </a:p>
          <a:p>
            <a:pPr marL="1028700" lvl="1" indent="-571500">
              <a:buFont typeface="+mj-lt"/>
              <a:buAutoNum type="arabicPeriod"/>
            </a:pPr>
            <a:r>
              <a:rPr lang="de-DE" sz="1800" dirty="0" smtClean="0"/>
              <a:t>Verfassungsmäßigkeit Einzelmaßnahme (+)</a:t>
            </a:r>
          </a:p>
          <a:p>
            <a:pPr marL="1028700" lvl="1" indent="-571500">
              <a:buFont typeface="+mj-lt"/>
              <a:buAutoNum type="arabicPeriod"/>
            </a:pPr>
            <a:endParaRPr lang="de-DE" dirty="0"/>
          </a:p>
        </p:txBody>
      </p:sp>
    </p:spTree>
    <p:extLst>
      <p:ext uri="{BB962C8B-B14F-4D97-AF65-F5344CB8AC3E}">
        <p14:creationId xmlns:p14="http://schemas.microsoft.com/office/powerpoint/2010/main" val="52505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6 – Folie 20 (Teil 2)</a:t>
            </a:r>
            <a:endParaRPr lang="de-DE" dirty="0"/>
          </a:p>
        </p:txBody>
      </p:sp>
      <p:sp>
        <p:nvSpPr>
          <p:cNvPr id="3" name="Inhaltsplatzhalter 2"/>
          <p:cNvSpPr>
            <a:spLocks noGrp="1"/>
          </p:cNvSpPr>
          <p:nvPr>
            <p:ph idx="1"/>
          </p:nvPr>
        </p:nvSpPr>
        <p:spPr/>
        <p:txBody>
          <a:bodyPr>
            <a:normAutofit/>
          </a:bodyPr>
          <a:lstStyle/>
          <a:p>
            <a:pPr marL="0" indent="0">
              <a:buNone/>
            </a:pPr>
            <a:r>
              <a:rPr lang="de-DE" dirty="0" smtClean="0"/>
              <a:t>B ist Inhaber einer Bierbrauerei! Um sein Bier beliebter zu machen, bewirbt er es als besonders umweltverträglich, zum einen in der Produktion, zum anderen im Konsum, weil je Kiste ein Euro verwendet werde, um den Regenwald zu schützen! Die Konkurrenz sei insoweit umweltfeindlich, weil sie ihren Erlös, was zutrifft, nicht derart verwende. Konkurrent K wehrt sich dagegen und gewinnt vor den Zivilgerichten, weil B wegen seiner Schmähung und weil er nicht genau sagen könne, wie er den Regenwald schütze, das UWG verletze. B sieht eine Verletzung des Art. 5 GG. </a:t>
            </a:r>
          </a:p>
          <a:p>
            <a:endParaRPr lang="de-DE" dirty="0"/>
          </a:p>
        </p:txBody>
      </p:sp>
    </p:spTree>
    <p:extLst>
      <p:ext uri="{BB962C8B-B14F-4D97-AF65-F5344CB8AC3E}">
        <p14:creationId xmlns:p14="http://schemas.microsoft.com/office/powerpoint/2010/main" val="1673848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6 – Folie 20 (Teil 2)</a:t>
            </a:r>
            <a:endParaRPr lang="de-DE" dirty="0"/>
          </a:p>
        </p:txBody>
      </p:sp>
      <p:sp>
        <p:nvSpPr>
          <p:cNvPr id="3" name="Inhaltsplatzhalter 2"/>
          <p:cNvSpPr>
            <a:spLocks noGrp="1"/>
          </p:cNvSpPr>
          <p:nvPr>
            <p:ph idx="1"/>
          </p:nvPr>
        </p:nvSpPr>
        <p:spPr/>
        <p:txBody>
          <a:bodyPr>
            <a:normAutofit lnSpcReduction="10000"/>
          </a:bodyPr>
          <a:lstStyle/>
          <a:p>
            <a:pPr marL="571500" indent="-571500">
              <a:buFont typeface="+mj-lt"/>
              <a:buAutoNum type="romanUcPeriod"/>
            </a:pPr>
            <a:r>
              <a:rPr lang="de-DE" sz="1800" dirty="0" smtClean="0"/>
              <a:t>Schutzbereich persönlich und sachlich (+)</a:t>
            </a:r>
          </a:p>
          <a:p>
            <a:pPr marL="571500" indent="-571500">
              <a:buFont typeface="+mj-lt"/>
              <a:buAutoNum type="romanUcPeriod"/>
            </a:pPr>
            <a:r>
              <a:rPr lang="de-DE" sz="1800" dirty="0" smtClean="0"/>
              <a:t>Eingriff (+), da grundsätzlich auch Aussagen von Unternehmen darunter fallen.</a:t>
            </a:r>
          </a:p>
          <a:p>
            <a:pPr marL="571500" indent="-571500">
              <a:buFont typeface="+mj-lt"/>
              <a:buAutoNum type="romanUcPeriod"/>
            </a:pPr>
            <a:r>
              <a:rPr lang="de-DE" sz="1800" dirty="0" smtClean="0"/>
              <a:t>Verfassungsrechtliche Rechtfertigung:</a:t>
            </a:r>
          </a:p>
          <a:p>
            <a:pPr marL="1028700" lvl="1" indent="-571500">
              <a:buFont typeface="+mj-lt"/>
              <a:buAutoNum type="arabicPeriod"/>
            </a:pPr>
            <a:r>
              <a:rPr lang="de-DE" sz="1800" dirty="0" smtClean="0"/>
              <a:t>Schranke in Art. 5 II GG (Allgemeine Gesetze, also Gesetze, die sich nicht gegen eine Meinung als solche richten, sondern dem </a:t>
            </a:r>
            <a:r>
              <a:rPr lang="de-DE" sz="1800" dirty="0"/>
              <a:t>Schutz </a:t>
            </a:r>
            <a:r>
              <a:rPr lang="de-DE" sz="1800" dirty="0" smtClean="0"/>
              <a:t>eines </a:t>
            </a:r>
            <a:r>
              <a:rPr lang="de-DE" sz="1800" dirty="0"/>
              <a:t>schlechthin, ohne Rücksicht auf eine bestimmte Meinung, zu schützenden Rechtsguts dienen</a:t>
            </a:r>
            <a:r>
              <a:rPr lang="de-DE" sz="1800" dirty="0" smtClean="0"/>
              <a:t>.) </a:t>
            </a:r>
            <a:br>
              <a:rPr lang="de-DE" sz="1800" dirty="0" smtClean="0"/>
            </a:br>
            <a:r>
              <a:rPr lang="de-DE" sz="1800" dirty="0" smtClean="0"/>
              <a:t>Das UWG dient u.a. Wettbewerb und richtet sich nicht gegen eine Meinung als solche, somit (+).</a:t>
            </a:r>
          </a:p>
          <a:p>
            <a:pPr marL="1028700" lvl="1" indent="-571500">
              <a:buFont typeface="+mj-lt"/>
              <a:buAutoNum type="arabicPeriod"/>
            </a:pPr>
            <a:r>
              <a:rPr lang="de-DE" sz="1800" dirty="0" smtClean="0"/>
              <a:t>Verhältnismäßigkeit:</a:t>
            </a:r>
          </a:p>
          <a:p>
            <a:pPr marL="1485900" lvl="2" indent="-571500">
              <a:buFont typeface="+mj-lt"/>
              <a:buAutoNum type="alphaLcParenR"/>
            </a:pPr>
            <a:r>
              <a:rPr lang="de-DE" sz="1800" dirty="0" smtClean="0"/>
              <a:t>Legitimer Zweck</a:t>
            </a:r>
            <a:r>
              <a:rPr lang="de-DE" sz="1800" dirty="0"/>
              <a:t>: UWG dient </a:t>
            </a:r>
            <a:r>
              <a:rPr lang="de-DE" sz="1800" dirty="0" smtClean="0"/>
              <a:t>dem </a:t>
            </a:r>
            <a:r>
              <a:rPr lang="de-DE" sz="1800" dirty="0"/>
              <a:t>Schutz der Mitbewerber, der Verbraucherinnen und Verbraucher sowie der sonstigen Marktteilnehmer vor unlauteren geschäftlichen Handlungen. Es schützt zugleich das Interesse der Allgemeinheit an einem unverfälschten Wettbewerb</a:t>
            </a:r>
            <a:r>
              <a:rPr lang="de-DE" sz="1800" dirty="0" smtClean="0"/>
              <a:t>. </a:t>
            </a:r>
            <a:endParaRPr lang="de-DE" sz="1800" dirty="0" smtClean="0"/>
          </a:p>
          <a:p>
            <a:pPr marL="1485900" lvl="2" indent="-571500">
              <a:buFont typeface="+mj-lt"/>
              <a:buAutoNum type="alphaLcParenR"/>
            </a:pPr>
            <a:r>
              <a:rPr lang="de-DE" sz="1800" dirty="0" smtClean="0"/>
              <a:t>Geeignetheit: Sanktionen nach UWG fördern Zweck (+)</a:t>
            </a:r>
          </a:p>
          <a:p>
            <a:pPr marL="1485900" lvl="2" indent="-571500">
              <a:buFont typeface="+mj-lt"/>
              <a:buAutoNum type="alphaLcParenR"/>
            </a:pPr>
            <a:r>
              <a:rPr lang="de-DE" sz="1800" dirty="0" smtClean="0"/>
              <a:t>Erforderlichkeit: Kein milderes Mittel ersichtlich (+)</a:t>
            </a:r>
          </a:p>
          <a:p>
            <a:pPr marL="1485900" lvl="2" indent="-571500">
              <a:buFont typeface="+mj-lt"/>
              <a:buAutoNum type="alphaLcParenR"/>
            </a:pPr>
            <a:r>
              <a:rPr lang="de-DE" sz="1800" dirty="0" smtClean="0"/>
              <a:t>Angemessenheit: Interesse an unverfälschten Wettbewerb und Schutz der Verbraucher höher wie Werbeaussagen, die nicht belegbar sind („wie er den Regenwald schütze“).</a:t>
            </a:r>
          </a:p>
        </p:txBody>
      </p:sp>
    </p:spTree>
    <p:extLst>
      <p:ext uri="{BB962C8B-B14F-4D97-AF65-F5344CB8AC3E}">
        <p14:creationId xmlns:p14="http://schemas.microsoft.com/office/powerpoint/2010/main" val="130767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7 – Folie 23 (Teil 2)</a:t>
            </a:r>
            <a:endParaRPr lang="de-DE" dirty="0"/>
          </a:p>
        </p:txBody>
      </p:sp>
      <p:sp>
        <p:nvSpPr>
          <p:cNvPr id="3" name="Inhaltsplatzhalter 2"/>
          <p:cNvSpPr>
            <a:spLocks noGrp="1"/>
          </p:cNvSpPr>
          <p:nvPr>
            <p:ph idx="1"/>
          </p:nvPr>
        </p:nvSpPr>
        <p:spPr/>
        <p:txBody>
          <a:bodyPr/>
          <a:lstStyle/>
          <a:p>
            <a:pPr marL="0" indent="0">
              <a:buNone/>
            </a:pPr>
            <a:r>
              <a:rPr lang="de-DE" dirty="0" smtClean="0"/>
              <a:t>A ist Inhaber einer gut gehenden Kanzlei in Chemnitz. Als er sich zur Ruhe setzen will, will er seinen Mandantenstamm und sein aufgebautes Unternehmensimage zu Geld machen, indem er seine Kartei </a:t>
            </a:r>
            <a:r>
              <a:rPr lang="de-DE" dirty="0" smtClean="0"/>
              <a:t>verbunden </a:t>
            </a:r>
            <a:r>
              <a:rPr lang="de-DE" dirty="0" smtClean="0"/>
              <a:t>mit der Befugnis, die Kanzlei unter eigenen Namen fortführen zu </a:t>
            </a:r>
            <a:r>
              <a:rPr lang="de-DE" dirty="0" smtClean="0"/>
              <a:t>dürfen</a:t>
            </a:r>
            <a:r>
              <a:rPr lang="de-DE" dirty="0" smtClean="0"/>
              <a:t>, entgeltlich an einen Nachfolger veräußern will. Dieses Vorgehen wird ihm aufgrund einer standesrechtlichen Norm untersagt. Liegt ein Verstoß gegen Grundrechte vor? </a:t>
            </a:r>
            <a:endParaRPr lang="de-DE" dirty="0"/>
          </a:p>
        </p:txBody>
      </p:sp>
    </p:spTree>
    <p:extLst>
      <p:ext uri="{BB962C8B-B14F-4D97-AF65-F5344CB8AC3E}">
        <p14:creationId xmlns:p14="http://schemas.microsoft.com/office/powerpoint/2010/main" val="2756781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7 – Folie 23 (Teil 2)</a:t>
            </a:r>
            <a:endParaRPr lang="de-DE" dirty="0"/>
          </a:p>
        </p:txBody>
      </p:sp>
      <p:sp>
        <p:nvSpPr>
          <p:cNvPr id="3" name="Inhaltsplatzhalter 2"/>
          <p:cNvSpPr>
            <a:spLocks noGrp="1"/>
          </p:cNvSpPr>
          <p:nvPr>
            <p:ph idx="1"/>
          </p:nvPr>
        </p:nvSpPr>
        <p:spPr/>
        <p:txBody>
          <a:bodyPr>
            <a:normAutofit lnSpcReduction="10000"/>
          </a:bodyPr>
          <a:lstStyle/>
          <a:p>
            <a:pPr marL="571500" indent="-571500">
              <a:buFont typeface="+mj-lt"/>
              <a:buAutoNum type="romanUcPeriod"/>
            </a:pPr>
            <a:r>
              <a:rPr lang="de-DE" dirty="0" smtClean="0"/>
              <a:t>Art. 12 I GG:  Ein Verstoß ist darin zu sehen, dass schon der legitime Zweck (im Rahmen der Verhältnismäßigkeit) einer derartigen Untersagung fraglich ist. Durch die Fortführung unter eigenem Namen des Erwerbers ist sichergestellt, dass Mandaten über diese Änderung informiert sind. </a:t>
            </a:r>
          </a:p>
          <a:p>
            <a:pPr marL="571500" indent="-571500">
              <a:buFont typeface="+mj-lt"/>
              <a:buAutoNum type="romanUcPeriod"/>
            </a:pPr>
            <a:r>
              <a:rPr lang="de-DE" dirty="0" smtClean="0"/>
              <a:t>Art. 14 I GG: Auch hier ist wieder im Rahmen der Verhältnismäßigkeit der legitime Zweck fraglich und zu verneinen.</a:t>
            </a:r>
          </a:p>
          <a:p>
            <a:pPr marL="571500" indent="-571500">
              <a:buFont typeface="+mj-lt"/>
              <a:buAutoNum type="romanUcPeriod"/>
            </a:pPr>
            <a:r>
              <a:rPr lang="de-DE" dirty="0" smtClean="0"/>
              <a:t>Art. 3 I GG: Ein Verstoß gegen den allgemeinen Gleichheitssatz ist anzunehmen, sofern vergleichbare Berufe, beispielsweise Steuerberater, keinerlei Beschränkungen hinsichtlich des Verkaufes unterliegen.</a:t>
            </a:r>
            <a:endParaRPr lang="de-DE" dirty="0"/>
          </a:p>
        </p:txBody>
      </p:sp>
    </p:spTree>
    <p:extLst>
      <p:ext uri="{BB962C8B-B14F-4D97-AF65-F5344CB8AC3E}">
        <p14:creationId xmlns:p14="http://schemas.microsoft.com/office/powerpoint/2010/main" val="2297941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8 – Folie 24 (Teil 2)</a:t>
            </a:r>
            <a:endParaRPr lang="de-DE" dirty="0"/>
          </a:p>
        </p:txBody>
      </p:sp>
      <p:sp>
        <p:nvSpPr>
          <p:cNvPr id="3" name="Inhaltsplatzhalter 2"/>
          <p:cNvSpPr>
            <a:spLocks noGrp="1"/>
          </p:cNvSpPr>
          <p:nvPr>
            <p:ph idx="1"/>
          </p:nvPr>
        </p:nvSpPr>
        <p:spPr/>
        <p:txBody>
          <a:bodyPr/>
          <a:lstStyle/>
          <a:p>
            <a:pPr marL="0" indent="0">
              <a:buNone/>
            </a:pPr>
            <a:r>
              <a:rPr lang="de-DE" altLang="de-DE" dirty="0">
                <a:latin typeface="Times New Roman" panose="02020603050405020304" pitchFamily="18" charset="0"/>
              </a:rPr>
              <a:t>A gehört eine baufällige Gründerzeit-Villa, die unter Denkmalschutz steht. Als sämtliche Nutzungen</a:t>
            </a:r>
            <a:br>
              <a:rPr lang="de-DE" altLang="de-DE" dirty="0">
                <a:latin typeface="Times New Roman" panose="02020603050405020304" pitchFamily="18" charset="0"/>
              </a:rPr>
            </a:br>
            <a:r>
              <a:rPr lang="de-DE" altLang="de-DE" dirty="0">
                <a:latin typeface="Times New Roman" panose="02020603050405020304" pitchFamily="18" charset="0"/>
              </a:rPr>
              <a:t>scheitern und auch die Stadt die Villa nicht sanieren will, beantragt A den Abriss der Villa. Die Genehmigung </a:t>
            </a:r>
            <a:br>
              <a:rPr lang="de-DE" altLang="de-DE" dirty="0">
                <a:latin typeface="Times New Roman" panose="02020603050405020304" pitchFamily="18" charset="0"/>
              </a:rPr>
            </a:br>
            <a:r>
              <a:rPr lang="de-DE" altLang="de-DE" dirty="0">
                <a:latin typeface="Times New Roman" panose="02020603050405020304" pitchFamily="18" charset="0"/>
              </a:rPr>
              <a:t>wird ihm versagt, weil die zugehörigen Rechtsvorschriften einen Abriss nur erlauben, wenn die „Belange des</a:t>
            </a:r>
            <a:br>
              <a:rPr lang="de-DE" altLang="de-DE" dirty="0">
                <a:latin typeface="Times New Roman" panose="02020603050405020304" pitchFamily="18" charset="0"/>
              </a:rPr>
            </a:br>
            <a:r>
              <a:rPr lang="de-DE" altLang="de-DE" dirty="0">
                <a:latin typeface="Times New Roman" panose="02020603050405020304" pitchFamily="18" charset="0"/>
              </a:rPr>
              <a:t>Gemeinwohls“ diejenigen der Denkmalpflege überwiegen. Liegt ein Verstoß gegen Art. 14 GG vor?</a:t>
            </a:r>
          </a:p>
          <a:p>
            <a:endParaRPr lang="de-DE" dirty="0"/>
          </a:p>
        </p:txBody>
      </p:sp>
    </p:spTree>
    <p:extLst>
      <p:ext uri="{BB962C8B-B14F-4D97-AF65-F5344CB8AC3E}">
        <p14:creationId xmlns:p14="http://schemas.microsoft.com/office/powerpoint/2010/main" val="3291094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8 – Folie 24 (Teil 2)</a:t>
            </a:r>
            <a:endParaRPr lang="de-DE" dirty="0"/>
          </a:p>
        </p:txBody>
      </p:sp>
      <p:sp>
        <p:nvSpPr>
          <p:cNvPr id="3" name="Inhaltsplatzhalter 2"/>
          <p:cNvSpPr>
            <a:spLocks noGrp="1"/>
          </p:cNvSpPr>
          <p:nvPr>
            <p:ph idx="1"/>
          </p:nvPr>
        </p:nvSpPr>
        <p:spPr/>
        <p:txBody>
          <a:bodyPr>
            <a:noAutofit/>
          </a:bodyPr>
          <a:lstStyle/>
          <a:p>
            <a:pPr marL="571500" indent="-571500">
              <a:buFont typeface="+mj-lt"/>
              <a:buAutoNum type="romanUcPeriod"/>
            </a:pPr>
            <a:r>
              <a:rPr lang="de-DE" sz="1400" dirty="0" smtClean="0"/>
              <a:t>Schutzbereich eröffnet (+)</a:t>
            </a:r>
          </a:p>
          <a:p>
            <a:pPr marL="571500" indent="-571500">
              <a:buFont typeface="+mj-lt"/>
              <a:buAutoNum type="romanUcPeriod"/>
            </a:pPr>
            <a:r>
              <a:rPr lang="de-DE" sz="1400" dirty="0" smtClean="0"/>
              <a:t>Eingriff in Form einer Inhalts- und Schrankenbestimmung (+), da A weiterhin Eigentümer des Grundstücks und damit der Villa ist.</a:t>
            </a:r>
          </a:p>
          <a:p>
            <a:pPr marL="571500" indent="-571500">
              <a:buFont typeface="+mj-lt"/>
              <a:buAutoNum type="romanUcPeriod"/>
            </a:pPr>
            <a:r>
              <a:rPr lang="de-DE" sz="1400" dirty="0" smtClean="0"/>
              <a:t>Verfassungsrechtliche Rechtfertigung</a:t>
            </a:r>
          </a:p>
          <a:p>
            <a:pPr marL="1028700" lvl="1" indent="-571500">
              <a:buFont typeface="+mj-lt"/>
              <a:buAutoNum type="arabicPeriod"/>
            </a:pPr>
            <a:r>
              <a:rPr lang="de-DE" sz="1400" dirty="0" smtClean="0"/>
              <a:t>Eigentum durch Gesetze ausgestaltet (Schranke).</a:t>
            </a:r>
          </a:p>
          <a:p>
            <a:pPr marL="1028700" lvl="1" indent="-571500">
              <a:buFont typeface="+mj-lt"/>
              <a:buAutoNum type="arabicPeriod"/>
            </a:pPr>
            <a:r>
              <a:rPr lang="de-DE" sz="1400" dirty="0" smtClean="0"/>
              <a:t>Verfassungsmäßigkeit der Rechtsvorschrift:</a:t>
            </a:r>
          </a:p>
          <a:p>
            <a:pPr marL="1485900" lvl="2" indent="-571500">
              <a:buFont typeface="+mj-lt"/>
              <a:buAutoNum type="alphaLcParenR"/>
            </a:pPr>
            <a:r>
              <a:rPr lang="de-DE" sz="1400" dirty="0" smtClean="0"/>
              <a:t>Formell (+)</a:t>
            </a:r>
          </a:p>
          <a:p>
            <a:pPr marL="1485900" lvl="2" indent="-571500">
              <a:buFont typeface="+mj-lt"/>
              <a:buAutoNum type="alphaLcParenR"/>
            </a:pPr>
            <a:r>
              <a:rPr lang="de-DE" sz="1400" dirty="0" smtClean="0"/>
              <a:t>Materiell (+), da auch in Art. 14 II 2 GG Wohl der Gemeinheit genannt.</a:t>
            </a:r>
          </a:p>
          <a:p>
            <a:pPr marL="1028700" lvl="1" indent="-571500">
              <a:buFont typeface="+mj-lt"/>
              <a:buAutoNum type="arabicPeriod"/>
            </a:pPr>
            <a:r>
              <a:rPr lang="de-DE" sz="1400" dirty="0" smtClean="0"/>
              <a:t>Verfassungsmäßigkeit der Untersagung:</a:t>
            </a:r>
          </a:p>
          <a:p>
            <a:pPr marL="1485900" lvl="2" indent="-571500">
              <a:buFont typeface="+mj-lt"/>
              <a:buAutoNum type="alphaLcParenR"/>
            </a:pPr>
            <a:r>
              <a:rPr lang="de-DE" sz="1400" dirty="0" smtClean="0"/>
              <a:t>Formell (+)</a:t>
            </a:r>
          </a:p>
          <a:p>
            <a:pPr marL="1485900" lvl="2" indent="-571500">
              <a:buFont typeface="+mj-lt"/>
              <a:buAutoNum type="alphaLcParenR"/>
            </a:pPr>
            <a:r>
              <a:rPr lang="de-DE" sz="1400" dirty="0" smtClean="0"/>
              <a:t>Materiell, insb. Verhältnismäßigkeit:</a:t>
            </a:r>
          </a:p>
          <a:p>
            <a:pPr marL="1943100" lvl="3" indent="-571500">
              <a:buFont typeface="+mj-lt"/>
              <a:buAutoNum type="arabicParenBoth"/>
            </a:pPr>
            <a:r>
              <a:rPr lang="de-DE" sz="1400" dirty="0" smtClean="0"/>
              <a:t> Legitimer Zweck: Schutz der Belange des Gemeinwohls.</a:t>
            </a:r>
          </a:p>
          <a:p>
            <a:pPr marL="1943100" lvl="3" indent="-571500">
              <a:buFont typeface="+mj-lt"/>
              <a:buAutoNum type="arabicParenBoth"/>
            </a:pPr>
            <a:r>
              <a:rPr lang="de-DE" sz="1400" dirty="0" smtClean="0"/>
              <a:t>Geeignet: (+), da Denkmalpflege diese fördert.</a:t>
            </a:r>
          </a:p>
          <a:p>
            <a:pPr marL="1943100" lvl="3" indent="-571500">
              <a:buFont typeface="+mj-lt"/>
              <a:buAutoNum type="arabicParenBoth"/>
            </a:pPr>
            <a:r>
              <a:rPr lang="de-DE" sz="1400" dirty="0" smtClean="0"/>
              <a:t>Erforderlichkeit: Kein milderes Mittel ersichtlich.</a:t>
            </a:r>
          </a:p>
          <a:p>
            <a:pPr marL="1943100" lvl="3" indent="-571500">
              <a:buFont typeface="+mj-lt"/>
              <a:buAutoNum type="arabicParenBoth"/>
            </a:pPr>
            <a:r>
              <a:rPr lang="de-DE" sz="1400" dirty="0" smtClean="0"/>
              <a:t>Angemessenheit: Fraglich, denn einerseits steht das Gemeinwohl auf der einen Seite, andererseits das Interesse des A an Nutzung seines Grundstücks. Da bereits sämtliche Nutzungen scheiterten und die Stadt die Villa nicht sanieren möchte, hat A alles ersichtliche getan, damit das Denkmal erhalten bleibt. Somit wird die Eigentumsfreiheit des A nicht beachtet, wenn ihm nun der Abriss untersagt wird.</a:t>
            </a:r>
            <a:endParaRPr lang="de-DE" sz="1400" dirty="0"/>
          </a:p>
        </p:txBody>
      </p:sp>
    </p:spTree>
    <p:extLst>
      <p:ext uri="{BB962C8B-B14F-4D97-AF65-F5344CB8AC3E}">
        <p14:creationId xmlns:p14="http://schemas.microsoft.com/office/powerpoint/2010/main" val="3052732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9 – Folie 25 (Teil 2)</a:t>
            </a:r>
            <a:endParaRPr lang="de-DE" dirty="0"/>
          </a:p>
        </p:txBody>
      </p:sp>
      <p:sp>
        <p:nvSpPr>
          <p:cNvPr id="3" name="Inhaltsplatzhalter 2"/>
          <p:cNvSpPr>
            <a:spLocks noGrp="1"/>
          </p:cNvSpPr>
          <p:nvPr>
            <p:ph idx="1"/>
          </p:nvPr>
        </p:nvSpPr>
        <p:spPr/>
        <p:txBody>
          <a:bodyPr/>
          <a:lstStyle/>
          <a:p>
            <a:r>
              <a:rPr lang="de-DE" dirty="0" smtClean="0"/>
              <a:t>A will ein Grundstück kaufen, was ihm der bisherige Eigentümer verweigert. Da A die Gebiete </a:t>
            </a:r>
            <a:r>
              <a:rPr lang="de-DE" dirty="0" smtClean="0"/>
              <a:t>rund um </a:t>
            </a:r>
            <a:r>
              <a:rPr lang="de-DE" dirty="0" smtClean="0"/>
              <a:t>das Grundstück bereits gehören und er dort ein Einkaufszentrum bauen will, um Arbeitsplätze zu </a:t>
            </a:r>
            <a:r>
              <a:rPr lang="de-DE" dirty="0" smtClean="0"/>
              <a:t>schaffen und </a:t>
            </a:r>
            <a:r>
              <a:rPr lang="de-DE" dirty="0" smtClean="0"/>
              <a:t>zum lokalen Wirtschaftswachstum beizutragen, wendet er sich an die zuständige Behörde. Diese erlässt</a:t>
            </a:r>
            <a:br>
              <a:rPr lang="de-DE" dirty="0" smtClean="0"/>
            </a:br>
            <a:r>
              <a:rPr lang="de-DE" dirty="0" smtClean="0"/>
              <a:t>darauf einen Bescheid, kraft dessen der bisherigen Eigentümer E sein Grundstück auf A übertragen muss und </a:t>
            </a:r>
            <a:r>
              <a:rPr lang="de-DE" dirty="0" smtClean="0"/>
              <a:t> E </a:t>
            </a:r>
            <a:r>
              <a:rPr lang="de-DE" dirty="0" smtClean="0"/>
              <a:t>den Verkehrswert erhält. Verletzung des Art. 14 GG?</a:t>
            </a:r>
          </a:p>
          <a:p>
            <a:endParaRPr lang="de-DE" dirty="0"/>
          </a:p>
        </p:txBody>
      </p:sp>
    </p:spTree>
    <p:extLst>
      <p:ext uri="{BB962C8B-B14F-4D97-AF65-F5344CB8AC3E}">
        <p14:creationId xmlns:p14="http://schemas.microsoft.com/office/powerpoint/2010/main" val="3756912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9 – Folie 25 (Teil 2)</a:t>
            </a:r>
            <a:endParaRPr lang="de-DE" dirty="0"/>
          </a:p>
        </p:txBody>
      </p:sp>
      <p:sp>
        <p:nvSpPr>
          <p:cNvPr id="3" name="Inhaltsplatzhalter 2"/>
          <p:cNvSpPr>
            <a:spLocks noGrp="1"/>
          </p:cNvSpPr>
          <p:nvPr>
            <p:ph idx="1"/>
          </p:nvPr>
        </p:nvSpPr>
        <p:spPr/>
        <p:txBody>
          <a:bodyPr>
            <a:normAutofit/>
          </a:bodyPr>
          <a:lstStyle/>
          <a:p>
            <a:pPr marL="0" indent="0">
              <a:buNone/>
            </a:pPr>
            <a:r>
              <a:rPr lang="de-DE" sz="2400" dirty="0" smtClean="0"/>
              <a:t>Es könnte ein Verstoß gegen Art. 14 III 1 GG vorliegen. Demnach ist eine Enteignung nur zum Wohle der Allgemeinheit zulässig.</a:t>
            </a:r>
          </a:p>
          <a:p>
            <a:pPr marL="0" indent="0">
              <a:buNone/>
            </a:pPr>
            <a:r>
              <a:rPr lang="de-DE" sz="2400" dirty="0" smtClean="0"/>
              <a:t>Dem A wird die Eigentumsübertragung aufgetragen, sodass seine konkrete Eigentümerstellung an dem Grundstück entzogen wird. Folglich liegt eine Enteignung vor.</a:t>
            </a:r>
          </a:p>
          <a:p>
            <a:pPr marL="0" indent="0">
              <a:buNone/>
            </a:pPr>
            <a:r>
              <a:rPr lang="de-DE" sz="2400" dirty="0" smtClean="0"/>
              <a:t>Weiterhin stellt ein Einkaufszentrum keine öffentliche Aufgabe dar, wie beispielsweise die Wasser- oder Energieversorgung, sondern ein Freizeitangebot. Damit ist auch keine Enteignung zum Wohle der Allgemeinheit gegeben, sondern eine Enteignung zu Gunsten einer privaten Person.</a:t>
            </a:r>
            <a:endParaRPr lang="de-DE" sz="2400" dirty="0"/>
          </a:p>
        </p:txBody>
      </p:sp>
    </p:spTree>
    <p:extLst>
      <p:ext uri="{BB962C8B-B14F-4D97-AF65-F5344CB8AC3E}">
        <p14:creationId xmlns:p14="http://schemas.microsoft.com/office/powerpoint/2010/main" val="183879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1 - Folie 4 (Teil 2)</a:t>
            </a:r>
            <a:endParaRPr lang="de-DE" dirty="0"/>
          </a:p>
        </p:txBody>
      </p:sp>
      <p:sp>
        <p:nvSpPr>
          <p:cNvPr id="3" name="Inhaltsplatzhalter 2"/>
          <p:cNvSpPr>
            <a:spLocks noGrp="1"/>
          </p:cNvSpPr>
          <p:nvPr>
            <p:ph idx="1"/>
          </p:nvPr>
        </p:nvSpPr>
        <p:spPr/>
        <p:txBody>
          <a:bodyPr/>
          <a:lstStyle/>
          <a:p>
            <a:pPr marL="0" indent="0">
              <a:buNone/>
            </a:pPr>
            <a:r>
              <a:rPr lang="de-DE" dirty="0" smtClean="0"/>
              <a:t>K gibt eine Vorlesung im Öffentlichen Wirtschaftsrecht und lässt als einzige Gesetzessammlung das Werk von Stober zu. Grundlage dieser Maßnahme ist eine Regelung in der einschlägigen Studienordnung, wonach der verantwortliche Dozent die zulässigen Hilfsmittel festlegt. Da die Vorlesung eine Grundvorlesung ist und je Semester 1000 Exemplare gebraucht werden, sehen sich die Verlage, die andere Sammlungen vertreiben in ihren Grundrechten verletzt. Zu Recht?</a:t>
            </a:r>
          </a:p>
          <a:p>
            <a:endParaRPr lang="de-DE" dirty="0"/>
          </a:p>
        </p:txBody>
      </p:sp>
    </p:spTree>
    <p:extLst>
      <p:ext uri="{BB962C8B-B14F-4D97-AF65-F5344CB8AC3E}">
        <p14:creationId xmlns:p14="http://schemas.microsoft.com/office/powerpoint/2010/main" val="1662711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10 – Folie 28 (Teil 2)</a:t>
            </a:r>
            <a:endParaRPr lang="de-DE" dirty="0"/>
          </a:p>
        </p:txBody>
      </p:sp>
      <p:sp>
        <p:nvSpPr>
          <p:cNvPr id="3" name="Inhaltsplatzhalter 2"/>
          <p:cNvSpPr>
            <a:spLocks noGrp="1"/>
          </p:cNvSpPr>
          <p:nvPr>
            <p:ph idx="1"/>
          </p:nvPr>
        </p:nvSpPr>
        <p:spPr/>
        <p:txBody>
          <a:bodyPr/>
          <a:lstStyle/>
          <a:p>
            <a:pPr marL="0" indent="0">
              <a:buNone/>
            </a:pPr>
            <a:r>
              <a:rPr lang="de-DE" dirty="0" smtClean="0"/>
              <a:t>K gibt eine Vorlesung im Öffentlichen Wirtschaftsrecht und lässt als einzige Gesetzessammlung das Werk von Stober zu. Grundlage dieser Maßnahme ist eine Regelung in der einschlägigen Studienordnung, wonach der verantwortliche Dozent die zulässigen Hilfsmittel festlegt. Da die Vorlesung eine Grundvorlesung ist und je Semester 1000 Exemplare gebraucht werden, sehen sich die Verlage, die andere Sammlungen vertreiben in ihren Grundrechten verletzt. Zu Recht?</a:t>
            </a:r>
          </a:p>
          <a:p>
            <a:endParaRPr lang="de-DE" dirty="0"/>
          </a:p>
        </p:txBody>
      </p:sp>
    </p:spTree>
    <p:extLst>
      <p:ext uri="{BB962C8B-B14F-4D97-AF65-F5344CB8AC3E}">
        <p14:creationId xmlns:p14="http://schemas.microsoft.com/office/powerpoint/2010/main" val="3894267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10 – Folie 28 (Teil 2)</a:t>
            </a:r>
            <a:endParaRPr lang="de-DE" dirty="0"/>
          </a:p>
        </p:txBody>
      </p:sp>
      <p:sp>
        <p:nvSpPr>
          <p:cNvPr id="3" name="Inhaltsplatzhalter 2"/>
          <p:cNvSpPr>
            <a:spLocks noGrp="1"/>
          </p:cNvSpPr>
          <p:nvPr>
            <p:ph idx="1"/>
          </p:nvPr>
        </p:nvSpPr>
        <p:spPr/>
        <p:txBody>
          <a:bodyPr/>
          <a:lstStyle/>
          <a:p>
            <a:pPr marL="571500" indent="-571500">
              <a:buFont typeface="+mj-lt"/>
              <a:buAutoNum type="romanUcPeriod"/>
            </a:pPr>
            <a:r>
              <a:rPr lang="de-DE" sz="2400" dirty="0" smtClean="0"/>
              <a:t>Schutzbereich:</a:t>
            </a:r>
          </a:p>
          <a:p>
            <a:pPr marL="914400" lvl="1" indent="-457200">
              <a:buFont typeface="+mj-lt"/>
              <a:buAutoNum type="arabicPeriod"/>
            </a:pPr>
            <a:r>
              <a:rPr lang="de-DE" dirty="0" smtClean="0"/>
              <a:t>Persönlich: Art. 12 I GG (</a:t>
            </a:r>
            <a:r>
              <a:rPr lang="de-DE" dirty="0" err="1" smtClean="0"/>
              <a:t>iVm</a:t>
            </a:r>
            <a:r>
              <a:rPr lang="de-DE" dirty="0" smtClean="0"/>
              <a:t> Art. 19 III GG)</a:t>
            </a:r>
          </a:p>
          <a:p>
            <a:pPr marL="914400" lvl="1" indent="-457200">
              <a:buFont typeface="+mj-lt"/>
              <a:buAutoNum type="arabicPeriod"/>
            </a:pPr>
            <a:r>
              <a:rPr lang="de-DE" dirty="0" smtClean="0"/>
              <a:t>Sachlich: Verlagstätigkeit als Beruf (+)</a:t>
            </a:r>
          </a:p>
          <a:p>
            <a:pPr marL="571500" indent="-571500">
              <a:buFont typeface="+mj-lt"/>
              <a:buAutoNum type="romanUcPeriod"/>
            </a:pPr>
            <a:r>
              <a:rPr lang="de-DE" sz="2400" dirty="0" smtClean="0"/>
              <a:t>Eingriff:</a:t>
            </a:r>
          </a:p>
          <a:p>
            <a:pPr marL="0" indent="0">
              <a:buNone/>
            </a:pPr>
            <a:r>
              <a:rPr lang="de-DE" sz="2400" dirty="0" smtClean="0"/>
              <a:t>Wird die Grundrechtsausübung der anderen Verlage eingeschränkt? –Nein, da angesichts der geringen Stückzahl und des geringen Kaufpreises keine merklichen Auswirkungen auf die Berufsausübung vorliegen.</a:t>
            </a:r>
          </a:p>
          <a:p>
            <a:endParaRPr lang="de-DE" dirty="0"/>
          </a:p>
        </p:txBody>
      </p:sp>
    </p:spTree>
    <p:extLst>
      <p:ext uri="{BB962C8B-B14F-4D97-AF65-F5344CB8AC3E}">
        <p14:creationId xmlns:p14="http://schemas.microsoft.com/office/powerpoint/2010/main" val="1732379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11 – Folie 29 (Teil 2)</a:t>
            </a:r>
            <a:endParaRPr lang="de-DE" dirty="0"/>
          </a:p>
        </p:txBody>
      </p:sp>
      <p:sp>
        <p:nvSpPr>
          <p:cNvPr id="3" name="Inhaltsplatzhalter 2"/>
          <p:cNvSpPr>
            <a:spLocks noGrp="1"/>
          </p:cNvSpPr>
          <p:nvPr>
            <p:ph idx="1"/>
          </p:nvPr>
        </p:nvSpPr>
        <p:spPr/>
        <p:txBody>
          <a:bodyPr/>
          <a:lstStyle/>
          <a:p>
            <a:pPr marL="0" indent="0">
              <a:buNone/>
            </a:pPr>
            <a:r>
              <a:rPr lang="de-DE" dirty="0" smtClean="0"/>
              <a:t>In Chemnitz findet jährlich ein Herbstmarkt statt, den die Stadt Chemnitz veranstaltet. Die verfügbaren Plätze übersteigen auch im Jahre 2015 die Zahl der zulassungswilligen Marktteilnehmer. Die Eheleute M und F betreiben je ein Fahrgeschäft. Sie wollen beide zugelassen werden. C lässt aber nur F zu, weil ein Familienangehöriger genüge. M sieht sich in seinen Grundrechten verletzt. Zu Recht?</a:t>
            </a:r>
          </a:p>
          <a:p>
            <a:endParaRPr lang="de-DE" dirty="0"/>
          </a:p>
        </p:txBody>
      </p:sp>
    </p:spTree>
    <p:extLst>
      <p:ext uri="{BB962C8B-B14F-4D97-AF65-F5344CB8AC3E}">
        <p14:creationId xmlns:p14="http://schemas.microsoft.com/office/powerpoint/2010/main" val="857886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11 – Folie 29 (Teil 2)</a:t>
            </a:r>
            <a:endParaRPr lang="de-DE" dirty="0"/>
          </a:p>
        </p:txBody>
      </p:sp>
      <p:sp>
        <p:nvSpPr>
          <p:cNvPr id="3" name="Inhaltsplatzhalter 2"/>
          <p:cNvSpPr>
            <a:spLocks noGrp="1"/>
          </p:cNvSpPr>
          <p:nvPr>
            <p:ph idx="1"/>
          </p:nvPr>
        </p:nvSpPr>
        <p:spPr/>
        <p:txBody>
          <a:bodyPr>
            <a:normAutofit/>
          </a:bodyPr>
          <a:lstStyle/>
          <a:p>
            <a:pPr marL="0" indent="0">
              <a:buNone/>
            </a:pPr>
            <a:r>
              <a:rPr lang="de-DE" sz="1800" dirty="0" smtClean="0"/>
              <a:t>Es könnte ein Verstoß gegen Art. 3 I GG vorliegen.</a:t>
            </a:r>
          </a:p>
          <a:p>
            <a:pPr marL="571500" indent="-571500">
              <a:buFont typeface="+mj-lt"/>
              <a:buAutoNum type="romanUcPeriod"/>
            </a:pPr>
            <a:r>
              <a:rPr lang="de-DE" sz="1800" dirty="0" smtClean="0"/>
              <a:t>Ungleichbehandlung von Marktteilnehmern, nämlich des Ehemannes der F. Dieser wird im </a:t>
            </a:r>
            <a:r>
              <a:rPr lang="de-DE" sz="1800" dirty="0" smtClean="0"/>
              <a:t>Gegensatz zu anderen Marktteilnehmern </a:t>
            </a:r>
            <a:r>
              <a:rPr lang="de-DE" sz="1800" dirty="0" smtClean="0"/>
              <a:t>nicht zugelassen, weil seine Frau zugelassen wurde.</a:t>
            </a:r>
          </a:p>
          <a:p>
            <a:pPr marL="571500" indent="-571500">
              <a:buFont typeface="+mj-lt"/>
              <a:buAutoNum type="romanUcPeriod"/>
            </a:pPr>
            <a:r>
              <a:rPr lang="de-DE" sz="1800" dirty="0" smtClean="0"/>
              <a:t>Verfassungsrechtliche Rechtfertigung der Ungleichbehandlung anhand der Neuen Formel, da an persönliche Merkmale angesetzt wird, die durch Art. 6 I GG gerade geschützt werden sollen. Somit ist zu prüfen, ob die nicht erfolgte Zulassung verhältnismäßig ist.</a:t>
            </a:r>
          </a:p>
          <a:p>
            <a:pPr marL="1028700" lvl="1" indent="-571500">
              <a:buFont typeface="+mj-lt"/>
              <a:buAutoNum type="arabicPeriod"/>
            </a:pPr>
            <a:r>
              <a:rPr lang="de-DE" sz="1800" dirty="0" smtClean="0"/>
              <a:t>Legitimer Zweck: Förderung einer Vielfalt am Markt. (Könnte auch verneint werden, da kein wirklicher Zweck ersichtlich ist.)</a:t>
            </a:r>
          </a:p>
          <a:p>
            <a:pPr marL="1028700" lvl="1" indent="-571500">
              <a:buFont typeface="+mj-lt"/>
              <a:buAutoNum type="arabicPeriod"/>
            </a:pPr>
            <a:r>
              <a:rPr lang="de-DE" sz="1800" dirty="0" smtClean="0"/>
              <a:t>Geeignetheit (+)</a:t>
            </a:r>
          </a:p>
          <a:p>
            <a:pPr marL="1028700" lvl="1" indent="-571500">
              <a:buFont typeface="+mj-lt"/>
              <a:buAutoNum type="arabicPeriod"/>
            </a:pPr>
            <a:r>
              <a:rPr lang="de-DE" sz="1800" dirty="0" smtClean="0"/>
              <a:t>Erforderlichkeit (+)</a:t>
            </a:r>
          </a:p>
          <a:p>
            <a:pPr marL="1028700" lvl="1" indent="-571500">
              <a:buFont typeface="+mj-lt"/>
              <a:buAutoNum type="arabicPeriod"/>
            </a:pPr>
            <a:r>
              <a:rPr lang="de-DE" sz="1800" dirty="0" smtClean="0"/>
              <a:t>Angemessenheit ist aber zu verneinen, da durch diese Entscheidung gerade der Schutz von Art. 6 I GG </a:t>
            </a:r>
            <a:r>
              <a:rPr lang="de-DE" sz="1800" smtClean="0"/>
              <a:t>unterlaufen wird.</a:t>
            </a:r>
            <a:endParaRPr lang="de-DE" sz="1800" dirty="0" smtClean="0"/>
          </a:p>
          <a:p>
            <a:pPr marL="1028700" lvl="1" indent="-571500">
              <a:buFont typeface="+mj-lt"/>
              <a:buAutoNum type="arabicPeriod"/>
            </a:pPr>
            <a:endParaRPr lang="de-DE" sz="1800" dirty="0"/>
          </a:p>
          <a:p>
            <a:pPr marL="571500" indent="-571500">
              <a:buFont typeface="+mj-lt"/>
              <a:buAutoNum type="romanUcPeriod"/>
            </a:pPr>
            <a:endParaRPr lang="de-DE" sz="1800" dirty="0"/>
          </a:p>
        </p:txBody>
      </p:sp>
    </p:spTree>
    <p:extLst>
      <p:ext uri="{BB962C8B-B14F-4D97-AF65-F5344CB8AC3E}">
        <p14:creationId xmlns:p14="http://schemas.microsoft.com/office/powerpoint/2010/main" val="141555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1 - Folie 4 (Teil 2)</a:t>
            </a:r>
            <a:endParaRPr lang="de-DE" dirty="0"/>
          </a:p>
        </p:txBody>
      </p:sp>
      <p:sp>
        <p:nvSpPr>
          <p:cNvPr id="3" name="Inhaltsplatzhalter 2"/>
          <p:cNvSpPr>
            <a:spLocks noGrp="1"/>
          </p:cNvSpPr>
          <p:nvPr>
            <p:ph idx="1"/>
          </p:nvPr>
        </p:nvSpPr>
        <p:spPr/>
        <p:txBody>
          <a:bodyPr/>
          <a:lstStyle/>
          <a:p>
            <a:pPr marL="0" indent="0">
              <a:buNone/>
            </a:pPr>
            <a:r>
              <a:rPr lang="de-DE" dirty="0" smtClean="0"/>
              <a:t>Siehe Folie 21 der Lösungen</a:t>
            </a:r>
            <a:endParaRPr lang="de-DE" dirty="0"/>
          </a:p>
        </p:txBody>
      </p:sp>
    </p:spTree>
    <p:extLst>
      <p:ext uri="{BB962C8B-B14F-4D97-AF65-F5344CB8AC3E}">
        <p14:creationId xmlns:p14="http://schemas.microsoft.com/office/powerpoint/2010/main" val="3543937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2 – Folie 6 (Teil 2)</a:t>
            </a:r>
            <a:endParaRPr lang="de-DE" dirty="0"/>
          </a:p>
        </p:txBody>
      </p:sp>
      <p:sp>
        <p:nvSpPr>
          <p:cNvPr id="3" name="Inhaltsplatzhalter 2"/>
          <p:cNvSpPr>
            <a:spLocks noGrp="1"/>
          </p:cNvSpPr>
          <p:nvPr>
            <p:ph idx="1"/>
          </p:nvPr>
        </p:nvSpPr>
        <p:spPr/>
        <p:txBody>
          <a:bodyPr/>
          <a:lstStyle/>
          <a:p>
            <a:pPr marL="0" indent="0">
              <a:buNone/>
            </a:pPr>
            <a:r>
              <a:rPr lang="de-DE" dirty="0" smtClean="0"/>
              <a:t>Um den Tourismus in der Gegend zu fördern, soll in der Nähe der Gemeinde „Groß-</a:t>
            </a:r>
            <a:r>
              <a:rPr lang="de-DE" dirty="0" err="1" smtClean="0"/>
              <a:t>Wilsdorf</a:t>
            </a:r>
            <a:r>
              <a:rPr lang="de-DE" dirty="0" smtClean="0"/>
              <a:t>“ ein Bahnhof neu gebaut werden. Die Gemeinde G, der dort Weinberge gehören, sieht sich in ihren Grundrechten verletzt. Kann sie sich auf die Eigentumsfreiheit berufen?</a:t>
            </a:r>
          </a:p>
          <a:p>
            <a:endParaRPr lang="de-DE" dirty="0"/>
          </a:p>
        </p:txBody>
      </p:sp>
    </p:spTree>
    <p:extLst>
      <p:ext uri="{BB962C8B-B14F-4D97-AF65-F5344CB8AC3E}">
        <p14:creationId xmlns:p14="http://schemas.microsoft.com/office/powerpoint/2010/main" val="1278172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2 – Folie 6 (Teil 2)</a:t>
            </a:r>
            <a:endParaRPr lang="de-DE" dirty="0"/>
          </a:p>
        </p:txBody>
      </p:sp>
      <p:sp>
        <p:nvSpPr>
          <p:cNvPr id="3" name="Inhaltsplatzhalter 2"/>
          <p:cNvSpPr>
            <a:spLocks noGrp="1"/>
          </p:cNvSpPr>
          <p:nvPr>
            <p:ph idx="1"/>
          </p:nvPr>
        </p:nvSpPr>
        <p:spPr/>
        <p:txBody>
          <a:bodyPr/>
          <a:lstStyle/>
          <a:p>
            <a:pPr marL="0" indent="0">
              <a:buNone/>
            </a:pPr>
            <a:r>
              <a:rPr lang="de-DE" dirty="0" smtClean="0"/>
              <a:t>Nein, da eine Gemeinde grundrechtsverpflichtet ist, aber nicht grundrechtberechtigt</a:t>
            </a:r>
            <a:r>
              <a:rPr lang="de-DE" dirty="0" smtClean="0"/>
              <a:t>. Folglich ist der Schutzbereich (SB) von Art. 14 GG bereits nicht eröffnet. </a:t>
            </a:r>
            <a:endParaRPr lang="de-DE" dirty="0"/>
          </a:p>
        </p:txBody>
      </p:sp>
    </p:spTree>
    <p:extLst>
      <p:ext uri="{BB962C8B-B14F-4D97-AF65-F5344CB8AC3E}">
        <p14:creationId xmlns:p14="http://schemas.microsoft.com/office/powerpoint/2010/main" val="944513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3 - Folie 14 (Teil 2)</a:t>
            </a:r>
            <a:endParaRPr lang="de-DE" dirty="0"/>
          </a:p>
        </p:txBody>
      </p:sp>
      <p:sp>
        <p:nvSpPr>
          <p:cNvPr id="3" name="Inhaltsplatzhalter 2"/>
          <p:cNvSpPr>
            <a:spLocks noGrp="1"/>
          </p:cNvSpPr>
          <p:nvPr>
            <p:ph idx="1"/>
          </p:nvPr>
        </p:nvSpPr>
        <p:spPr/>
        <p:txBody>
          <a:bodyPr/>
          <a:lstStyle/>
          <a:p>
            <a:pPr marL="0" indent="0">
              <a:buNone/>
            </a:pPr>
            <a:r>
              <a:rPr lang="de-DE" dirty="0" smtClean="0"/>
              <a:t>F bietet ohne staatliche Genehmigung in Sachsen Kasinoglücksspiele in einem eigens dazu hergerichteten fahrbaren „</a:t>
            </a:r>
            <a:r>
              <a:rPr lang="de-DE" dirty="0" err="1" smtClean="0"/>
              <a:t>Gambling</a:t>
            </a:r>
            <a:r>
              <a:rPr lang="de-DE" dirty="0" smtClean="0"/>
              <a:t>-Truck“ an. Das Anbieten von Glücksspielen ohne Zulassung ist nach dem StGB strafbar. Als F sein Tun untersagt und ein Strafverfahren gegen ihn eingeleitet wird, beruft er sich auf Art. 12 I GG. Mit Erfolg? </a:t>
            </a:r>
          </a:p>
          <a:p>
            <a:endParaRPr lang="de-DE" dirty="0"/>
          </a:p>
        </p:txBody>
      </p:sp>
    </p:spTree>
    <p:extLst>
      <p:ext uri="{BB962C8B-B14F-4D97-AF65-F5344CB8AC3E}">
        <p14:creationId xmlns:p14="http://schemas.microsoft.com/office/powerpoint/2010/main" val="286353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3 - Folie 14 (Teil 2)</a:t>
            </a:r>
            <a:endParaRPr lang="de-DE" dirty="0"/>
          </a:p>
        </p:txBody>
      </p:sp>
      <p:sp>
        <p:nvSpPr>
          <p:cNvPr id="3" name="Inhaltsplatzhalter 2"/>
          <p:cNvSpPr>
            <a:spLocks noGrp="1"/>
          </p:cNvSpPr>
          <p:nvPr>
            <p:ph idx="1"/>
          </p:nvPr>
        </p:nvSpPr>
        <p:spPr/>
        <p:txBody>
          <a:bodyPr>
            <a:noAutofit/>
          </a:bodyPr>
          <a:lstStyle/>
          <a:p>
            <a:pPr marL="571500" indent="-571500">
              <a:buFont typeface="+mj-lt"/>
              <a:buAutoNum type="romanUcPeriod"/>
            </a:pPr>
            <a:r>
              <a:rPr lang="de-DE" sz="1800" dirty="0" smtClean="0"/>
              <a:t>Schutzbereich: Persönlich und sachlich (+)</a:t>
            </a:r>
          </a:p>
          <a:p>
            <a:pPr marL="571500" indent="-571500">
              <a:buFont typeface="+mj-lt"/>
              <a:buAutoNum type="romanUcPeriod"/>
            </a:pPr>
            <a:r>
              <a:rPr lang="de-DE" sz="1800" dirty="0" smtClean="0"/>
              <a:t>Eingriff: Gegeben und als subjektive Berufszulassung ausgeformt. F hat es „in der Hand“ eine entsprechende Zulassung zu beantragen.</a:t>
            </a:r>
          </a:p>
          <a:p>
            <a:pPr marL="571500" indent="-571500">
              <a:buFont typeface="+mj-lt"/>
              <a:buAutoNum type="romanUcPeriod"/>
            </a:pPr>
            <a:r>
              <a:rPr lang="de-DE" sz="1800" dirty="0" smtClean="0"/>
              <a:t>Verfassungsrechtliche Rechtfertigung:</a:t>
            </a:r>
          </a:p>
          <a:p>
            <a:pPr marL="1028700" lvl="1" indent="-571500">
              <a:buFont typeface="+mj-lt"/>
              <a:buAutoNum type="arabicPeriod"/>
            </a:pPr>
            <a:r>
              <a:rPr lang="de-DE" sz="1800" dirty="0" smtClean="0"/>
              <a:t>Schranke aus Art. 12 I GG durch StGB eingehalten.</a:t>
            </a:r>
          </a:p>
          <a:p>
            <a:pPr marL="1028700" lvl="1" indent="-571500">
              <a:buFont typeface="+mj-lt"/>
              <a:buAutoNum type="arabicPeriod"/>
            </a:pPr>
            <a:r>
              <a:rPr lang="de-DE" sz="1800" dirty="0" smtClean="0"/>
              <a:t>Verfassungsmäßigkeit von StGB (+)</a:t>
            </a:r>
          </a:p>
          <a:p>
            <a:pPr marL="1028700" lvl="1" indent="-571500">
              <a:buFont typeface="+mj-lt"/>
              <a:buAutoNum type="arabicPeriod"/>
            </a:pPr>
            <a:r>
              <a:rPr lang="de-DE" sz="1800" dirty="0" smtClean="0"/>
              <a:t>Verhältnismäßigkeit des eingeleiteten Verfahrens:</a:t>
            </a:r>
          </a:p>
          <a:p>
            <a:pPr marL="1485900" lvl="2" indent="-571500">
              <a:buFont typeface="+mj-lt"/>
              <a:buAutoNum type="alphaLcParenR"/>
            </a:pPr>
            <a:r>
              <a:rPr lang="de-DE" sz="1800" dirty="0" smtClean="0"/>
              <a:t>Legitimer Zweck: Spielsuchtprävention (= Gesundheit als wichtiges Gemeinschaftsgut) und damit Zulassungsvorbehalt. Umgehung soll durch Untersagung verhindert werden, also (+).</a:t>
            </a:r>
          </a:p>
          <a:p>
            <a:pPr marL="1485900" lvl="2" indent="-571500">
              <a:buFont typeface="+mj-lt"/>
              <a:buAutoNum type="alphaLcParenR"/>
            </a:pPr>
            <a:r>
              <a:rPr lang="de-DE" sz="1800" dirty="0" smtClean="0"/>
              <a:t>Geeignetheit: (+), da mögliche Strafe Umgehung verhindern kann.</a:t>
            </a:r>
          </a:p>
          <a:p>
            <a:pPr marL="1485900" lvl="2" indent="-571500">
              <a:buFont typeface="+mj-lt"/>
              <a:buAutoNum type="alphaLcParenR"/>
            </a:pPr>
            <a:r>
              <a:rPr lang="de-DE" sz="1800" dirty="0" smtClean="0"/>
              <a:t>Erforderlichkeit: Kein milderes Mittel ersichtlich. </a:t>
            </a:r>
          </a:p>
          <a:p>
            <a:pPr marL="1485900" lvl="2" indent="-571500">
              <a:buFont typeface="+mj-lt"/>
              <a:buAutoNum type="alphaLcParenR"/>
            </a:pPr>
            <a:r>
              <a:rPr lang="de-DE" sz="1800" dirty="0" smtClean="0"/>
              <a:t>Angemessenheit: Gesundheit auf der einen Seite, Berufsfreiheit auf der anderen. Berufsfreiheit nur marginal eingeschränkt, da F Zulassung beantragen kann. Gesundheit wiederum wegen Bedeutung gewichtig. Folglich (+).</a:t>
            </a:r>
            <a:endParaRPr lang="de-DE" sz="1800" dirty="0"/>
          </a:p>
        </p:txBody>
      </p:sp>
    </p:spTree>
    <p:extLst>
      <p:ext uri="{BB962C8B-B14F-4D97-AF65-F5344CB8AC3E}">
        <p14:creationId xmlns:p14="http://schemas.microsoft.com/office/powerpoint/2010/main" val="866138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Fall 4 - Folie 14 (Teil 2)</a:t>
            </a:r>
            <a:endParaRPr lang="de-DE" dirty="0"/>
          </a:p>
        </p:txBody>
      </p:sp>
      <p:sp>
        <p:nvSpPr>
          <p:cNvPr id="3" name="Inhaltsplatzhalter 2"/>
          <p:cNvSpPr>
            <a:spLocks noGrp="1"/>
          </p:cNvSpPr>
          <p:nvPr>
            <p:ph idx="1"/>
          </p:nvPr>
        </p:nvSpPr>
        <p:spPr/>
        <p:txBody>
          <a:bodyPr/>
          <a:lstStyle/>
          <a:p>
            <a:pPr marL="0" indent="0">
              <a:buNone/>
            </a:pPr>
            <a:r>
              <a:rPr lang="de-DE" dirty="0" smtClean="0"/>
              <a:t>Den sächsischen Behörden fällt auf, dass eine bestimmte Sorte des hiesigen Weines mit einem gesundheitsschädlichen Stoff verseucht sein könnte. Da dieser Wein bundesweit vertrieben wird, sieht sich das Bundesministerium für Verbraucherschutz in der Pflicht und warnt vor dem Konsum bestimmter Weinsorten. Der Hersteller H sieht sich in seiner Berufsfreiheit verletzt. Zu Recht?</a:t>
            </a:r>
          </a:p>
          <a:p>
            <a:endParaRPr lang="de-DE" dirty="0"/>
          </a:p>
        </p:txBody>
      </p:sp>
    </p:spTree>
    <p:extLst>
      <p:ext uri="{BB962C8B-B14F-4D97-AF65-F5344CB8AC3E}">
        <p14:creationId xmlns:p14="http://schemas.microsoft.com/office/powerpoint/2010/main" val="3118441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Antwort Fall 4 - Folie 14 (Teil 2)</a:t>
            </a:r>
            <a:endParaRPr lang="de-DE" dirty="0"/>
          </a:p>
        </p:txBody>
      </p:sp>
      <p:sp>
        <p:nvSpPr>
          <p:cNvPr id="3" name="Inhaltsplatzhalter 2"/>
          <p:cNvSpPr>
            <a:spLocks noGrp="1"/>
          </p:cNvSpPr>
          <p:nvPr>
            <p:ph idx="1"/>
          </p:nvPr>
        </p:nvSpPr>
        <p:spPr/>
        <p:txBody>
          <a:bodyPr>
            <a:normAutofit/>
          </a:bodyPr>
          <a:lstStyle/>
          <a:p>
            <a:pPr marL="571500" indent="-571500">
              <a:buFont typeface="+mj-lt"/>
              <a:buAutoNum type="romanUcPeriod"/>
            </a:pPr>
            <a:r>
              <a:rPr lang="de-DE" sz="1800" dirty="0" smtClean="0"/>
              <a:t>Schutzbereich persönlich und sachlich (+)</a:t>
            </a:r>
          </a:p>
          <a:p>
            <a:pPr marL="571500" indent="-571500">
              <a:buFont typeface="+mj-lt"/>
              <a:buAutoNum type="romanUcPeriod"/>
            </a:pPr>
            <a:r>
              <a:rPr lang="de-DE" sz="1800" dirty="0" smtClean="0"/>
              <a:t>Eingriff:</a:t>
            </a:r>
          </a:p>
          <a:p>
            <a:pPr marL="457200" lvl="1" indent="0">
              <a:buNone/>
            </a:pPr>
            <a:r>
              <a:rPr lang="de-DE" sz="1800" dirty="0" smtClean="0"/>
              <a:t>„Staatliches </a:t>
            </a:r>
            <a:r>
              <a:rPr lang="de-DE" sz="1800" dirty="0"/>
              <a:t>Informationshandeln ist an Art. 12 Abs. 1 GG zu messen, wenn es in seiner Zielsetzung und seinen mittelbar-faktischen Wirkungen einem Eingriff in die Berufsfreiheit als funktionales Äquivalent gleichkommt. Amtliche Informationen kommen einem Eingriff in die Berufsfreiheit jedenfalls dann gleich, wenn sie direkt auf die Marktbedingungen konkret individualisierter Unternehmen zielen, indem sie die Grundlagen von Konsumentscheidungen zweckgerichtet beeinflussen und die Markt- und Wettbewerbssituation zum Nachteil der betroffenen Unternehmen verändern</a:t>
            </a:r>
            <a:r>
              <a:rPr lang="de-DE" sz="1800" dirty="0" smtClean="0"/>
              <a:t>.“ </a:t>
            </a:r>
            <a:br>
              <a:rPr lang="de-DE" sz="1800" dirty="0" smtClean="0"/>
            </a:br>
            <a:r>
              <a:rPr lang="de-DE" sz="1800" dirty="0" smtClean="0"/>
              <a:t>(Leitsatz </a:t>
            </a:r>
            <a:r>
              <a:rPr lang="de-DE" sz="1800" dirty="0"/>
              <a:t>der Entscheidung BVerfGE 148, 40 </a:t>
            </a:r>
            <a:r>
              <a:rPr lang="de-DE" sz="1800" dirty="0" smtClean="0"/>
              <a:t>– 64)</a:t>
            </a:r>
            <a:br>
              <a:rPr lang="de-DE" sz="1800" dirty="0" smtClean="0"/>
            </a:br>
            <a:r>
              <a:rPr lang="de-DE" sz="1800" dirty="0" smtClean="0"/>
              <a:t/>
            </a:r>
            <a:br>
              <a:rPr lang="de-DE" sz="1800" dirty="0" smtClean="0"/>
            </a:br>
            <a:r>
              <a:rPr lang="de-DE" sz="1800" dirty="0" smtClean="0"/>
              <a:t>Hier zielt die Maßnahme schon nicht auf konkret individualisierte Unternehmen (Bsp. hierfür wäre „Kaufen Sie keinen Wein bei H“), sondern auf bestimmte Weinsorten allgemein. Somit ist ein Eingriff zu verneinen.</a:t>
            </a:r>
            <a:br>
              <a:rPr lang="de-DE" sz="1800" dirty="0" smtClean="0"/>
            </a:br>
            <a:r>
              <a:rPr lang="de-DE" sz="1800" dirty="0" smtClean="0"/>
              <a:t>(Selbst eine Bejahung würde wegen Gesundheitsgefahren zu einer verfassungsrechtlichen Rechtfertigung führen.)</a:t>
            </a:r>
          </a:p>
        </p:txBody>
      </p:sp>
    </p:spTree>
    <p:extLst>
      <p:ext uri="{BB962C8B-B14F-4D97-AF65-F5344CB8AC3E}">
        <p14:creationId xmlns:p14="http://schemas.microsoft.com/office/powerpoint/2010/main" val="44732488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1799</Words>
  <Application>Microsoft Office PowerPoint</Application>
  <PresentationFormat>Breitbild</PresentationFormat>
  <Paragraphs>100</Paragraphs>
  <Slides>23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Calibri Light</vt:lpstr>
      <vt:lpstr>Times New Roman</vt:lpstr>
      <vt:lpstr>Office</vt:lpstr>
      <vt:lpstr>PowerPoint-Präsentation</vt:lpstr>
      <vt:lpstr>Fall 1 - Folie 4 (Teil 2)</vt:lpstr>
      <vt:lpstr>Antwort Fall 1 - Folie 4 (Teil 2)</vt:lpstr>
      <vt:lpstr>Fall 2 – Folie 6 (Teil 2)</vt:lpstr>
      <vt:lpstr>Antwort Fall 2 – Folie 6 (Teil 2)</vt:lpstr>
      <vt:lpstr>Fall 3 - Folie 14 (Teil 2)</vt:lpstr>
      <vt:lpstr>Antwort Fall 3 - Folie 14 (Teil 2)</vt:lpstr>
      <vt:lpstr>Fall 4 - Folie 14 (Teil 2)</vt:lpstr>
      <vt:lpstr>Antwort Fall 4 - Folie 14 (Teil 2)</vt:lpstr>
      <vt:lpstr>Fall 5 - Folie 17 (Teil 2)</vt:lpstr>
      <vt:lpstr>Antwort Fall 5 - Folie 17 (Teil 2)</vt:lpstr>
      <vt:lpstr>Fall 6 – Folie 20 (Teil 2)</vt:lpstr>
      <vt:lpstr>Antwort Fall 6 – Folie 20 (Teil 2)</vt:lpstr>
      <vt:lpstr>Fall 7 – Folie 23 (Teil 2)</vt:lpstr>
      <vt:lpstr>Antwort Fall 7 – Folie 23 (Teil 2)</vt:lpstr>
      <vt:lpstr>Fall 8 – Folie 24 (Teil 2)</vt:lpstr>
      <vt:lpstr>Antwort Fall 8 – Folie 24 (Teil 2)</vt:lpstr>
      <vt:lpstr>Fall 9 – Folie 25 (Teil 2)</vt:lpstr>
      <vt:lpstr>Antwort Fall 9 – Folie 25 (Teil 2)</vt:lpstr>
      <vt:lpstr>Fall 10 – Folie 28 (Teil 2)</vt:lpstr>
      <vt:lpstr>Antwort Fall 10 – Folie 28 (Teil 2)</vt:lpstr>
      <vt:lpstr>Fall 11 – Folie 29 (Teil 2)</vt:lpstr>
      <vt:lpstr>Antwort Fall 11 – Folie 29 (Teil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Gebauer</dc:creator>
  <cp:lastModifiedBy>Gebauer</cp:lastModifiedBy>
  <cp:revision>95</cp:revision>
  <dcterms:created xsi:type="dcterms:W3CDTF">2020-12-09T07:47:25Z</dcterms:created>
  <dcterms:modified xsi:type="dcterms:W3CDTF">2020-12-11T07:43:55Z</dcterms:modified>
</cp:coreProperties>
</file>