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9"/>
  </p:notesMasterIdLst>
  <p:sldIdLst>
    <p:sldId id="256" r:id="rId2"/>
    <p:sldId id="257" r:id="rId3"/>
    <p:sldId id="258" r:id="rId4"/>
    <p:sldId id="259" r:id="rId5"/>
    <p:sldId id="260" r:id="rId6"/>
    <p:sldId id="267" r:id="rId7"/>
    <p:sldId id="268" r:id="rId8"/>
    <p:sldId id="261" r:id="rId9"/>
    <p:sldId id="264" r:id="rId10"/>
    <p:sldId id="262" r:id="rId11"/>
    <p:sldId id="263" r:id="rId12"/>
    <p:sldId id="265" r:id="rId13"/>
    <p:sldId id="266" r:id="rId14"/>
    <p:sldId id="286" r:id="rId15"/>
    <p:sldId id="284" r:id="rId16"/>
    <p:sldId id="289" r:id="rId17"/>
    <p:sldId id="285" r:id="rId18"/>
    <p:sldId id="290" r:id="rId19"/>
    <p:sldId id="269" r:id="rId20"/>
    <p:sldId id="279" r:id="rId21"/>
    <p:sldId id="270" r:id="rId22"/>
    <p:sldId id="271" r:id="rId23"/>
    <p:sldId id="272" r:id="rId24"/>
    <p:sldId id="273" r:id="rId25"/>
    <p:sldId id="274" r:id="rId26"/>
    <p:sldId id="275" r:id="rId27"/>
    <p:sldId id="276" r:id="rId28"/>
    <p:sldId id="277" r:id="rId29"/>
    <p:sldId id="278" r:id="rId30"/>
    <p:sldId id="280" r:id="rId31"/>
    <p:sldId id="281" r:id="rId32"/>
    <p:sldId id="282" r:id="rId33"/>
    <p:sldId id="283" r:id="rId34"/>
    <p:sldId id="287" r:id="rId35"/>
    <p:sldId id="288" r:id="rId36"/>
    <p:sldId id="291" r:id="rId37"/>
    <p:sldId id="292" r:id="rId38"/>
    <p:sldId id="293" r:id="rId39"/>
    <p:sldId id="294" r:id="rId40"/>
    <p:sldId id="295" r:id="rId41"/>
    <p:sldId id="296" r:id="rId42"/>
    <p:sldId id="297" r:id="rId43"/>
    <p:sldId id="298" r:id="rId44"/>
    <p:sldId id="300" r:id="rId45"/>
    <p:sldId id="299"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6" r:id="rId68"/>
    <p:sldId id="327" r:id="rId69"/>
    <p:sldId id="328" r:id="rId70"/>
    <p:sldId id="330" r:id="rId71"/>
    <p:sldId id="331" r:id="rId72"/>
    <p:sldId id="332" r:id="rId73"/>
    <p:sldId id="333" r:id="rId74"/>
    <p:sldId id="334" r:id="rId75"/>
    <p:sldId id="336" r:id="rId76"/>
    <p:sldId id="337" r:id="rId77"/>
    <p:sldId id="339" r:id="rId78"/>
    <p:sldId id="340" r:id="rId79"/>
    <p:sldId id="341" r:id="rId80"/>
    <p:sldId id="342" r:id="rId81"/>
    <p:sldId id="338" r:id="rId82"/>
    <p:sldId id="343" r:id="rId83"/>
    <p:sldId id="344" r:id="rId84"/>
    <p:sldId id="345" r:id="rId85"/>
    <p:sldId id="348" r:id="rId86"/>
    <p:sldId id="349" r:id="rId87"/>
    <p:sldId id="355" r:id="rId88"/>
    <p:sldId id="356" r:id="rId89"/>
    <p:sldId id="357" r:id="rId90"/>
    <p:sldId id="358" r:id="rId91"/>
    <p:sldId id="350" r:id="rId92"/>
    <p:sldId id="352" r:id="rId93"/>
    <p:sldId id="353" r:id="rId94"/>
    <p:sldId id="322" r:id="rId95"/>
    <p:sldId id="324" r:id="rId96"/>
    <p:sldId id="323" r:id="rId97"/>
    <p:sldId id="325" r:id="rId9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93DF46-114D-427B-8E70-BC6E46340E0A}" v="42" dt="2021-10-19T07:56:17.532"/>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Helle Formatvorlage 3 - Akz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60"/>
  </p:normalViewPr>
  <p:slideViewPr>
    <p:cSldViewPr snapToGrid="0">
      <p:cViewPr varScale="1">
        <p:scale>
          <a:sx n="77" d="100"/>
          <a:sy n="77" d="100"/>
        </p:scale>
        <p:origin x="102" y="16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microsoft.com/office/2015/10/relationships/revisionInfo" Target="revisionInfo.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C35778-01C6-410B-819B-5E26A7896DBF}" type="datetimeFigureOut">
              <a:rPr lang="de-DE" smtClean="0"/>
              <a:t>29.04.2022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AA9FD3-44C6-4342-B7C3-174D28CAA4A9}" type="slidenum">
              <a:rPr lang="de-DE" smtClean="0"/>
              <a:t>‹Nr.›</a:t>
            </a:fld>
            <a:endParaRPr lang="de-DE"/>
          </a:p>
        </p:txBody>
      </p:sp>
    </p:spTree>
    <p:extLst>
      <p:ext uri="{BB962C8B-B14F-4D97-AF65-F5344CB8AC3E}">
        <p14:creationId xmlns:p14="http://schemas.microsoft.com/office/powerpoint/2010/main" val="3896080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355936-DECB-4883-8CFC-6BFDF0F826EF}"/>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87EE143C-CCA8-44BE-BD15-0B871CFA611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B6368CB-2760-4118-B25C-C9BE8BC1C6E1}"/>
              </a:ext>
            </a:extLst>
          </p:cNvPr>
          <p:cNvSpPr>
            <a:spLocks noGrp="1"/>
          </p:cNvSpPr>
          <p:nvPr>
            <p:ph type="dt" sz="half" idx="10"/>
          </p:nvPr>
        </p:nvSpPr>
        <p:spPr/>
        <p:txBody>
          <a:bodyPr/>
          <a:lstStyle/>
          <a:p>
            <a:fld id="{BF152840-E0B2-47F4-87E4-957A52B777CE}" type="datetime1">
              <a:rPr lang="de-DE" smtClean="0"/>
              <a:t>29.04.2022</a:t>
            </a:fld>
            <a:endParaRPr lang="de-DE"/>
          </a:p>
        </p:txBody>
      </p:sp>
      <p:sp>
        <p:nvSpPr>
          <p:cNvPr id="5" name="Fußzeilenplatzhalter 4">
            <a:extLst>
              <a:ext uri="{FF2B5EF4-FFF2-40B4-BE49-F238E27FC236}">
                <a16:creationId xmlns:a16="http://schemas.microsoft.com/office/drawing/2014/main" id="{D13AFD6C-3899-4067-B1CE-8D50321A4EC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AB58138-91CB-4EC4-81FA-FDF44B06F651}"/>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3167545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F8FDCD-A895-4958-A22D-B94F35437D4C}"/>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08D8BDC-C19E-4B80-89EB-A35C8EF2958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A95DDBB-934A-4D75-84BC-2FD0AAC4D562}"/>
              </a:ext>
            </a:extLst>
          </p:cNvPr>
          <p:cNvSpPr>
            <a:spLocks noGrp="1"/>
          </p:cNvSpPr>
          <p:nvPr>
            <p:ph type="dt" sz="half" idx="10"/>
          </p:nvPr>
        </p:nvSpPr>
        <p:spPr/>
        <p:txBody>
          <a:bodyPr/>
          <a:lstStyle/>
          <a:p>
            <a:fld id="{EF968ABC-E937-40A3-96E0-FF6F4562AB4B}" type="datetime1">
              <a:rPr lang="de-DE" smtClean="0"/>
              <a:t>29.04.2022</a:t>
            </a:fld>
            <a:endParaRPr lang="de-DE"/>
          </a:p>
        </p:txBody>
      </p:sp>
      <p:sp>
        <p:nvSpPr>
          <p:cNvPr id="5" name="Fußzeilenplatzhalter 4">
            <a:extLst>
              <a:ext uri="{FF2B5EF4-FFF2-40B4-BE49-F238E27FC236}">
                <a16:creationId xmlns:a16="http://schemas.microsoft.com/office/drawing/2014/main" id="{7A33FA66-7411-4C26-9BF9-EE8AAAC00D8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ECF6782-8291-497B-ADFC-63C0168F55FD}"/>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3138173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B18468C-B953-4952-90C0-E0A5AD37BDD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923CAE0-EAD9-4F42-9A45-19771D7FEC0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98F6724-5D9D-4BBE-B8E0-1FF2A254F36A}"/>
              </a:ext>
            </a:extLst>
          </p:cNvPr>
          <p:cNvSpPr>
            <a:spLocks noGrp="1"/>
          </p:cNvSpPr>
          <p:nvPr>
            <p:ph type="dt" sz="half" idx="10"/>
          </p:nvPr>
        </p:nvSpPr>
        <p:spPr/>
        <p:txBody>
          <a:bodyPr/>
          <a:lstStyle/>
          <a:p>
            <a:fld id="{AFF2E61D-D982-4462-A9F9-2DF511EB2D67}" type="datetime1">
              <a:rPr lang="de-DE" smtClean="0"/>
              <a:t>29.04.2022</a:t>
            </a:fld>
            <a:endParaRPr lang="de-DE"/>
          </a:p>
        </p:txBody>
      </p:sp>
      <p:sp>
        <p:nvSpPr>
          <p:cNvPr id="5" name="Fußzeilenplatzhalter 4">
            <a:extLst>
              <a:ext uri="{FF2B5EF4-FFF2-40B4-BE49-F238E27FC236}">
                <a16:creationId xmlns:a16="http://schemas.microsoft.com/office/drawing/2014/main" id="{F728D113-BD9C-4237-9751-FBBCD2A29EE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C2CC22F-92A4-44BA-85C4-1C5592D90BEC}"/>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501322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15F281D3-FD0F-4C9F-BD5C-82DAFEF461A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C02390B-04FC-4D4A-BBDF-3FFDE7D23CFC}"/>
              </a:ext>
            </a:extLst>
          </p:cNvPr>
          <p:cNvSpPr>
            <a:spLocks noGrp="1"/>
          </p:cNvSpPr>
          <p:nvPr>
            <p:ph type="dt" sz="half" idx="10"/>
          </p:nvPr>
        </p:nvSpPr>
        <p:spPr/>
        <p:txBody>
          <a:bodyPr/>
          <a:lstStyle/>
          <a:p>
            <a:fld id="{9E6A93F0-1252-48F3-B8DC-37D8181FD960}" type="datetime1">
              <a:rPr lang="de-DE" smtClean="0"/>
              <a:t>29.04.2022</a:t>
            </a:fld>
            <a:endParaRPr lang="de-DE"/>
          </a:p>
        </p:txBody>
      </p:sp>
      <p:sp>
        <p:nvSpPr>
          <p:cNvPr id="5" name="Fußzeilenplatzhalter 4">
            <a:extLst>
              <a:ext uri="{FF2B5EF4-FFF2-40B4-BE49-F238E27FC236}">
                <a16:creationId xmlns:a16="http://schemas.microsoft.com/office/drawing/2014/main" id="{9DEF7203-440C-415E-8C4C-081840D42EE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FCBC97A-8F03-4032-8FF5-B59863A0A1FA}"/>
              </a:ext>
            </a:extLst>
          </p:cNvPr>
          <p:cNvSpPr>
            <a:spLocks noGrp="1"/>
          </p:cNvSpPr>
          <p:nvPr>
            <p:ph type="sldNum" sz="quarter" idx="12"/>
          </p:nvPr>
        </p:nvSpPr>
        <p:spPr/>
        <p:txBody>
          <a:bodyPr/>
          <a:lstStyle/>
          <a:p>
            <a:fld id="{20DB0427-7C10-4097-9036-44289566C723}" type="slidenum">
              <a:rPr lang="de-DE" smtClean="0"/>
              <a:t>‹Nr.›</a:t>
            </a:fld>
            <a:endParaRPr lang="de-DE"/>
          </a:p>
        </p:txBody>
      </p:sp>
      <p:sp>
        <p:nvSpPr>
          <p:cNvPr id="7" name="Shape 35833">
            <a:extLst>
              <a:ext uri="{FF2B5EF4-FFF2-40B4-BE49-F238E27FC236}">
                <a16:creationId xmlns:a16="http://schemas.microsoft.com/office/drawing/2014/main" id="{2CDA43C4-5F91-41B2-9CE6-FF12A5EC3881}"/>
              </a:ext>
            </a:extLst>
          </p:cNvPr>
          <p:cNvSpPr/>
          <p:nvPr userDrawn="1"/>
        </p:nvSpPr>
        <p:spPr>
          <a:xfrm>
            <a:off x="0" y="0"/>
            <a:ext cx="12192000" cy="1485900"/>
          </a:xfrm>
          <a:custGeom>
            <a:avLst/>
            <a:gdLst/>
            <a:ahLst/>
            <a:cxnLst/>
            <a:rect l="0" t="0" r="0" b="0"/>
            <a:pathLst>
              <a:path w="9144000" h="1485900">
                <a:moveTo>
                  <a:pt x="0" y="0"/>
                </a:moveTo>
                <a:lnTo>
                  <a:pt x="9144000" y="0"/>
                </a:lnTo>
                <a:lnTo>
                  <a:pt x="9144000" y="1485900"/>
                </a:lnTo>
                <a:lnTo>
                  <a:pt x="0" y="1485900"/>
                </a:lnTo>
                <a:lnTo>
                  <a:pt x="0" y="0"/>
                </a:lnTo>
              </a:path>
            </a:pathLst>
          </a:custGeom>
          <a:ln w="0" cap="flat">
            <a:miter lim="127000"/>
          </a:ln>
        </p:spPr>
        <p:style>
          <a:lnRef idx="0">
            <a:srgbClr val="000000">
              <a:alpha val="0"/>
            </a:srgbClr>
          </a:lnRef>
          <a:fillRef idx="1">
            <a:srgbClr val="9D0636"/>
          </a:fillRef>
          <a:effectRef idx="0">
            <a:scrgbClr r="0" g="0" b="0"/>
          </a:effectRef>
          <a:fontRef idx="none"/>
        </p:style>
        <p:txBody>
          <a:bodyPr/>
          <a:lstStyle/>
          <a:p>
            <a:endParaRPr lang="de-DE" sz="1800" dirty="0">
              <a:solidFill>
                <a:schemeClr val="bg1"/>
              </a:solidFill>
            </a:endParaRPr>
          </a:p>
        </p:txBody>
      </p:sp>
      <p:pic>
        <p:nvPicPr>
          <p:cNvPr id="8" name="Picture 34455">
            <a:extLst>
              <a:ext uri="{FF2B5EF4-FFF2-40B4-BE49-F238E27FC236}">
                <a16:creationId xmlns:a16="http://schemas.microsoft.com/office/drawing/2014/main" id="{1E98A392-8A1B-4418-94AC-B8117BC50ED3}"/>
              </a:ext>
            </a:extLst>
          </p:cNvPr>
          <p:cNvPicPr/>
          <p:nvPr userDrawn="1"/>
        </p:nvPicPr>
        <p:blipFill>
          <a:blip r:embed="rId2"/>
          <a:stretch>
            <a:fillRect/>
          </a:stretch>
        </p:blipFill>
        <p:spPr>
          <a:xfrm>
            <a:off x="473209" y="210503"/>
            <a:ext cx="1639570" cy="819785"/>
          </a:xfrm>
          <a:prstGeom prst="rect">
            <a:avLst/>
          </a:prstGeom>
        </p:spPr>
      </p:pic>
      <p:sp>
        <p:nvSpPr>
          <p:cNvPr id="9" name="Textfeld 8">
            <a:extLst>
              <a:ext uri="{FF2B5EF4-FFF2-40B4-BE49-F238E27FC236}">
                <a16:creationId xmlns:a16="http://schemas.microsoft.com/office/drawing/2014/main" id="{DE765F75-2757-4961-AAED-2F7E90785A42}"/>
              </a:ext>
            </a:extLst>
          </p:cNvPr>
          <p:cNvSpPr txBox="1"/>
          <p:nvPr userDrawn="1"/>
        </p:nvSpPr>
        <p:spPr>
          <a:xfrm>
            <a:off x="2547257" y="375557"/>
            <a:ext cx="7690757" cy="646331"/>
          </a:xfrm>
          <a:prstGeom prst="rect">
            <a:avLst/>
          </a:prstGeom>
          <a:noFill/>
        </p:spPr>
        <p:txBody>
          <a:bodyPr wrap="square" rtlCol="0">
            <a:spAutoFit/>
          </a:bodyPr>
          <a:lstStyle/>
          <a:p>
            <a:r>
              <a:rPr lang="de-DE" sz="1800">
                <a:solidFill>
                  <a:schemeClr val="bg1"/>
                </a:solidFill>
              </a:rPr>
              <a:t>Fakultät für Wirtschaftswissenschaften</a:t>
            </a:r>
          </a:p>
          <a:p>
            <a:r>
              <a:rPr lang="de-DE" sz="1800">
                <a:solidFill>
                  <a:schemeClr val="bg1"/>
                </a:solidFill>
              </a:rPr>
              <a:t>Professur für Öffentliches Recht und Öffentliches Wirtschaftsrecht</a:t>
            </a:r>
            <a:endParaRPr lang="de-DE" sz="1800" dirty="0">
              <a:solidFill>
                <a:schemeClr val="bg1"/>
              </a:solidFill>
            </a:endParaRPr>
          </a:p>
        </p:txBody>
      </p:sp>
    </p:spTree>
    <p:extLst>
      <p:ext uri="{BB962C8B-B14F-4D97-AF65-F5344CB8AC3E}">
        <p14:creationId xmlns:p14="http://schemas.microsoft.com/office/powerpoint/2010/main" val="939661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F2F31F-1E2B-40AF-A746-AB0A28589D8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F1A059C-A08F-4A33-A0E8-B64F299C00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38E74D9-A5F5-497D-B961-78859F4C702D}"/>
              </a:ext>
            </a:extLst>
          </p:cNvPr>
          <p:cNvSpPr>
            <a:spLocks noGrp="1"/>
          </p:cNvSpPr>
          <p:nvPr>
            <p:ph type="dt" sz="half" idx="10"/>
          </p:nvPr>
        </p:nvSpPr>
        <p:spPr/>
        <p:txBody>
          <a:bodyPr/>
          <a:lstStyle/>
          <a:p>
            <a:fld id="{582D4C9C-73F5-4D17-B624-493DE70BF0FA}" type="datetime1">
              <a:rPr lang="de-DE" smtClean="0"/>
              <a:t>29.04.2022</a:t>
            </a:fld>
            <a:endParaRPr lang="de-DE"/>
          </a:p>
        </p:txBody>
      </p:sp>
      <p:sp>
        <p:nvSpPr>
          <p:cNvPr id="5" name="Fußzeilenplatzhalter 4">
            <a:extLst>
              <a:ext uri="{FF2B5EF4-FFF2-40B4-BE49-F238E27FC236}">
                <a16:creationId xmlns:a16="http://schemas.microsoft.com/office/drawing/2014/main" id="{535E7D55-AF29-4497-BFFD-EDA977958C2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3D20E65-AB6C-41D7-8C2D-AC739B19B73F}"/>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2233452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A7C85F-765B-4162-8B5F-34BA72B1B27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DC1E305-EB9E-44F3-BBC9-C3589213EF1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8DF844D-0398-45D2-8F10-9A5FA94237A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7F8993C-C793-4A7E-8FB0-27621D4A6A15}"/>
              </a:ext>
            </a:extLst>
          </p:cNvPr>
          <p:cNvSpPr>
            <a:spLocks noGrp="1"/>
          </p:cNvSpPr>
          <p:nvPr>
            <p:ph type="dt" sz="half" idx="10"/>
          </p:nvPr>
        </p:nvSpPr>
        <p:spPr/>
        <p:txBody>
          <a:bodyPr/>
          <a:lstStyle/>
          <a:p>
            <a:fld id="{D6AB5FBD-153E-46B8-AE5E-A0F3CB62FDCC}" type="datetime1">
              <a:rPr lang="de-DE" smtClean="0"/>
              <a:t>29.04.2022</a:t>
            </a:fld>
            <a:endParaRPr lang="de-DE"/>
          </a:p>
        </p:txBody>
      </p:sp>
      <p:sp>
        <p:nvSpPr>
          <p:cNvPr id="6" name="Fußzeilenplatzhalter 5">
            <a:extLst>
              <a:ext uri="{FF2B5EF4-FFF2-40B4-BE49-F238E27FC236}">
                <a16:creationId xmlns:a16="http://schemas.microsoft.com/office/drawing/2014/main" id="{B7866A15-0D68-49BB-98F2-A7A3C3042F6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B5654F2-5A66-4FE7-B9BF-24D97B8F3D7D}"/>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378148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77FF25-5BB4-4810-91B7-10EE700EED09}"/>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1C384804-614C-49EB-A806-D1AE72D0150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6B0A498-24F2-4BD9-AE28-8E0EA491E3D9}"/>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B644845-4526-4D94-A347-498B0ADED1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A1BB7BD-8502-4CB7-AF5F-BFF8B8DA1013}"/>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E240A64-350E-4C40-AA9A-B3E486F7A77B}"/>
              </a:ext>
            </a:extLst>
          </p:cNvPr>
          <p:cNvSpPr>
            <a:spLocks noGrp="1"/>
          </p:cNvSpPr>
          <p:nvPr>
            <p:ph type="dt" sz="half" idx="10"/>
          </p:nvPr>
        </p:nvSpPr>
        <p:spPr/>
        <p:txBody>
          <a:bodyPr/>
          <a:lstStyle/>
          <a:p>
            <a:fld id="{53FA4A78-9868-4990-A8FE-A26EE02C768E}" type="datetime1">
              <a:rPr lang="de-DE" smtClean="0"/>
              <a:t>29.04.2022</a:t>
            </a:fld>
            <a:endParaRPr lang="de-DE"/>
          </a:p>
        </p:txBody>
      </p:sp>
      <p:sp>
        <p:nvSpPr>
          <p:cNvPr id="8" name="Fußzeilenplatzhalter 7">
            <a:extLst>
              <a:ext uri="{FF2B5EF4-FFF2-40B4-BE49-F238E27FC236}">
                <a16:creationId xmlns:a16="http://schemas.microsoft.com/office/drawing/2014/main" id="{01963BA9-3002-49BD-B719-E44E29FB75D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24604058-4B4D-4A1B-984A-ED38B65B17F3}"/>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635270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6686C8-9B19-4E45-84CF-FCA810A66194}"/>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3A3D6AC-C63D-43FF-B39D-8370E15F388B}"/>
              </a:ext>
            </a:extLst>
          </p:cNvPr>
          <p:cNvSpPr>
            <a:spLocks noGrp="1"/>
          </p:cNvSpPr>
          <p:nvPr>
            <p:ph type="dt" sz="half" idx="10"/>
          </p:nvPr>
        </p:nvSpPr>
        <p:spPr/>
        <p:txBody>
          <a:bodyPr/>
          <a:lstStyle/>
          <a:p>
            <a:fld id="{1DB931F2-1DC5-43D2-905A-7938D6D08978}" type="datetime1">
              <a:rPr lang="de-DE" smtClean="0"/>
              <a:t>29.04.2022</a:t>
            </a:fld>
            <a:endParaRPr lang="de-DE"/>
          </a:p>
        </p:txBody>
      </p:sp>
      <p:sp>
        <p:nvSpPr>
          <p:cNvPr id="4" name="Fußzeilenplatzhalter 3">
            <a:extLst>
              <a:ext uri="{FF2B5EF4-FFF2-40B4-BE49-F238E27FC236}">
                <a16:creationId xmlns:a16="http://schemas.microsoft.com/office/drawing/2014/main" id="{00FF3AE1-C10E-42CF-877F-C6154C4CD6F3}"/>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110865B-6490-4B40-B41D-0080EEC270F7}"/>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1288082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85722F5-75AB-475C-A245-E159505254D1}"/>
              </a:ext>
            </a:extLst>
          </p:cNvPr>
          <p:cNvSpPr>
            <a:spLocks noGrp="1"/>
          </p:cNvSpPr>
          <p:nvPr>
            <p:ph type="dt" sz="half" idx="10"/>
          </p:nvPr>
        </p:nvSpPr>
        <p:spPr/>
        <p:txBody>
          <a:bodyPr/>
          <a:lstStyle/>
          <a:p>
            <a:fld id="{40B2EB32-82C8-4806-92BF-EC7A51B6C0F0}" type="datetime1">
              <a:rPr lang="de-DE" smtClean="0"/>
              <a:t>29.04.2022</a:t>
            </a:fld>
            <a:endParaRPr lang="de-DE"/>
          </a:p>
        </p:txBody>
      </p:sp>
      <p:sp>
        <p:nvSpPr>
          <p:cNvPr id="3" name="Fußzeilenplatzhalter 2">
            <a:extLst>
              <a:ext uri="{FF2B5EF4-FFF2-40B4-BE49-F238E27FC236}">
                <a16:creationId xmlns:a16="http://schemas.microsoft.com/office/drawing/2014/main" id="{7AF59E79-DF66-41FF-95FD-27C7D97C7E9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8DEB872A-322D-445F-9F82-1F5E3C62E473}"/>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4090425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B96FB2-DB10-497E-870D-62860C1DFD6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2E1ACE4F-4C1A-434D-8D65-594B990790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25AF0D0-32B8-4A1A-BE21-A1A993E575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EE86906-711B-4C60-9590-2B8FC9B9A6E1}"/>
              </a:ext>
            </a:extLst>
          </p:cNvPr>
          <p:cNvSpPr>
            <a:spLocks noGrp="1"/>
          </p:cNvSpPr>
          <p:nvPr>
            <p:ph type="dt" sz="half" idx="10"/>
          </p:nvPr>
        </p:nvSpPr>
        <p:spPr/>
        <p:txBody>
          <a:bodyPr/>
          <a:lstStyle/>
          <a:p>
            <a:fld id="{C19796E6-23BB-4DF0-B16A-2620A5710EBE}" type="datetime1">
              <a:rPr lang="de-DE" smtClean="0"/>
              <a:t>29.04.2022</a:t>
            </a:fld>
            <a:endParaRPr lang="de-DE"/>
          </a:p>
        </p:txBody>
      </p:sp>
      <p:sp>
        <p:nvSpPr>
          <p:cNvPr id="6" name="Fußzeilenplatzhalter 5">
            <a:extLst>
              <a:ext uri="{FF2B5EF4-FFF2-40B4-BE49-F238E27FC236}">
                <a16:creationId xmlns:a16="http://schemas.microsoft.com/office/drawing/2014/main" id="{50D13497-AB3D-4487-97AB-89503F2F88C4}"/>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7848F0A-9EBE-43DD-AAFF-7D77101908D0}"/>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1786617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74CE7B-F0BA-44B9-9883-7C634D7784A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8568E6C1-5B13-4A95-800C-6417BA2456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CE84A16-F37F-4364-9FCB-26FD91F640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E6D978A-B816-4697-9BE0-6C77D4F20633}"/>
              </a:ext>
            </a:extLst>
          </p:cNvPr>
          <p:cNvSpPr>
            <a:spLocks noGrp="1"/>
          </p:cNvSpPr>
          <p:nvPr>
            <p:ph type="dt" sz="half" idx="10"/>
          </p:nvPr>
        </p:nvSpPr>
        <p:spPr/>
        <p:txBody>
          <a:bodyPr/>
          <a:lstStyle/>
          <a:p>
            <a:fld id="{4E517BDB-E449-406B-B51B-A73E14E76327}" type="datetime1">
              <a:rPr lang="de-DE" smtClean="0"/>
              <a:t>29.04.2022</a:t>
            </a:fld>
            <a:endParaRPr lang="de-DE"/>
          </a:p>
        </p:txBody>
      </p:sp>
      <p:sp>
        <p:nvSpPr>
          <p:cNvPr id="6" name="Fußzeilenplatzhalter 5">
            <a:extLst>
              <a:ext uri="{FF2B5EF4-FFF2-40B4-BE49-F238E27FC236}">
                <a16:creationId xmlns:a16="http://schemas.microsoft.com/office/drawing/2014/main" id="{3D44BD6B-3AF3-4061-A523-559E3751791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C4110C3-8188-4539-A8A2-31B6E72ED641}"/>
              </a:ext>
            </a:extLst>
          </p:cNvPr>
          <p:cNvSpPr>
            <a:spLocks noGrp="1"/>
          </p:cNvSpPr>
          <p:nvPr>
            <p:ph type="sldNum" sz="quarter" idx="12"/>
          </p:nvPr>
        </p:nvSpPr>
        <p:spPr/>
        <p:txBody>
          <a:bodyPr/>
          <a:lstStyle/>
          <a:p>
            <a:fld id="{20DB0427-7C10-4097-9036-44289566C723}" type="slidenum">
              <a:rPr lang="de-DE" smtClean="0"/>
              <a:t>‹Nr.›</a:t>
            </a:fld>
            <a:endParaRPr lang="de-DE"/>
          </a:p>
        </p:txBody>
      </p:sp>
    </p:spTree>
    <p:extLst>
      <p:ext uri="{BB962C8B-B14F-4D97-AF65-F5344CB8AC3E}">
        <p14:creationId xmlns:p14="http://schemas.microsoft.com/office/powerpoint/2010/main" val="3234679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4FE064A-00F3-43FE-9A8C-CEA73B46C9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6893284-6083-44EC-A416-4D58BCF46F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FE955B1-F185-427F-96D5-AB49ADEA6D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D5A85-1B7F-4604-8FA7-22371418A862}" type="datetime1">
              <a:rPr lang="de-DE" smtClean="0"/>
              <a:t>29.04.2022</a:t>
            </a:fld>
            <a:endParaRPr lang="de-DE"/>
          </a:p>
        </p:txBody>
      </p:sp>
      <p:sp>
        <p:nvSpPr>
          <p:cNvPr id="5" name="Fußzeilenplatzhalter 4">
            <a:extLst>
              <a:ext uri="{FF2B5EF4-FFF2-40B4-BE49-F238E27FC236}">
                <a16:creationId xmlns:a16="http://schemas.microsoft.com/office/drawing/2014/main" id="{4427A95E-A0E1-400B-85AF-681E550152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7B5704BA-EA73-495E-8B42-8CF0E15FEA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DB0427-7C10-4097-9036-44289566C723}" type="slidenum">
              <a:rPr lang="de-DE" smtClean="0"/>
              <a:t>‹Nr.›</a:t>
            </a:fld>
            <a:endParaRPr lang="de-DE"/>
          </a:p>
        </p:txBody>
      </p:sp>
    </p:spTree>
    <p:extLst>
      <p:ext uri="{BB962C8B-B14F-4D97-AF65-F5344CB8AC3E}">
        <p14:creationId xmlns:p14="http://schemas.microsoft.com/office/powerpoint/2010/main" val="2331153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de.wikipedia.org/wiki/Nerz#/media/Datei:Europ%C3%A4ischer_Nerz.jpg" TargetMode="External"/><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C7DB29-4119-4798-9F0D-62939BFBBBEC}"/>
              </a:ext>
            </a:extLst>
          </p:cNvPr>
          <p:cNvSpPr>
            <a:spLocks noGrp="1"/>
          </p:cNvSpPr>
          <p:nvPr>
            <p:ph type="ctrTitle"/>
          </p:nvPr>
        </p:nvSpPr>
        <p:spPr>
          <a:xfrm>
            <a:off x="1524000" y="1485899"/>
            <a:ext cx="9144000" cy="2486109"/>
          </a:xfrm>
        </p:spPr>
        <p:txBody>
          <a:bodyPr>
            <a:normAutofit/>
          </a:bodyPr>
          <a:lstStyle/>
          <a:p>
            <a:r>
              <a:rPr lang="de-DE" dirty="0"/>
              <a:t>Einführung in das Wirtschaftsrecht</a:t>
            </a:r>
            <a:br>
              <a:rPr lang="de-DE" dirty="0"/>
            </a:br>
            <a:r>
              <a:rPr lang="de-DE" sz="4400" dirty="0"/>
              <a:t>-Teil 1-</a:t>
            </a:r>
            <a:endParaRPr lang="de-DE" dirty="0"/>
          </a:p>
        </p:txBody>
      </p:sp>
      <p:sp>
        <p:nvSpPr>
          <p:cNvPr id="3" name="Untertitel 2">
            <a:extLst>
              <a:ext uri="{FF2B5EF4-FFF2-40B4-BE49-F238E27FC236}">
                <a16:creationId xmlns:a16="http://schemas.microsoft.com/office/drawing/2014/main" id="{60FF8372-A74E-4446-B919-03552DB5DA48}"/>
              </a:ext>
            </a:extLst>
          </p:cNvPr>
          <p:cNvSpPr>
            <a:spLocks noGrp="1"/>
          </p:cNvSpPr>
          <p:nvPr>
            <p:ph type="subTitle" idx="1"/>
          </p:nvPr>
        </p:nvSpPr>
        <p:spPr>
          <a:xfrm>
            <a:off x="1524000" y="4427620"/>
            <a:ext cx="9144000" cy="830179"/>
          </a:xfrm>
        </p:spPr>
        <p:txBody>
          <a:bodyPr/>
          <a:lstStyle/>
          <a:p>
            <a:r>
              <a:rPr lang="de-DE" dirty="0"/>
              <a:t>Sebastian Gebauer</a:t>
            </a:r>
          </a:p>
        </p:txBody>
      </p:sp>
      <p:sp>
        <p:nvSpPr>
          <p:cNvPr id="4" name="Shape 35833">
            <a:extLst>
              <a:ext uri="{FF2B5EF4-FFF2-40B4-BE49-F238E27FC236}">
                <a16:creationId xmlns:a16="http://schemas.microsoft.com/office/drawing/2014/main" id="{2F4F7344-2851-4277-A521-93FA61A71F6A}"/>
              </a:ext>
            </a:extLst>
          </p:cNvPr>
          <p:cNvSpPr/>
          <p:nvPr/>
        </p:nvSpPr>
        <p:spPr>
          <a:xfrm>
            <a:off x="0" y="0"/>
            <a:ext cx="12192000" cy="1485900"/>
          </a:xfrm>
          <a:custGeom>
            <a:avLst/>
            <a:gdLst/>
            <a:ahLst/>
            <a:cxnLst/>
            <a:rect l="0" t="0" r="0" b="0"/>
            <a:pathLst>
              <a:path w="9144000" h="1485900">
                <a:moveTo>
                  <a:pt x="0" y="0"/>
                </a:moveTo>
                <a:lnTo>
                  <a:pt x="9144000" y="0"/>
                </a:lnTo>
                <a:lnTo>
                  <a:pt x="9144000" y="1485900"/>
                </a:lnTo>
                <a:lnTo>
                  <a:pt x="0" y="1485900"/>
                </a:lnTo>
                <a:lnTo>
                  <a:pt x="0" y="0"/>
                </a:lnTo>
              </a:path>
            </a:pathLst>
          </a:custGeom>
          <a:ln w="0" cap="flat">
            <a:miter lim="127000"/>
          </a:ln>
        </p:spPr>
        <p:style>
          <a:lnRef idx="0">
            <a:srgbClr val="000000">
              <a:alpha val="0"/>
            </a:srgbClr>
          </a:lnRef>
          <a:fillRef idx="1">
            <a:srgbClr val="9D0636"/>
          </a:fillRef>
          <a:effectRef idx="0">
            <a:scrgbClr r="0" g="0" b="0"/>
          </a:effectRef>
          <a:fontRef idx="none"/>
        </p:style>
        <p:txBody>
          <a:bodyPr/>
          <a:lstStyle/>
          <a:p>
            <a:endParaRPr lang="de-DE"/>
          </a:p>
        </p:txBody>
      </p:sp>
      <p:pic>
        <p:nvPicPr>
          <p:cNvPr id="5" name="Picture 34455">
            <a:extLst>
              <a:ext uri="{FF2B5EF4-FFF2-40B4-BE49-F238E27FC236}">
                <a16:creationId xmlns:a16="http://schemas.microsoft.com/office/drawing/2014/main" id="{D7966AA2-8501-4821-A43A-CF72E46B1C14}"/>
              </a:ext>
            </a:extLst>
          </p:cNvPr>
          <p:cNvPicPr/>
          <p:nvPr/>
        </p:nvPicPr>
        <p:blipFill>
          <a:blip r:embed="rId2"/>
          <a:stretch>
            <a:fillRect/>
          </a:stretch>
        </p:blipFill>
        <p:spPr>
          <a:xfrm>
            <a:off x="473209" y="210503"/>
            <a:ext cx="1639570" cy="819785"/>
          </a:xfrm>
          <a:prstGeom prst="rect">
            <a:avLst/>
          </a:prstGeom>
        </p:spPr>
      </p:pic>
      <p:sp>
        <p:nvSpPr>
          <p:cNvPr id="6" name="Textfeld 5">
            <a:extLst>
              <a:ext uri="{FF2B5EF4-FFF2-40B4-BE49-F238E27FC236}">
                <a16:creationId xmlns:a16="http://schemas.microsoft.com/office/drawing/2014/main" id="{3B9B44CB-1456-42D8-95E5-69316B557223}"/>
              </a:ext>
            </a:extLst>
          </p:cNvPr>
          <p:cNvSpPr txBox="1"/>
          <p:nvPr/>
        </p:nvSpPr>
        <p:spPr>
          <a:xfrm>
            <a:off x="2618072" y="336884"/>
            <a:ext cx="7738711" cy="707886"/>
          </a:xfrm>
          <a:prstGeom prst="rect">
            <a:avLst/>
          </a:prstGeom>
          <a:noFill/>
        </p:spPr>
        <p:txBody>
          <a:bodyPr wrap="square" rtlCol="0">
            <a:spAutoFit/>
          </a:bodyPr>
          <a:lstStyle/>
          <a:p>
            <a:r>
              <a:rPr lang="de-DE" sz="2000" dirty="0">
                <a:solidFill>
                  <a:schemeClr val="bg1"/>
                </a:solidFill>
              </a:rPr>
              <a:t>Fakultät für Wirtschaftswissenschaften</a:t>
            </a:r>
          </a:p>
          <a:p>
            <a:r>
              <a:rPr lang="de-DE" sz="2000" dirty="0">
                <a:solidFill>
                  <a:schemeClr val="bg1"/>
                </a:solidFill>
              </a:rPr>
              <a:t>Professur für Öffentliches Recht und Öffentliches Wirtschaftsrecht</a:t>
            </a:r>
          </a:p>
        </p:txBody>
      </p:sp>
    </p:spTree>
    <p:extLst>
      <p:ext uri="{BB962C8B-B14F-4D97-AF65-F5344CB8AC3E}">
        <p14:creationId xmlns:p14="http://schemas.microsoft.com/office/powerpoint/2010/main" val="3181080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013BA273-F145-4AEC-8F39-9BFF62527B10}"/>
              </a:ext>
            </a:extLst>
          </p:cNvPr>
          <p:cNvSpPr>
            <a:spLocks noGrp="1"/>
          </p:cNvSpPr>
          <p:nvPr>
            <p:ph idx="1"/>
          </p:nvPr>
        </p:nvSpPr>
        <p:spPr/>
        <p:txBody>
          <a:bodyPr vert="horz" lIns="91440" tIns="45720" rIns="91440" bIns="45720" rtlCol="0" anchor="t">
            <a:normAutofit fontScale="85000" lnSpcReduction="10000"/>
          </a:bodyPr>
          <a:lstStyle/>
          <a:p>
            <a:pPr marL="0" indent="0">
              <a:buNone/>
            </a:pPr>
            <a:r>
              <a:rPr lang="de-DE" u="sng" dirty="0"/>
              <a:t>Beispiel Satzung</a:t>
            </a:r>
            <a:endParaRPr lang="de-DE" u="sng" dirty="0">
              <a:cs typeface="Calibri"/>
            </a:endParaRPr>
          </a:p>
          <a:p>
            <a:pPr marL="0" indent="0">
              <a:buNone/>
            </a:pPr>
            <a:r>
              <a:rPr lang="de-DE" b="1" dirty="0"/>
              <a:t>§ 4 Abs. 1 S. 1 und 2 </a:t>
            </a:r>
            <a:r>
              <a:rPr lang="de-DE" b="1" dirty="0" err="1"/>
              <a:t>SächsGemO</a:t>
            </a:r>
            <a:r>
              <a:rPr lang="de-DE" b="1" dirty="0"/>
              <a:t>: </a:t>
            </a:r>
            <a:r>
              <a:rPr lang="de-DE" i="1" dirty="0"/>
              <a:t>Die Gemeinden können die weisungsfreien Angelegenheiten durch Satzung regeln, soweit Gesetze oder Rechtsverordnungen keine Vorschriften enthalten. Satzungen werden vom Gemeinderat beschlossen.</a:t>
            </a:r>
            <a:endParaRPr lang="de-DE" i="1" dirty="0">
              <a:cs typeface="Calibri"/>
            </a:endParaRPr>
          </a:p>
          <a:p>
            <a:pPr marL="0" indent="0">
              <a:buNone/>
            </a:pPr>
            <a:endParaRPr lang="de-DE" i="1" dirty="0"/>
          </a:p>
          <a:p>
            <a:pPr marL="0" indent="0">
              <a:buNone/>
            </a:pPr>
            <a:r>
              <a:rPr lang="de-DE" b="1" i="1" dirty="0"/>
              <a:t>§ 2 Abs. 1 S. 1 </a:t>
            </a:r>
            <a:r>
              <a:rPr lang="de-DE" b="1" i="1" dirty="0" err="1"/>
              <a:t>SächsKAG</a:t>
            </a:r>
            <a:r>
              <a:rPr lang="de-DE" b="1" i="1" dirty="0"/>
              <a:t>: </a:t>
            </a:r>
            <a:r>
              <a:rPr lang="de-DE" i="1" dirty="0"/>
              <a:t>Kommunalabgaben werden aufgrund einer Satzung erhoben.</a:t>
            </a:r>
          </a:p>
          <a:p>
            <a:pPr marL="0" indent="0">
              <a:buNone/>
            </a:pPr>
            <a:endParaRPr lang="de-DE" i="1" dirty="0"/>
          </a:p>
          <a:p>
            <a:pPr marL="0" indent="0">
              <a:buNone/>
            </a:pPr>
            <a:r>
              <a:rPr lang="de-DE" b="1" i="1" dirty="0"/>
              <a:t>§ 26 Abs. 1 S. 1 </a:t>
            </a:r>
            <a:r>
              <a:rPr lang="de-DE" b="1" i="1" dirty="0" err="1"/>
              <a:t>SächsKAG</a:t>
            </a:r>
            <a:r>
              <a:rPr lang="de-DE" b="1" i="1" dirty="0"/>
              <a:t>: </a:t>
            </a:r>
            <a:r>
              <a:rPr lang="de-DE" i="1" dirty="0"/>
              <a:t>Die Gemeinden können, soweit das Baugesetzbuch nicht anzuwenden ist, zur Deckung des Aufwands für die Anschaffung, Herstellung oder den Ausbau von Straßen, Wegen und Plätzen (Verkehrsanlagen) Beiträge für Grundstücke erheben, denen durch die Verkehrsanlage Vorteile zuwachsen. </a:t>
            </a:r>
          </a:p>
        </p:txBody>
      </p:sp>
      <p:sp>
        <p:nvSpPr>
          <p:cNvPr id="3" name="Foliennummernplatzhalter 2">
            <a:extLst>
              <a:ext uri="{FF2B5EF4-FFF2-40B4-BE49-F238E27FC236}">
                <a16:creationId xmlns:a16="http://schemas.microsoft.com/office/drawing/2014/main" id="{6285FAD5-35AC-4F87-9666-C8D8E5B33CD2}"/>
              </a:ext>
            </a:extLst>
          </p:cNvPr>
          <p:cNvSpPr>
            <a:spLocks noGrp="1"/>
          </p:cNvSpPr>
          <p:nvPr>
            <p:ph type="sldNum" sz="quarter" idx="12"/>
          </p:nvPr>
        </p:nvSpPr>
        <p:spPr/>
        <p:txBody>
          <a:bodyPr/>
          <a:lstStyle/>
          <a:p>
            <a:fld id="{20DB0427-7C10-4097-9036-44289566C723}" type="slidenum">
              <a:rPr lang="de-DE" smtClean="0"/>
              <a:t>10</a:t>
            </a:fld>
            <a:endParaRPr lang="de-DE"/>
          </a:p>
        </p:txBody>
      </p:sp>
    </p:spTree>
    <p:extLst>
      <p:ext uri="{BB962C8B-B14F-4D97-AF65-F5344CB8AC3E}">
        <p14:creationId xmlns:p14="http://schemas.microsoft.com/office/powerpoint/2010/main" val="2223075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E926DB0-DA8A-4363-BC0F-9BA0D677371F}"/>
              </a:ext>
            </a:extLst>
          </p:cNvPr>
          <p:cNvSpPr>
            <a:spLocks noGrp="1"/>
          </p:cNvSpPr>
          <p:nvPr>
            <p:ph idx="1"/>
          </p:nvPr>
        </p:nvSpPr>
        <p:spPr/>
        <p:txBody>
          <a:bodyPr vert="horz" lIns="91440" tIns="45720" rIns="91440" bIns="45720" rtlCol="0" anchor="t">
            <a:normAutofit/>
          </a:bodyPr>
          <a:lstStyle/>
          <a:p>
            <a:pPr marL="0" indent="0">
              <a:buNone/>
            </a:pPr>
            <a:r>
              <a:rPr lang="de-DE" i="1" dirty="0"/>
              <a:t>Aufgrund § 4 der Sächsischen Gemeindeordnung vom 21. April 1993 in der Fassung der Bekanntmachung vom 09. März 2018 (</a:t>
            </a:r>
            <a:r>
              <a:rPr lang="de-DE" i="1" dirty="0" err="1"/>
              <a:t>SächsGemO</a:t>
            </a:r>
            <a:r>
              <a:rPr lang="de-DE" i="1" dirty="0"/>
              <a:t>), der §§ 2 und 26 des Sächsischen Kommunalabgabengesetzes vom 16.06.1993 (</a:t>
            </a:r>
            <a:r>
              <a:rPr lang="de-DE" i="1" dirty="0" err="1"/>
              <a:t>SächsKAG</a:t>
            </a:r>
            <a:r>
              <a:rPr lang="de-DE" i="1" dirty="0"/>
              <a:t>) in der Fassung der Bekanntmachung vom 09. März 2018 sowie des Stadtratsbeschlusses VI-A-05378 vom 18.04.2018 hat der Stadtrat der Stadt Leipzig in seiner Sitzung am 23.01.2019 folgende Satzung zur Aufhebung der Satzung der Stadt Leipzig über die Erhebung von Beiträgen für straßenbauliche Maßnahmen (Straßenausbaubeitragssatzung) sowie der auf dieser Satzung basierenden Satzung über die Erhebung von Beiträgen für straßenbauliche Maßnahmen in Fußgängerstraßen beschlossen: </a:t>
            </a:r>
            <a:endParaRPr lang="de-DE" i="1" dirty="0">
              <a:cs typeface="Calibri"/>
            </a:endParaRPr>
          </a:p>
        </p:txBody>
      </p:sp>
      <p:sp>
        <p:nvSpPr>
          <p:cNvPr id="3" name="Foliennummernplatzhalter 2">
            <a:extLst>
              <a:ext uri="{FF2B5EF4-FFF2-40B4-BE49-F238E27FC236}">
                <a16:creationId xmlns:a16="http://schemas.microsoft.com/office/drawing/2014/main" id="{320BE407-264F-4118-8543-0F81FE05C23C}"/>
              </a:ext>
            </a:extLst>
          </p:cNvPr>
          <p:cNvSpPr>
            <a:spLocks noGrp="1"/>
          </p:cNvSpPr>
          <p:nvPr>
            <p:ph type="sldNum" sz="quarter" idx="12"/>
          </p:nvPr>
        </p:nvSpPr>
        <p:spPr/>
        <p:txBody>
          <a:bodyPr/>
          <a:lstStyle/>
          <a:p>
            <a:fld id="{20DB0427-7C10-4097-9036-44289566C723}" type="slidenum">
              <a:rPr lang="de-DE" smtClean="0"/>
              <a:t>11</a:t>
            </a:fld>
            <a:endParaRPr lang="de-DE"/>
          </a:p>
        </p:txBody>
      </p:sp>
    </p:spTree>
    <p:extLst>
      <p:ext uri="{BB962C8B-B14F-4D97-AF65-F5344CB8AC3E}">
        <p14:creationId xmlns:p14="http://schemas.microsoft.com/office/powerpoint/2010/main" val="1836907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A470BC0-0903-4C20-A8BF-A496B4A5D6FE}"/>
              </a:ext>
            </a:extLst>
          </p:cNvPr>
          <p:cNvSpPr>
            <a:spLocks noGrp="1"/>
          </p:cNvSpPr>
          <p:nvPr>
            <p:ph idx="1"/>
          </p:nvPr>
        </p:nvSpPr>
        <p:spPr/>
        <p:txBody>
          <a:bodyPr/>
          <a:lstStyle/>
          <a:p>
            <a:pPr marL="0" indent="0">
              <a:buNone/>
            </a:pPr>
            <a:endParaRPr lang="de-DE" sz="2800" b="1" dirty="0"/>
          </a:p>
          <a:p>
            <a:pPr marL="0" indent="0">
              <a:buNone/>
            </a:pPr>
            <a:endParaRPr lang="de-DE" b="1" dirty="0"/>
          </a:p>
          <a:p>
            <a:pPr marL="0" indent="0">
              <a:buNone/>
            </a:pPr>
            <a:endParaRPr lang="de-DE" sz="2800" b="1" dirty="0"/>
          </a:p>
          <a:p>
            <a:pPr marL="0" indent="0">
              <a:buNone/>
            </a:pPr>
            <a:endParaRPr lang="de-DE" b="1" dirty="0"/>
          </a:p>
          <a:p>
            <a:pPr marL="0" indent="0">
              <a:buNone/>
            </a:pPr>
            <a:r>
              <a:rPr lang="de-DE" sz="5000" b="1" dirty="0"/>
              <a:t>     Gibt es eine Normenhierarchie?</a:t>
            </a:r>
          </a:p>
          <a:p>
            <a:pPr marL="0" indent="0">
              <a:buNone/>
            </a:pPr>
            <a:endParaRPr lang="de-DE" dirty="0"/>
          </a:p>
        </p:txBody>
      </p:sp>
      <p:sp>
        <p:nvSpPr>
          <p:cNvPr id="3" name="Foliennummernplatzhalter 2">
            <a:extLst>
              <a:ext uri="{FF2B5EF4-FFF2-40B4-BE49-F238E27FC236}">
                <a16:creationId xmlns:a16="http://schemas.microsoft.com/office/drawing/2014/main" id="{C608F48D-FE28-43D0-9E61-89E305C4BB1B}"/>
              </a:ext>
            </a:extLst>
          </p:cNvPr>
          <p:cNvSpPr>
            <a:spLocks noGrp="1"/>
          </p:cNvSpPr>
          <p:nvPr>
            <p:ph type="sldNum" sz="quarter" idx="12"/>
          </p:nvPr>
        </p:nvSpPr>
        <p:spPr/>
        <p:txBody>
          <a:bodyPr/>
          <a:lstStyle/>
          <a:p>
            <a:fld id="{20DB0427-7C10-4097-9036-44289566C723}" type="slidenum">
              <a:rPr lang="de-DE" smtClean="0"/>
              <a:t>12</a:t>
            </a:fld>
            <a:endParaRPr lang="de-DE"/>
          </a:p>
        </p:txBody>
      </p:sp>
    </p:spTree>
    <p:extLst>
      <p:ext uri="{BB962C8B-B14F-4D97-AF65-F5344CB8AC3E}">
        <p14:creationId xmlns:p14="http://schemas.microsoft.com/office/powerpoint/2010/main" val="2252854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4">
            <a:extLst>
              <a:ext uri="{FF2B5EF4-FFF2-40B4-BE49-F238E27FC236}">
                <a16:creationId xmlns:a16="http://schemas.microsoft.com/office/drawing/2014/main" id="{F22D00A5-5A97-4833-AE81-EEB85FEF8890}"/>
              </a:ext>
            </a:extLst>
          </p:cNvPr>
          <p:cNvGraphicFramePr>
            <a:graphicFrameLocks noGrp="1"/>
          </p:cNvGraphicFramePr>
          <p:nvPr>
            <p:ph idx="1"/>
            <p:extLst>
              <p:ext uri="{D42A27DB-BD31-4B8C-83A1-F6EECF244321}">
                <p14:modId xmlns:p14="http://schemas.microsoft.com/office/powerpoint/2010/main" val="1555696060"/>
              </p:ext>
            </p:extLst>
          </p:nvPr>
        </p:nvGraphicFramePr>
        <p:xfrm>
          <a:off x="838200" y="1834769"/>
          <a:ext cx="10515600" cy="4079240"/>
        </p:xfrm>
        <a:graphic>
          <a:graphicData uri="http://schemas.openxmlformats.org/drawingml/2006/table">
            <a:tbl>
              <a:tblPr firstRow="1" bandRow="1">
                <a:tableStyleId>{2D5ABB26-0587-4C30-8999-92F81FD0307C}</a:tableStyleId>
              </a:tblPr>
              <a:tblGrid>
                <a:gridCol w="10515600">
                  <a:extLst>
                    <a:ext uri="{9D8B030D-6E8A-4147-A177-3AD203B41FA5}">
                      <a16:colId xmlns:a16="http://schemas.microsoft.com/office/drawing/2014/main" val="3039533385"/>
                    </a:ext>
                  </a:extLst>
                </a:gridCol>
              </a:tblGrid>
              <a:tr h="370840">
                <a:tc>
                  <a:txBody>
                    <a:bodyPr/>
                    <a:lstStyle/>
                    <a:p>
                      <a:r>
                        <a:rPr lang="de-DE" b="1" dirty="0"/>
                        <a:t>Internationales Recht </a:t>
                      </a:r>
                      <a:endParaRPr lang="de-DE" b="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21198434"/>
                  </a:ext>
                </a:extLst>
              </a:tr>
              <a:tr h="370840">
                <a:tc>
                  <a:txBody>
                    <a:bodyPr/>
                    <a:lstStyle/>
                    <a:p>
                      <a:pPr algn="ctr"/>
                      <a:r>
                        <a:rPr lang="de-DE" dirty="0"/>
                        <a:t>Völkerrecht - Art. 25 GG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9145510"/>
                  </a:ext>
                </a:extLst>
              </a:tr>
              <a:tr h="370840">
                <a:tc>
                  <a:txBody>
                    <a:bodyPr/>
                    <a:lstStyle/>
                    <a:p>
                      <a:pPr algn="ctr"/>
                      <a:r>
                        <a:rPr lang="de-DE" dirty="0"/>
                        <a:t>Europarecht </a:t>
                      </a:r>
                      <a:r>
                        <a:rPr lang="de-DE" sz="1800" b="0" i="0" u="none" strike="noStrike" noProof="0" dirty="0">
                          <a:latin typeface="Calibri"/>
                        </a:rPr>
                        <a:t>- Anwendungsvorrang</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0222001"/>
                  </a:ext>
                </a:extLst>
              </a:tr>
              <a:tr h="370840">
                <a:tc>
                  <a:txBody>
                    <a:bodyPr/>
                    <a:lstStyle/>
                    <a:p>
                      <a:r>
                        <a:rPr lang="de-DE" b="1" dirty="0"/>
                        <a:t>Bundesrecht </a:t>
                      </a:r>
                      <a:r>
                        <a:rPr lang="de-DE" b="0" dirty="0"/>
                        <a:t>(Geltungsvorrang) - Art. 31 GG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2352667"/>
                  </a:ext>
                </a:extLst>
              </a:tr>
              <a:tr h="370840">
                <a:tc>
                  <a:txBody>
                    <a:bodyPr/>
                    <a:lstStyle/>
                    <a:p>
                      <a:pPr algn="ctr"/>
                      <a:r>
                        <a:rPr lang="de-DE" dirty="0"/>
                        <a:t>GG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4829781"/>
                  </a:ext>
                </a:extLst>
              </a:tr>
              <a:tr h="370840">
                <a:tc>
                  <a:txBody>
                    <a:bodyPr/>
                    <a:lstStyle/>
                    <a:p>
                      <a:pPr algn="ctr"/>
                      <a:r>
                        <a:rPr lang="de-DE" dirty="0"/>
                        <a:t>Formell-</a:t>
                      </a:r>
                      <a:r>
                        <a:rPr lang="de-DE" dirty="0" err="1"/>
                        <a:t>mat</a:t>
                      </a:r>
                      <a:r>
                        <a:rPr lang="de-DE" dirty="0"/>
                        <a:t>. Bundesgesetz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4037681"/>
                  </a:ext>
                </a:extLst>
              </a:tr>
              <a:tr h="370840">
                <a:tc>
                  <a:txBody>
                    <a:bodyPr/>
                    <a:lstStyle/>
                    <a:p>
                      <a:pPr algn="ctr"/>
                      <a:r>
                        <a:rPr lang="de-DE" dirty="0"/>
                        <a:t>Materielle Gesetze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1541178"/>
                  </a:ext>
                </a:extLst>
              </a:tr>
              <a:tr h="370840">
                <a:tc>
                  <a:txBody>
                    <a:bodyPr/>
                    <a:lstStyle/>
                    <a:p>
                      <a:r>
                        <a:rPr lang="de-DE" b="1" dirty="0"/>
                        <a:t>Landesrecht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9822946"/>
                  </a:ext>
                </a:extLst>
              </a:tr>
              <a:tr h="370840">
                <a:tc>
                  <a:txBody>
                    <a:bodyPr/>
                    <a:lstStyle/>
                    <a:p>
                      <a:pPr algn="ctr"/>
                      <a:r>
                        <a:rPr lang="de-DE" b="0" dirty="0" err="1"/>
                        <a:t>LandesverfassungsR</a:t>
                      </a:r>
                      <a:endParaRPr lang="de-DE"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7093783"/>
                  </a:ext>
                </a:extLst>
              </a:tr>
              <a:tr h="370840">
                <a:tc>
                  <a:txBody>
                    <a:bodyPr/>
                    <a:lstStyle/>
                    <a:p>
                      <a:pPr algn="ctr"/>
                      <a:r>
                        <a:rPr lang="de-DE" b="0" dirty="0"/>
                        <a:t>Formell-</a:t>
                      </a:r>
                      <a:r>
                        <a:rPr lang="de-DE" b="0" dirty="0" err="1"/>
                        <a:t>mat</a:t>
                      </a:r>
                      <a:r>
                        <a:rPr lang="de-DE" b="0" dirty="0"/>
                        <a:t>. Landesgesetze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1382748"/>
                  </a:ext>
                </a:extLst>
              </a:tr>
              <a:tr h="370840">
                <a:tc>
                  <a:txBody>
                    <a:bodyPr/>
                    <a:lstStyle/>
                    <a:p>
                      <a:pPr algn="ctr"/>
                      <a:r>
                        <a:rPr lang="de-DE" b="0" dirty="0"/>
                        <a:t>Materielles Landesrecht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6092137"/>
                  </a:ext>
                </a:extLst>
              </a:tr>
            </a:tbl>
          </a:graphicData>
        </a:graphic>
      </p:graphicFrame>
      <p:sp>
        <p:nvSpPr>
          <p:cNvPr id="3" name="Foliennummernplatzhalter 2">
            <a:extLst>
              <a:ext uri="{FF2B5EF4-FFF2-40B4-BE49-F238E27FC236}">
                <a16:creationId xmlns:a16="http://schemas.microsoft.com/office/drawing/2014/main" id="{A7037CC1-1939-4242-9B1E-7B0E85AD639C}"/>
              </a:ext>
            </a:extLst>
          </p:cNvPr>
          <p:cNvSpPr>
            <a:spLocks noGrp="1"/>
          </p:cNvSpPr>
          <p:nvPr>
            <p:ph type="sldNum" sz="quarter" idx="12"/>
          </p:nvPr>
        </p:nvSpPr>
        <p:spPr/>
        <p:txBody>
          <a:bodyPr/>
          <a:lstStyle/>
          <a:p>
            <a:fld id="{20DB0427-7C10-4097-9036-44289566C723}" type="slidenum">
              <a:rPr lang="de-DE" smtClean="0"/>
              <a:t>13</a:t>
            </a:fld>
            <a:endParaRPr lang="de-DE"/>
          </a:p>
        </p:txBody>
      </p:sp>
    </p:spTree>
    <p:extLst>
      <p:ext uri="{BB962C8B-B14F-4D97-AF65-F5344CB8AC3E}">
        <p14:creationId xmlns:p14="http://schemas.microsoft.com/office/powerpoint/2010/main" val="779479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37B32CA-B86A-4205-8008-DC7CF2C5F0B2}"/>
              </a:ext>
            </a:extLst>
          </p:cNvPr>
          <p:cNvSpPr>
            <a:spLocks noGrp="1"/>
          </p:cNvSpPr>
          <p:nvPr>
            <p:ph idx="1"/>
          </p:nvPr>
        </p:nvSpPr>
        <p:spPr/>
        <p:txBody>
          <a:bodyPr>
            <a:normAutofit/>
          </a:bodyPr>
          <a:lstStyle/>
          <a:p>
            <a:pPr marL="0" indent="0" algn="ctr">
              <a:buNone/>
            </a:pPr>
            <a:endParaRPr lang="de-DE" sz="5000" b="1" dirty="0"/>
          </a:p>
          <a:p>
            <a:pPr marL="0" indent="0" algn="ctr">
              <a:buNone/>
            </a:pPr>
            <a:endParaRPr lang="de-DE" sz="5000" b="1" dirty="0"/>
          </a:p>
          <a:p>
            <a:pPr marL="0" indent="0" algn="ctr">
              <a:buNone/>
            </a:pPr>
            <a:r>
              <a:rPr lang="de-DE" sz="5000" b="1" dirty="0"/>
              <a:t>Übung 2</a:t>
            </a:r>
          </a:p>
        </p:txBody>
      </p:sp>
      <p:sp>
        <p:nvSpPr>
          <p:cNvPr id="3" name="Foliennummernplatzhalter 2">
            <a:extLst>
              <a:ext uri="{FF2B5EF4-FFF2-40B4-BE49-F238E27FC236}">
                <a16:creationId xmlns:a16="http://schemas.microsoft.com/office/drawing/2014/main" id="{1333428A-03BB-46F1-A5AE-2215BFAE5DD7}"/>
              </a:ext>
            </a:extLst>
          </p:cNvPr>
          <p:cNvSpPr>
            <a:spLocks noGrp="1"/>
          </p:cNvSpPr>
          <p:nvPr>
            <p:ph type="sldNum" sz="quarter" idx="12"/>
          </p:nvPr>
        </p:nvSpPr>
        <p:spPr/>
        <p:txBody>
          <a:bodyPr/>
          <a:lstStyle/>
          <a:p>
            <a:fld id="{20DB0427-7C10-4097-9036-44289566C723}" type="slidenum">
              <a:rPr lang="de-DE" smtClean="0"/>
              <a:t>14</a:t>
            </a:fld>
            <a:endParaRPr lang="de-DE"/>
          </a:p>
        </p:txBody>
      </p:sp>
    </p:spTree>
    <p:extLst>
      <p:ext uri="{BB962C8B-B14F-4D97-AF65-F5344CB8AC3E}">
        <p14:creationId xmlns:p14="http://schemas.microsoft.com/office/powerpoint/2010/main" val="972941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319EE40-1C95-4380-A97E-46A8D78B7287}"/>
              </a:ext>
            </a:extLst>
          </p:cNvPr>
          <p:cNvSpPr>
            <a:spLocks noGrp="1"/>
          </p:cNvSpPr>
          <p:nvPr>
            <p:ph idx="1"/>
          </p:nvPr>
        </p:nvSpPr>
        <p:spPr/>
        <p:txBody>
          <a:bodyPr/>
          <a:lstStyle/>
          <a:p>
            <a:pPr marL="0" indent="0">
              <a:buNone/>
            </a:pPr>
            <a:r>
              <a:rPr lang="de-DE" dirty="0"/>
              <a:t>Der Bund erlässt ein Gesetz, welches den Handel mit Sammelkarten verbietet. (Dazu verweist er auf die Möglichkeiten der Geldwäsche.) Der Freistaat Sachsen erlässt daraufhin ein Gesetz welches den Handel erlaubt. Darf der sächs. Händler H nun mit Sammelkarten handeln?</a:t>
            </a:r>
          </a:p>
          <a:p>
            <a:pPr marL="514350" indent="-514350">
              <a:buFont typeface="+mj-lt"/>
              <a:buAutoNum type="alphaLcParenR"/>
            </a:pPr>
            <a:r>
              <a:rPr lang="de-DE" dirty="0"/>
              <a:t>Ja, weil das sächs. Gesetz später erlassen wurde.</a:t>
            </a:r>
          </a:p>
          <a:p>
            <a:pPr marL="514350" indent="-514350">
              <a:buFont typeface="+mj-lt"/>
              <a:buAutoNum type="alphaLcParenR"/>
            </a:pPr>
            <a:r>
              <a:rPr lang="de-DE" dirty="0"/>
              <a:t>Ja, weil H das vorteilhaftere Gesetz wählen kann.</a:t>
            </a:r>
          </a:p>
          <a:p>
            <a:pPr marL="514350" indent="-514350">
              <a:buFont typeface="+mj-lt"/>
              <a:buAutoNum type="alphaLcParenR"/>
            </a:pPr>
            <a:r>
              <a:rPr lang="de-DE" dirty="0"/>
              <a:t>Nein, weil das Bundesrecht das Landesrecht bricht.</a:t>
            </a:r>
          </a:p>
          <a:p>
            <a:pPr marL="514350" indent="-514350">
              <a:buFont typeface="+mj-lt"/>
              <a:buAutoNum type="alphaLcParenR"/>
            </a:pPr>
            <a:r>
              <a:rPr lang="de-DE" dirty="0"/>
              <a:t>Ja, weil das Landesrecht das Bundesrecht bricht.</a:t>
            </a:r>
          </a:p>
        </p:txBody>
      </p:sp>
      <p:sp>
        <p:nvSpPr>
          <p:cNvPr id="3" name="Foliennummernplatzhalter 2">
            <a:extLst>
              <a:ext uri="{FF2B5EF4-FFF2-40B4-BE49-F238E27FC236}">
                <a16:creationId xmlns:a16="http://schemas.microsoft.com/office/drawing/2014/main" id="{2C1B8229-C0F0-417F-9E25-0A7FE8C19A30}"/>
              </a:ext>
            </a:extLst>
          </p:cNvPr>
          <p:cNvSpPr>
            <a:spLocks noGrp="1"/>
          </p:cNvSpPr>
          <p:nvPr>
            <p:ph type="sldNum" sz="quarter" idx="12"/>
          </p:nvPr>
        </p:nvSpPr>
        <p:spPr/>
        <p:txBody>
          <a:bodyPr/>
          <a:lstStyle/>
          <a:p>
            <a:fld id="{20DB0427-7C10-4097-9036-44289566C723}" type="slidenum">
              <a:rPr lang="de-DE" smtClean="0"/>
              <a:t>15</a:t>
            </a:fld>
            <a:endParaRPr lang="de-DE"/>
          </a:p>
        </p:txBody>
      </p:sp>
    </p:spTree>
    <p:extLst>
      <p:ext uri="{BB962C8B-B14F-4D97-AF65-F5344CB8AC3E}">
        <p14:creationId xmlns:p14="http://schemas.microsoft.com/office/powerpoint/2010/main" val="25701335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319EE40-1C95-4380-A97E-46A8D78B7287}"/>
              </a:ext>
            </a:extLst>
          </p:cNvPr>
          <p:cNvSpPr>
            <a:spLocks noGrp="1"/>
          </p:cNvSpPr>
          <p:nvPr>
            <p:ph idx="1"/>
          </p:nvPr>
        </p:nvSpPr>
        <p:spPr/>
        <p:txBody>
          <a:bodyPr/>
          <a:lstStyle/>
          <a:p>
            <a:pPr marL="0" indent="0">
              <a:buNone/>
            </a:pPr>
            <a:r>
              <a:rPr lang="de-DE" dirty="0"/>
              <a:t>Der Bund erlässt ein Gesetz, welches den Handel mit Sammelkarten verbietet. (Dazu verweist er auf die Möglichkeiten der Geldwäsche.) Der Freistaat Sachsen erlässt daraufhin ein Gesetz welches den Handel erlaubt. Darf der sächs. Händler H nun mit Sammelkarten handeln?</a:t>
            </a:r>
          </a:p>
          <a:p>
            <a:pPr marL="514350" indent="-514350">
              <a:buFont typeface="+mj-lt"/>
              <a:buAutoNum type="alphaLcParenR"/>
            </a:pPr>
            <a:r>
              <a:rPr lang="de-DE" dirty="0"/>
              <a:t>Ja, weil das sächs. Gesetz später erlassen wurde.</a:t>
            </a:r>
          </a:p>
          <a:p>
            <a:pPr marL="514350" indent="-514350">
              <a:buFont typeface="+mj-lt"/>
              <a:buAutoNum type="alphaLcParenR"/>
            </a:pPr>
            <a:r>
              <a:rPr lang="de-DE" dirty="0"/>
              <a:t>Ja, weil H das vorteilhaftere Gesetz wählen kann.</a:t>
            </a:r>
          </a:p>
          <a:p>
            <a:pPr marL="514350" indent="-514350">
              <a:buFont typeface="+mj-lt"/>
              <a:buAutoNum type="alphaLcParenR"/>
            </a:pPr>
            <a:r>
              <a:rPr lang="de-DE" dirty="0">
                <a:solidFill>
                  <a:srgbClr val="00B050"/>
                </a:solidFill>
              </a:rPr>
              <a:t>Nein, weil das Bundesrecht das Landesrecht bricht.</a:t>
            </a:r>
          </a:p>
          <a:p>
            <a:pPr marL="514350" indent="-514350">
              <a:buFont typeface="+mj-lt"/>
              <a:buAutoNum type="alphaLcParenR"/>
            </a:pPr>
            <a:r>
              <a:rPr lang="de-DE" dirty="0"/>
              <a:t>Ja, weil das Landesrecht das Bundesrecht bricht.</a:t>
            </a:r>
          </a:p>
        </p:txBody>
      </p:sp>
      <p:sp>
        <p:nvSpPr>
          <p:cNvPr id="3" name="Foliennummernplatzhalter 2">
            <a:extLst>
              <a:ext uri="{FF2B5EF4-FFF2-40B4-BE49-F238E27FC236}">
                <a16:creationId xmlns:a16="http://schemas.microsoft.com/office/drawing/2014/main" id="{2C1B8229-C0F0-417F-9E25-0A7FE8C19A30}"/>
              </a:ext>
            </a:extLst>
          </p:cNvPr>
          <p:cNvSpPr>
            <a:spLocks noGrp="1"/>
          </p:cNvSpPr>
          <p:nvPr>
            <p:ph type="sldNum" sz="quarter" idx="12"/>
          </p:nvPr>
        </p:nvSpPr>
        <p:spPr/>
        <p:txBody>
          <a:bodyPr/>
          <a:lstStyle/>
          <a:p>
            <a:fld id="{20DB0427-7C10-4097-9036-44289566C723}" type="slidenum">
              <a:rPr lang="de-DE" smtClean="0"/>
              <a:t>16</a:t>
            </a:fld>
            <a:endParaRPr lang="de-DE"/>
          </a:p>
        </p:txBody>
      </p:sp>
    </p:spTree>
    <p:extLst>
      <p:ext uri="{BB962C8B-B14F-4D97-AF65-F5344CB8AC3E}">
        <p14:creationId xmlns:p14="http://schemas.microsoft.com/office/powerpoint/2010/main" val="2140637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EE8B351-E7AB-4EB0-B4E4-6832BC9A45B6}"/>
              </a:ext>
            </a:extLst>
          </p:cNvPr>
          <p:cNvSpPr>
            <a:spLocks noGrp="1"/>
          </p:cNvSpPr>
          <p:nvPr>
            <p:ph idx="1"/>
          </p:nvPr>
        </p:nvSpPr>
        <p:spPr/>
        <p:txBody>
          <a:bodyPr/>
          <a:lstStyle/>
          <a:p>
            <a:pPr marL="0" indent="0">
              <a:buNone/>
            </a:pPr>
            <a:r>
              <a:rPr lang="de-DE" dirty="0"/>
              <a:t>Welches Gesetz stellt kein formell-materielles dar?</a:t>
            </a:r>
          </a:p>
          <a:p>
            <a:pPr marL="514350" indent="-514350">
              <a:buFont typeface="+mj-lt"/>
              <a:buAutoNum type="arabicPeriod"/>
            </a:pPr>
            <a:r>
              <a:rPr lang="de-DE" dirty="0"/>
              <a:t>Gewerbeordnung</a:t>
            </a:r>
          </a:p>
          <a:p>
            <a:pPr marL="514350" indent="-514350">
              <a:buFont typeface="+mj-lt"/>
              <a:buAutoNum type="arabicPeriod"/>
            </a:pPr>
            <a:r>
              <a:rPr lang="de-DE" dirty="0"/>
              <a:t>Bundesverfassungsgerichtsgesetz</a:t>
            </a:r>
          </a:p>
          <a:p>
            <a:pPr marL="514350" indent="-514350">
              <a:buFont typeface="+mj-lt"/>
              <a:buAutoNum type="arabicPeriod"/>
            </a:pPr>
            <a:r>
              <a:rPr lang="de-DE" dirty="0"/>
              <a:t>Sächsisches Kommunalabgabengesetz</a:t>
            </a:r>
          </a:p>
          <a:p>
            <a:pPr marL="514350" indent="-514350">
              <a:buFont typeface="+mj-lt"/>
              <a:buAutoNum type="arabicPeriod"/>
            </a:pPr>
            <a:r>
              <a:rPr lang="de-DE" dirty="0"/>
              <a:t>Straßenverkehrsordnung</a:t>
            </a:r>
          </a:p>
          <a:p>
            <a:pPr marL="514350" indent="-514350">
              <a:buFont typeface="+mj-lt"/>
              <a:buAutoNum type="arabicPeriod"/>
            </a:pPr>
            <a:endParaRPr lang="de-DE" dirty="0"/>
          </a:p>
          <a:p>
            <a:pPr marL="514350" indent="-514350">
              <a:buFont typeface="+mj-lt"/>
              <a:buAutoNum type="arabicPeriod"/>
            </a:pPr>
            <a:endParaRPr lang="de-DE" dirty="0"/>
          </a:p>
        </p:txBody>
      </p:sp>
      <p:sp>
        <p:nvSpPr>
          <p:cNvPr id="3" name="Foliennummernplatzhalter 2">
            <a:extLst>
              <a:ext uri="{FF2B5EF4-FFF2-40B4-BE49-F238E27FC236}">
                <a16:creationId xmlns:a16="http://schemas.microsoft.com/office/drawing/2014/main" id="{D38A2BCD-7E18-4F8B-B504-2673A991C988}"/>
              </a:ext>
            </a:extLst>
          </p:cNvPr>
          <p:cNvSpPr>
            <a:spLocks noGrp="1"/>
          </p:cNvSpPr>
          <p:nvPr>
            <p:ph type="sldNum" sz="quarter" idx="12"/>
          </p:nvPr>
        </p:nvSpPr>
        <p:spPr/>
        <p:txBody>
          <a:bodyPr/>
          <a:lstStyle/>
          <a:p>
            <a:fld id="{20DB0427-7C10-4097-9036-44289566C723}" type="slidenum">
              <a:rPr lang="de-DE" smtClean="0"/>
              <a:t>17</a:t>
            </a:fld>
            <a:endParaRPr lang="de-DE"/>
          </a:p>
        </p:txBody>
      </p:sp>
    </p:spTree>
    <p:extLst>
      <p:ext uri="{BB962C8B-B14F-4D97-AF65-F5344CB8AC3E}">
        <p14:creationId xmlns:p14="http://schemas.microsoft.com/office/powerpoint/2010/main" val="659780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EE8B351-E7AB-4EB0-B4E4-6832BC9A45B6}"/>
              </a:ext>
            </a:extLst>
          </p:cNvPr>
          <p:cNvSpPr>
            <a:spLocks noGrp="1"/>
          </p:cNvSpPr>
          <p:nvPr>
            <p:ph idx="1"/>
          </p:nvPr>
        </p:nvSpPr>
        <p:spPr/>
        <p:txBody>
          <a:bodyPr/>
          <a:lstStyle/>
          <a:p>
            <a:pPr marL="0" indent="0">
              <a:buNone/>
            </a:pPr>
            <a:r>
              <a:rPr lang="de-DE" dirty="0"/>
              <a:t>Welches Gesetz stellt kein formell-materielles dar?</a:t>
            </a:r>
          </a:p>
          <a:p>
            <a:pPr marL="514350" indent="-514350">
              <a:buFont typeface="+mj-lt"/>
              <a:buAutoNum type="arabicPeriod"/>
            </a:pPr>
            <a:r>
              <a:rPr lang="de-DE" dirty="0"/>
              <a:t>Gewerbeordnung</a:t>
            </a:r>
          </a:p>
          <a:p>
            <a:pPr marL="514350" indent="-514350">
              <a:buFont typeface="+mj-lt"/>
              <a:buAutoNum type="arabicPeriod"/>
            </a:pPr>
            <a:r>
              <a:rPr lang="de-DE" dirty="0"/>
              <a:t>Bundesverfassungsgerichtsgesetz</a:t>
            </a:r>
          </a:p>
          <a:p>
            <a:pPr marL="514350" indent="-514350">
              <a:buFont typeface="+mj-lt"/>
              <a:buAutoNum type="arabicPeriod"/>
            </a:pPr>
            <a:r>
              <a:rPr lang="de-DE" dirty="0"/>
              <a:t>Sächsisches Kommunalabgabengesetz</a:t>
            </a:r>
          </a:p>
          <a:p>
            <a:pPr marL="514350" indent="-514350">
              <a:buFont typeface="+mj-lt"/>
              <a:buAutoNum type="arabicPeriod"/>
            </a:pPr>
            <a:r>
              <a:rPr lang="de-DE" dirty="0">
                <a:solidFill>
                  <a:srgbClr val="00B050"/>
                </a:solidFill>
              </a:rPr>
              <a:t>Straßenverkehrsordnung</a:t>
            </a:r>
          </a:p>
          <a:p>
            <a:pPr marL="514350" indent="-514350">
              <a:buFont typeface="+mj-lt"/>
              <a:buAutoNum type="arabicPeriod"/>
            </a:pPr>
            <a:endParaRPr lang="de-DE" dirty="0"/>
          </a:p>
          <a:p>
            <a:pPr marL="514350" indent="-514350">
              <a:buFont typeface="+mj-lt"/>
              <a:buAutoNum type="arabicPeriod"/>
            </a:pPr>
            <a:endParaRPr lang="de-DE" dirty="0"/>
          </a:p>
        </p:txBody>
      </p:sp>
      <p:sp>
        <p:nvSpPr>
          <p:cNvPr id="3" name="Foliennummernplatzhalter 2">
            <a:extLst>
              <a:ext uri="{FF2B5EF4-FFF2-40B4-BE49-F238E27FC236}">
                <a16:creationId xmlns:a16="http://schemas.microsoft.com/office/drawing/2014/main" id="{D38A2BCD-7E18-4F8B-B504-2673A991C988}"/>
              </a:ext>
            </a:extLst>
          </p:cNvPr>
          <p:cNvSpPr>
            <a:spLocks noGrp="1"/>
          </p:cNvSpPr>
          <p:nvPr>
            <p:ph type="sldNum" sz="quarter" idx="12"/>
          </p:nvPr>
        </p:nvSpPr>
        <p:spPr/>
        <p:txBody>
          <a:bodyPr/>
          <a:lstStyle/>
          <a:p>
            <a:fld id="{20DB0427-7C10-4097-9036-44289566C723}" type="slidenum">
              <a:rPr lang="de-DE" smtClean="0"/>
              <a:t>18</a:t>
            </a:fld>
            <a:endParaRPr lang="de-DE"/>
          </a:p>
        </p:txBody>
      </p:sp>
    </p:spTree>
    <p:extLst>
      <p:ext uri="{BB962C8B-B14F-4D97-AF65-F5344CB8AC3E}">
        <p14:creationId xmlns:p14="http://schemas.microsoft.com/office/powerpoint/2010/main" val="671726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4D97551-7F69-47DA-96BB-F808082BBF66}"/>
              </a:ext>
            </a:extLst>
          </p:cNvPr>
          <p:cNvSpPr>
            <a:spLocks noGrp="1"/>
          </p:cNvSpPr>
          <p:nvPr>
            <p:ph idx="1"/>
          </p:nvPr>
        </p:nvSpPr>
        <p:spPr/>
        <p:txBody>
          <a:bodyPr/>
          <a:lstStyle/>
          <a:p>
            <a:pPr marL="0" indent="0" algn="ctr">
              <a:buNone/>
            </a:pPr>
            <a:endParaRPr lang="de-DE" dirty="0"/>
          </a:p>
          <a:p>
            <a:pPr marL="0" indent="0" algn="ctr">
              <a:buNone/>
            </a:pPr>
            <a:endParaRPr lang="de-DE" dirty="0"/>
          </a:p>
          <a:p>
            <a:pPr marL="0" indent="0" algn="ctr">
              <a:buNone/>
            </a:pPr>
            <a:endParaRPr lang="de-DE" dirty="0"/>
          </a:p>
          <a:p>
            <a:pPr marL="0" indent="0" algn="ctr">
              <a:buNone/>
            </a:pPr>
            <a:r>
              <a:rPr lang="de-DE" sz="4500" b="1"/>
              <a:t>Juristische </a:t>
            </a:r>
            <a:r>
              <a:rPr lang="de-DE" sz="4500" b="1" dirty="0"/>
              <a:t>Methodik</a:t>
            </a:r>
          </a:p>
        </p:txBody>
      </p:sp>
      <p:sp>
        <p:nvSpPr>
          <p:cNvPr id="3" name="Foliennummernplatzhalter 2">
            <a:extLst>
              <a:ext uri="{FF2B5EF4-FFF2-40B4-BE49-F238E27FC236}">
                <a16:creationId xmlns:a16="http://schemas.microsoft.com/office/drawing/2014/main" id="{8AFED414-B853-4A1D-B4D6-892208EC214B}"/>
              </a:ext>
            </a:extLst>
          </p:cNvPr>
          <p:cNvSpPr>
            <a:spLocks noGrp="1"/>
          </p:cNvSpPr>
          <p:nvPr>
            <p:ph type="sldNum" sz="quarter" idx="12"/>
          </p:nvPr>
        </p:nvSpPr>
        <p:spPr/>
        <p:txBody>
          <a:bodyPr/>
          <a:lstStyle/>
          <a:p>
            <a:fld id="{20DB0427-7C10-4097-9036-44289566C723}" type="slidenum">
              <a:rPr lang="de-DE" smtClean="0"/>
              <a:t>19</a:t>
            </a:fld>
            <a:endParaRPr lang="de-DE"/>
          </a:p>
        </p:txBody>
      </p:sp>
    </p:spTree>
    <p:extLst>
      <p:ext uri="{BB962C8B-B14F-4D97-AF65-F5344CB8AC3E}">
        <p14:creationId xmlns:p14="http://schemas.microsoft.com/office/powerpoint/2010/main" val="245424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D83105E-2A75-4279-BAD6-719F8F137B09}"/>
              </a:ext>
            </a:extLst>
          </p:cNvPr>
          <p:cNvSpPr>
            <a:spLocks noGrp="1"/>
          </p:cNvSpPr>
          <p:nvPr>
            <p:ph idx="1"/>
          </p:nvPr>
        </p:nvSpPr>
        <p:spPr/>
        <p:txBody>
          <a:bodyPr vert="horz" lIns="91440" tIns="45720" rIns="91440" bIns="45720" rtlCol="0" anchor="t">
            <a:normAutofit lnSpcReduction="10000"/>
          </a:bodyPr>
          <a:lstStyle/>
          <a:p>
            <a:pPr marL="0" indent="0">
              <a:buNone/>
            </a:pPr>
            <a:r>
              <a:rPr lang="de-DE" b="1" dirty="0"/>
              <a:t>Organisatorisches</a:t>
            </a:r>
          </a:p>
          <a:p>
            <a:r>
              <a:rPr lang="de-DE" dirty="0"/>
              <a:t>Teil 1 -&gt; Jura 1, Teil 2 -&gt; Jura 2</a:t>
            </a:r>
          </a:p>
          <a:p>
            <a:r>
              <a:rPr lang="de-DE" dirty="0"/>
              <a:t>Alle nachfolgenden Punkte gelten für Teil 1!!</a:t>
            </a:r>
          </a:p>
          <a:p>
            <a:r>
              <a:rPr lang="de-DE" dirty="0"/>
              <a:t>VL siehe Opal (Einschreibung erforderlich)</a:t>
            </a:r>
          </a:p>
          <a:p>
            <a:r>
              <a:rPr lang="de-DE" dirty="0"/>
              <a:t>Übungsgruppenaufteilung nur für Übung</a:t>
            </a:r>
            <a:endParaRPr lang="de-DE" dirty="0">
              <a:cs typeface="Calibri"/>
            </a:endParaRPr>
          </a:p>
          <a:p>
            <a:r>
              <a:rPr lang="de-DE" dirty="0"/>
              <a:t>Unkommentierte Gesetzestexte (GG, EUV/AEUV) gebunden erforderlich</a:t>
            </a:r>
          </a:p>
          <a:p>
            <a:r>
              <a:rPr lang="de-DE" dirty="0"/>
              <a:t>Keine Worte/Zahlen im Gesetz, aber Unterstreichungen</a:t>
            </a:r>
          </a:p>
          <a:p>
            <a:r>
              <a:rPr lang="de-DE" dirty="0"/>
              <a:t>Klebezettel mit Gesetzesbezeichnung („GG“, „AEUV“) möglich</a:t>
            </a:r>
          </a:p>
          <a:p>
            <a:endParaRPr lang="de-DE" dirty="0"/>
          </a:p>
        </p:txBody>
      </p:sp>
      <p:sp>
        <p:nvSpPr>
          <p:cNvPr id="4" name="Foliennummernplatzhalter 3">
            <a:extLst>
              <a:ext uri="{FF2B5EF4-FFF2-40B4-BE49-F238E27FC236}">
                <a16:creationId xmlns:a16="http://schemas.microsoft.com/office/drawing/2014/main" id="{8980F6A5-DE48-4775-B36E-A45C72B23B01}"/>
              </a:ext>
            </a:extLst>
          </p:cNvPr>
          <p:cNvSpPr>
            <a:spLocks noGrp="1"/>
          </p:cNvSpPr>
          <p:nvPr>
            <p:ph type="sldNum" sz="quarter" idx="12"/>
          </p:nvPr>
        </p:nvSpPr>
        <p:spPr/>
        <p:txBody>
          <a:bodyPr/>
          <a:lstStyle/>
          <a:p>
            <a:fld id="{20DB0427-7C10-4097-9036-44289566C723}" type="slidenum">
              <a:rPr lang="de-DE" smtClean="0"/>
              <a:t>2</a:t>
            </a:fld>
            <a:endParaRPr lang="de-DE"/>
          </a:p>
        </p:txBody>
      </p:sp>
    </p:spTree>
    <p:extLst>
      <p:ext uri="{BB962C8B-B14F-4D97-AF65-F5344CB8AC3E}">
        <p14:creationId xmlns:p14="http://schemas.microsoft.com/office/powerpoint/2010/main" val="871566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8924FB2-6893-49D6-BB19-7F7B164444E7}"/>
              </a:ext>
            </a:extLst>
          </p:cNvPr>
          <p:cNvSpPr>
            <a:spLocks noGrp="1"/>
          </p:cNvSpPr>
          <p:nvPr>
            <p:ph idx="1"/>
          </p:nvPr>
        </p:nvSpPr>
        <p:spPr/>
        <p:txBody>
          <a:bodyPr/>
          <a:lstStyle/>
          <a:p>
            <a:r>
              <a:rPr lang="de-DE" dirty="0"/>
              <a:t>Ziel des Juristen ist die Verknüpfung Rechtsnorm - Sachverhalt</a:t>
            </a:r>
          </a:p>
          <a:p>
            <a:endParaRPr lang="de-DE" dirty="0"/>
          </a:p>
          <a:p>
            <a:r>
              <a:rPr lang="de-DE" dirty="0"/>
              <a:t>Rechtsnormen sind abstrakt-generell (Vielzahl Empfänger, Vielzahl Fälle)</a:t>
            </a:r>
          </a:p>
          <a:p>
            <a:endParaRPr lang="de-DE" dirty="0"/>
          </a:p>
          <a:p>
            <a:r>
              <a:rPr lang="de-DE" dirty="0"/>
              <a:t>Sachverhalt ist konkretes Geschehen</a:t>
            </a:r>
          </a:p>
          <a:p>
            <a:endParaRPr lang="de-DE" dirty="0"/>
          </a:p>
          <a:p>
            <a:pPr marL="0" indent="0">
              <a:buNone/>
            </a:pPr>
            <a:endParaRPr lang="de-DE" dirty="0"/>
          </a:p>
        </p:txBody>
      </p:sp>
      <p:sp>
        <p:nvSpPr>
          <p:cNvPr id="3" name="Foliennummernplatzhalter 2">
            <a:extLst>
              <a:ext uri="{FF2B5EF4-FFF2-40B4-BE49-F238E27FC236}">
                <a16:creationId xmlns:a16="http://schemas.microsoft.com/office/drawing/2014/main" id="{3966B831-5580-4321-852F-BCDE3268CF60}"/>
              </a:ext>
            </a:extLst>
          </p:cNvPr>
          <p:cNvSpPr>
            <a:spLocks noGrp="1"/>
          </p:cNvSpPr>
          <p:nvPr>
            <p:ph type="sldNum" sz="quarter" idx="12"/>
          </p:nvPr>
        </p:nvSpPr>
        <p:spPr/>
        <p:txBody>
          <a:bodyPr/>
          <a:lstStyle/>
          <a:p>
            <a:fld id="{20DB0427-7C10-4097-9036-44289566C723}" type="slidenum">
              <a:rPr lang="de-DE" smtClean="0"/>
              <a:t>20</a:t>
            </a:fld>
            <a:endParaRPr lang="de-DE"/>
          </a:p>
        </p:txBody>
      </p:sp>
    </p:spTree>
    <p:extLst>
      <p:ext uri="{BB962C8B-B14F-4D97-AF65-F5344CB8AC3E}">
        <p14:creationId xmlns:p14="http://schemas.microsoft.com/office/powerpoint/2010/main" val="530160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3645054-9D91-402D-BCF0-B7FAC925A5C8}"/>
              </a:ext>
            </a:extLst>
          </p:cNvPr>
          <p:cNvSpPr>
            <a:spLocks noGrp="1"/>
          </p:cNvSpPr>
          <p:nvPr>
            <p:ph idx="1"/>
          </p:nvPr>
        </p:nvSpPr>
        <p:spPr/>
        <p:txBody>
          <a:bodyPr/>
          <a:lstStyle/>
          <a:p>
            <a:r>
              <a:rPr lang="de-DE" sz="3200" u="sng" dirty="0"/>
              <a:t>Norm im Gesetzestext</a:t>
            </a:r>
          </a:p>
          <a:p>
            <a:pPr lvl="1"/>
            <a:r>
              <a:rPr lang="de-DE" sz="2800" dirty="0"/>
              <a:t>Paragraf/Artikel – Nummer – Überschrift – Inhalt</a:t>
            </a:r>
          </a:p>
          <a:p>
            <a:pPr lvl="1"/>
            <a:r>
              <a:rPr lang="de-DE" sz="2800" dirty="0"/>
              <a:t>Überschrift </a:t>
            </a:r>
            <a:r>
              <a:rPr lang="de-DE" sz="2800" dirty="0" err="1"/>
              <a:t>ggf</a:t>
            </a:r>
            <a:r>
              <a:rPr lang="de-DE" sz="2800" dirty="0"/>
              <a:t> bloße Hilfestellung („[ABC]“)</a:t>
            </a:r>
          </a:p>
          <a:p>
            <a:pPr lvl="1"/>
            <a:endParaRPr lang="de-DE" sz="2800" dirty="0"/>
          </a:p>
          <a:p>
            <a:r>
              <a:rPr lang="de-DE" sz="3200" u="sng" dirty="0"/>
              <a:t>Zitierung von Normen</a:t>
            </a:r>
          </a:p>
          <a:p>
            <a:pPr lvl="1"/>
            <a:r>
              <a:rPr lang="de-DE" sz="2800" dirty="0"/>
              <a:t>So genau wie möglich</a:t>
            </a:r>
          </a:p>
          <a:p>
            <a:pPr lvl="1"/>
            <a:r>
              <a:rPr lang="de-DE" sz="2800" dirty="0"/>
              <a:t>§/Art. – ggf. Absatz, Satz, Nummer, Buchstabe, Stellung innerhalb des Satzes – Gesetz</a:t>
            </a:r>
          </a:p>
          <a:p>
            <a:pPr lvl="1"/>
            <a:r>
              <a:rPr lang="de-DE" sz="2800" dirty="0"/>
              <a:t>Mehrere Normen mit §§</a:t>
            </a:r>
          </a:p>
          <a:p>
            <a:pPr marL="0" indent="0">
              <a:buNone/>
            </a:pPr>
            <a:endParaRPr lang="de-DE" sz="3200" dirty="0"/>
          </a:p>
          <a:p>
            <a:endParaRPr lang="de-DE" dirty="0"/>
          </a:p>
        </p:txBody>
      </p:sp>
      <p:sp>
        <p:nvSpPr>
          <p:cNvPr id="3" name="Foliennummernplatzhalter 2">
            <a:extLst>
              <a:ext uri="{FF2B5EF4-FFF2-40B4-BE49-F238E27FC236}">
                <a16:creationId xmlns:a16="http://schemas.microsoft.com/office/drawing/2014/main" id="{64F0A9C0-A722-41B3-A9B4-CA870C347B74}"/>
              </a:ext>
            </a:extLst>
          </p:cNvPr>
          <p:cNvSpPr>
            <a:spLocks noGrp="1"/>
          </p:cNvSpPr>
          <p:nvPr>
            <p:ph type="sldNum" sz="quarter" idx="12"/>
          </p:nvPr>
        </p:nvSpPr>
        <p:spPr/>
        <p:txBody>
          <a:bodyPr/>
          <a:lstStyle/>
          <a:p>
            <a:fld id="{20DB0427-7C10-4097-9036-44289566C723}" type="slidenum">
              <a:rPr lang="de-DE" smtClean="0"/>
              <a:t>21</a:t>
            </a:fld>
            <a:endParaRPr lang="de-DE"/>
          </a:p>
        </p:txBody>
      </p:sp>
    </p:spTree>
    <p:extLst>
      <p:ext uri="{BB962C8B-B14F-4D97-AF65-F5344CB8AC3E}">
        <p14:creationId xmlns:p14="http://schemas.microsoft.com/office/powerpoint/2010/main" val="2475538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8E872F8-B9B9-4675-A60F-3D894A07F63A}"/>
              </a:ext>
            </a:extLst>
          </p:cNvPr>
          <p:cNvSpPr>
            <a:spLocks noGrp="1"/>
          </p:cNvSpPr>
          <p:nvPr>
            <p:ph idx="1"/>
          </p:nvPr>
        </p:nvSpPr>
        <p:spPr/>
        <p:txBody>
          <a:bodyPr/>
          <a:lstStyle/>
          <a:p>
            <a:pPr marL="0" indent="0">
              <a:buNone/>
            </a:pPr>
            <a:r>
              <a:rPr lang="de-DE" u="sng" dirty="0"/>
              <a:t>Beispiele:</a:t>
            </a:r>
          </a:p>
          <a:p>
            <a:r>
              <a:rPr lang="de-DE" dirty="0"/>
              <a:t>Art. 3 Abs. 1 GG | Art. 3 I GG</a:t>
            </a:r>
          </a:p>
          <a:p>
            <a:r>
              <a:rPr lang="de-DE" dirty="0"/>
              <a:t>Art. 79 Abs. 1 S. 1 GG | Art. 79 I 1 GG</a:t>
            </a:r>
          </a:p>
          <a:p>
            <a:r>
              <a:rPr lang="de-DE" dirty="0"/>
              <a:t>§ 15 Abs. 1 GewO |§ 15 I GewO</a:t>
            </a:r>
          </a:p>
          <a:p>
            <a:r>
              <a:rPr lang="de-DE" dirty="0"/>
              <a:t>§ 11 Nr. 1 VwVfG</a:t>
            </a:r>
          </a:p>
          <a:p>
            <a:r>
              <a:rPr lang="de-DE" dirty="0"/>
              <a:t>Achtung: § 10 S. 2 VwVfG |§ 10 2 VwVfG schnell unklar</a:t>
            </a:r>
          </a:p>
          <a:p>
            <a:r>
              <a:rPr lang="de-DE" dirty="0"/>
              <a:t>§§ 68 ff. VwGO</a:t>
            </a:r>
          </a:p>
          <a:p>
            <a:r>
              <a:rPr lang="de-DE" dirty="0"/>
              <a:t>„Alle nachfolgenden Normen sind solche des GG“</a:t>
            </a:r>
          </a:p>
          <a:p>
            <a:endParaRPr lang="de-DE" dirty="0"/>
          </a:p>
          <a:p>
            <a:endParaRPr lang="de-DE" dirty="0"/>
          </a:p>
        </p:txBody>
      </p:sp>
      <p:sp>
        <p:nvSpPr>
          <p:cNvPr id="3" name="Foliennummernplatzhalter 2">
            <a:extLst>
              <a:ext uri="{FF2B5EF4-FFF2-40B4-BE49-F238E27FC236}">
                <a16:creationId xmlns:a16="http://schemas.microsoft.com/office/drawing/2014/main" id="{785F19AB-753A-487B-94EC-8A1D70CCECB5}"/>
              </a:ext>
            </a:extLst>
          </p:cNvPr>
          <p:cNvSpPr>
            <a:spLocks noGrp="1"/>
          </p:cNvSpPr>
          <p:nvPr>
            <p:ph type="sldNum" sz="quarter" idx="12"/>
          </p:nvPr>
        </p:nvSpPr>
        <p:spPr/>
        <p:txBody>
          <a:bodyPr/>
          <a:lstStyle/>
          <a:p>
            <a:fld id="{20DB0427-7C10-4097-9036-44289566C723}" type="slidenum">
              <a:rPr lang="de-DE" smtClean="0"/>
              <a:t>22</a:t>
            </a:fld>
            <a:endParaRPr lang="de-DE"/>
          </a:p>
        </p:txBody>
      </p:sp>
    </p:spTree>
    <p:extLst>
      <p:ext uri="{BB962C8B-B14F-4D97-AF65-F5344CB8AC3E}">
        <p14:creationId xmlns:p14="http://schemas.microsoft.com/office/powerpoint/2010/main" val="11072799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60A3A0B-9B4F-4DDE-B9F4-9E663D0DF9D1}"/>
              </a:ext>
            </a:extLst>
          </p:cNvPr>
          <p:cNvSpPr>
            <a:spLocks noGrp="1"/>
          </p:cNvSpPr>
          <p:nvPr>
            <p:ph idx="1"/>
          </p:nvPr>
        </p:nvSpPr>
        <p:spPr/>
        <p:txBody>
          <a:bodyPr/>
          <a:lstStyle/>
          <a:p>
            <a:pPr marL="0" indent="0">
              <a:buNone/>
            </a:pPr>
            <a:r>
              <a:rPr lang="de-DE" u="sng" dirty="0"/>
              <a:t>Aufbau von Anspruchsgrundlagen im Zivilrecht</a:t>
            </a:r>
          </a:p>
          <a:p>
            <a:r>
              <a:rPr lang="de-DE" b="1" dirty="0"/>
              <a:t>§ 280 Abs. 1 S. 1 BGB: </a:t>
            </a:r>
            <a:r>
              <a:rPr lang="de-DE" i="1" dirty="0"/>
              <a:t>Verletzt der Schuldner eine Pflicht aus dem Schuldverhältnis, so kann der Gläubiger Ersatz des hierdurch entstehenden Schadens verlangen. </a:t>
            </a:r>
          </a:p>
          <a:p>
            <a:r>
              <a:rPr lang="de-DE" b="1" dirty="0"/>
              <a:t>§ 823 Abs. 1 BGB: </a:t>
            </a:r>
            <a:r>
              <a:rPr lang="de-DE" i="1" dirty="0"/>
              <a:t>Wer vorsätzlich oder fahrlässig das Leben, den Körper, die Gesundheit, die Freiheit, das Eigentum oder ein sonstiges Recht eines anderen widerrechtlich verletzt, ist dem anderen zum Ersatz des daraus entstehenden Schadens verpflichtet.</a:t>
            </a:r>
          </a:p>
          <a:p>
            <a:r>
              <a:rPr lang="de-DE" dirty="0"/>
              <a:t>Gemeinsamkeiten?</a:t>
            </a:r>
          </a:p>
          <a:p>
            <a:endParaRPr lang="de-DE" dirty="0"/>
          </a:p>
        </p:txBody>
      </p:sp>
      <p:sp>
        <p:nvSpPr>
          <p:cNvPr id="3" name="Foliennummernplatzhalter 2">
            <a:extLst>
              <a:ext uri="{FF2B5EF4-FFF2-40B4-BE49-F238E27FC236}">
                <a16:creationId xmlns:a16="http://schemas.microsoft.com/office/drawing/2014/main" id="{AC6AA554-1D35-4E80-975E-8F450B865417}"/>
              </a:ext>
            </a:extLst>
          </p:cNvPr>
          <p:cNvSpPr>
            <a:spLocks noGrp="1"/>
          </p:cNvSpPr>
          <p:nvPr>
            <p:ph type="sldNum" sz="quarter" idx="12"/>
          </p:nvPr>
        </p:nvSpPr>
        <p:spPr/>
        <p:txBody>
          <a:bodyPr/>
          <a:lstStyle/>
          <a:p>
            <a:fld id="{20DB0427-7C10-4097-9036-44289566C723}" type="slidenum">
              <a:rPr lang="de-DE" smtClean="0"/>
              <a:t>23</a:t>
            </a:fld>
            <a:endParaRPr lang="de-DE"/>
          </a:p>
        </p:txBody>
      </p:sp>
    </p:spTree>
    <p:extLst>
      <p:ext uri="{BB962C8B-B14F-4D97-AF65-F5344CB8AC3E}">
        <p14:creationId xmlns:p14="http://schemas.microsoft.com/office/powerpoint/2010/main" val="3942174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91AF8CF2-62CC-4046-BF7C-3F753A8F6E73}"/>
              </a:ext>
            </a:extLst>
          </p:cNvPr>
          <p:cNvSpPr>
            <a:spLocks noGrp="1"/>
          </p:cNvSpPr>
          <p:nvPr>
            <p:ph idx="1"/>
          </p:nvPr>
        </p:nvSpPr>
        <p:spPr/>
        <p:txBody>
          <a:bodyPr/>
          <a:lstStyle/>
          <a:p>
            <a:r>
              <a:rPr lang="de-DE" dirty="0"/>
              <a:t>§ 280 Abs. 1 S. 1 BGB: </a:t>
            </a:r>
            <a:r>
              <a:rPr lang="de-DE" u="sng" dirty="0"/>
              <a:t>Wenn</a:t>
            </a:r>
            <a:r>
              <a:rPr lang="de-DE" dirty="0"/>
              <a:t> Pflichtverletzung im Schuldverhältnis, </a:t>
            </a:r>
            <a:r>
              <a:rPr lang="de-DE" u="sng" dirty="0"/>
              <a:t>dann</a:t>
            </a:r>
            <a:r>
              <a:rPr lang="de-DE" dirty="0"/>
              <a:t> …</a:t>
            </a:r>
          </a:p>
          <a:p>
            <a:r>
              <a:rPr lang="de-DE" dirty="0"/>
              <a:t>§ 823 Abs. 1 BGB: </a:t>
            </a:r>
            <a:r>
              <a:rPr lang="de-DE" u="sng" dirty="0"/>
              <a:t>Wenn</a:t>
            </a:r>
            <a:r>
              <a:rPr lang="de-DE" dirty="0"/>
              <a:t> Verletzung, </a:t>
            </a:r>
            <a:r>
              <a:rPr lang="de-DE" u="sng" dirty="0"/>
              <a:t>dann</a:t>
            </a:r>
            <a:r>
              <a:rPr lang="de-DE" dirty="0"/>
              <a:t> …</a:t>
            </a:r>
          </a:p>
          <a:p>
            <a:endParaRPr lang="de-DE" dirty="0"/>
          </a:p>
          <a:p>
            <a:r>
              <a:rPr lang="de-DE" dirty="0"/>
              <a:t>Tatbestand -&gt; Rechtsfolge</a:t>
            </a:r>
          </a:p>
          <a:p>
            <a:r>
              <a:rPr lang="de-DE" dirty="0"/>
              <a:t>Wer will was von wem woraus?</a:t>
            </a:r>
          </a:p>
        </p:txBody>
      </p:sp>
      <p:sp>
        <p:nvSpPr>
          <p:cNvPr id="3" name="Foliennummernplatzhalter 2">
            <a:extLst>
              <a:ext uri="{FF2B5EF4-FFF2-40B4-BE49-F238E27FC236}">
                <a16:creationId xmlns:a16="http://schemas.microsoft.com/office/drawing/2014/main" id="{04C1E645-ADC1-4BBA-B04E-37B135CFCC5F}"/>
              </a:ext>
            </a:extLst>
          </p:cNvPr>
          <p:cNvSpPr>
            <a:spLocks noGrp="1"/>
          </p:cNvSpPr>
          <p:nvPr>
            <p:ph type="sldNum" sz="quarter" idx="12"/>
          </p:nvPr>
        </p:nvSpPr>
        <p:spPr/>
        <p:txBody>
          <a:bodyPr/>
          <a:lstStyle/>
          <a:p>
            <a:fld id="{20DB0427-7C10-4097-9036-44289566C723}" type="slidenum">
              <a:rPr lang="de-DE" smtClean="0"/>
              <a:t>24</a:t>
            </a:fld>
            <a:endParaRPr lang="de-DE"/>
          </a:p>
        </p:txBody>
      </p:sp>
    </p:spTree>
    <p:extLst>
      <p:ext uri="{BB962C8B-B14F-4D97-AF65-F5344CB8AC3E}">
        <p14:creationId xmlns:p14="http://schemas.microsoft.com/office/powerpoint/2010/main" val="4887333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8418B1B-7624-486F-B98D-651941CC3945}"/>
              </a:ext>
            </a:extLst>
          </p:cNvPr>
          <p:cNvSpPr>
            <a:spLocks noGrp="1"/>
          </p:cNvSpPr>
          <p:nvPr>
            <p:ph idx="1"/>
          </p:nvPr>
        </p:nvSpPr>
        <p:spPr/>
        <p:txBody>
          <a:bodyPr>
            <a:normAutofit fontScale="85000" lnSpcReduction="20000"/>
          </a:bodyPr>
          <a:lstStyle/>
          <a:p>
            <a:pPr marL="0" indent="0">
              <a:buNone/>
            </a:pPr>
            <a:r>
              <a:rPr lang="de-DE" u="sng" dirty="0"/>
              <a:t>Aufbau von Normen im Strafrecht</a:t>
            </a:r>
          </a:p>
          <a:p>
            <a:r>
              <a:rPr lang="de-DE" b="1" dirty="0"/>
              <a:t>§ 223 Abs. 1 StGB:</a:t>
            </a:r>
            <a:r>
              <a:rPr lang="de-DE" dirty="0"/>
              <a:t> </a:t>
            </a:r>
            <a:r>
              <a:rPr lang="de-DE" i="1" dirty="0"/>
              <a:t>Wer eine andere Person körperlich </a:t>
            </a:r>
            <a:r>
              <a:rPr lang="de-DE" i="1" dirty="0" err="1"/>
              <a:t>mißhandelt</a:t>
            </a:r>
            <a:r>
              <a:rPr lang="de-DE" i="1" dirty="0"/>
              <a:t> oder an der Gesundheit schädigt, wird mit Freiheitsstrafe bis zu fünf Jahren oder mit Geldstrafe bestraft.</a:t>
            </a:r>
          </a:p>
          <a:p>
            <a:r>
              <a:rPr lang="de-DE" b="1" dirty="0"/>
              <a:t>§ 211 StGB: </a:t>
            </a:r>
          </a:p>
          <a:p>
            <a:pPr marL="0" indent="0">
              <a:buNone/>
            </a:pPr>
            <a:r>
              <a:rPr lang="de-DE" i="1" dirty="0"/>
              <a:t>(1) Der Mörder wird mit lebenslanger Freiheitsstrafe bestraft.</a:t>
            </a:r>
          </a:p>
          <a:p>
            <a:pPr marL="0" indent="0">
              <a:buNone/>
            </a:pPr>
            <a:r>
              <a:rPr lang="de-DE" i="1" dirty="0"/>
              <a:t>(2) Mörder ist, wer</a:t>
            </a:r>
          </a:p>
          <a:p>
            <a:pPr marL="0" indent="0">
              <a:buNone/>
            </a:pPr>
            <a:r>
              <a:rPr lang="de-DE" i="1" dirty="0"/>
              <a:t>    aus Mordlust, zur Befriedigung des Geschlechtstriebs, aus Habgier oder sonst aus    niedrigen Beweggründen,</a:t>
            </a:r>
          </a:p>
          <a:p>
            <a:pPr marL="0" indent="0">
              <a:buNone/>
            </a:pPr>
            <a:r>
              <a:rPr lang="de-DE" i="1" dirty="0"/>
              <a:t>    heimtückisch oder grausam oder mit gemeingefährlichen Mitteln oder</a:t>
            </a:r>
          </a:p>
          <a:p>
            <a:pPr marL="0" indent="0">
              <a:buNone/>
            </a:pPr>
            <a:r>
              <a:rPr lang="de-DE" i="1" dirty="0"/>
              <a:t>    um eine andere Straftat zu ermöglichen oder zu verdecken,</a:t>
            </a:r>
          </a:p>
          <a:p>
            <a:pPr marL="0" indent="0">
              <a:buNone/>
            </a:pPr>
            <a:r>
              <a:rPr lang="de-DE" i="1" dirty="0"/>
              <a:t>einen Menschen tötet.</a:t>
            </a:r>
          </a:p>
        </p:txBody>
      </p:sp>
      <p:sp>
        <p:nvSpPr>
          <p:cNvPr id="3" name="Foliennummernplatzhalter 2">
            <a:extLst>
              <a:ext uri="{FF2B5EF4-FFF2-40B4-BE49-F238E27FC236}">
                <a16:creationId xmlns:a16="http://schemas.microsoft.com/office/drawing/2014/main" id="{4A3C732A-AFA2-4228-B569-1B097A0BF8D4}"/>
              </a:ext>
            </a:extLst>
          </p:cNvPr>
          <p:cNvSpPr>
            <a:spLocks noGrp="1"/>
          </p:cNvSpPr>
          <p:nvPr>
            <p:ph type="sldNum" sz="quarter" idx="12"/>
          </p:nvPr>
        </p:nvSpPr>
        <p:spPr/>
        <p:txBody>
          <a:bodyPr/>
          <a:lstStyle/>
          <a:p>
            <a:fld id="{20DB0427-7C10-4097-9036-44289566C723}" type="slidenum">
              <a:rPr lang="de-DE" smtClean="0"/>
              <a:t>25</a:t>
            </a:fld>
            <a:endParaRPr lang="de-DE"/>
          </a:p>
        </p:txBody>
      </p:sp>
    </p:spTree>
    <p:extLst>
      <p:ext uri="{BB962C8B-B14F-4D97-AF65-F5344CB8AC3E}">
        <p14:creationId xmlns:p14="http://schemas.microsoft.com/office/powerpoint/2010/main" val="125028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4F6FC10-6B35-459E-A64B-1238F82E13CF}"/>
              </a:ext>
            </a:extLst>
          </p:cNvPr>
          <p:cNvSpPr>
            <a:spLocks noGrp="1"/>
          </p:cNvSpPr>
          <p:nvPr>
            <p:ph idx="1"/>
          </p:nvPr>
        </p:nvSpPr>
        <p:spPr/>
        <p:txBody>
          <a:bodyPr/>
          <a:lstStyle/>
          <a:p>
            <a:pPr marL="0" indent="0">
              <a:buNone/>
            </a:pPr>
            <a:r>
              <a:rPr lang="de-DE" u="sng" dirty="0"/>
              <a:t>Aufbau von Normen im </a:t>
            </a:r>
            <a:r>
              <a:rPr lang="de-DE" u="sng" dirty="0" err="1"/>
              <a:t>ÖffR</a:t>
            </a:r>
            <a:endParaRPr lang="de-DE" u="sng" dirty="0"/>
          </a:p>
          <a:p>
            <a:pPr marL="0" indent="0">
              <a:buNone/>
            </a:pPr>
            <a:r>
              <a:rPr lang="de-DE" dirty="0"/>
              <a:t>§ 35 Abs. 1 S. 1 GewO: </a:t>
            </a:r>
            <a:r>
              <a:rPr lang="de-DE" i="1" dirty="0"/>
              <a:t>Die Ausübung eines Gewerbes ist von der zuständigen Behörde ganz oder teilweise zu untersagen, wenn Tatsachen vorliegen, welche die Unzuverlässigkeit des Gewerbetreibenden oder einer mit der Leitung des Gewerbebetriebes beauftragten Person in </a:t>
            </a:r>
            <a:r>
              <a:rPr lang="de-DE" i="1" dirty="0" err="1"/>
              <a:t>bezug</a:t>
            </a:r>
            <a:r>
              <a:rPr lang="de-DE" i="1" dirty="0"/>
              <a:t> auf dieses Gewerbe dartun, sofern die Untersagung zum Schutze der Allgemeinheit oder der im Betrieb Beschäftigten erforderlich ist. </a:t>
            </a:r>
          </a:p>
          <a:p>
            <a:pPr marL="0" indent="0">
              <a:buNone/>
            </a:pPr>
            <a:r>
              <a:rPr lang="de-DE" dirty="0"/>
              <a:t>-&gt; </a:t>
            </a:r>
            <a:r>
              <a:rPr lang="de-DE" u="sng" dirty="0"/>
              <a:t>Wenn</a:t>
            </a:r>
            <a:r>
              <a:rPr lang="de-DE" dirty="0"/>
              <a:t> Unzuverlässigkeit, </a:t>
            </a:r>
            <a:r>
              <a:rPr lang="de-DE" u="sng" dirty="0"/>
              <a:t>dann</a:t>
            </a:r>
            <a:r>
              <a:rPr lang="de-DE" dirty="0"/>
              <a:t> untersagen</a:t>
            </a:r>
          </a:p>
          <a:p>
            <a:pPr marL="0" indent="0">
              <a:buNone/>
            </a:pPr>
            <a:endParaRPr lang="de-DE" dirty="0"/>
          </a:p>
        </p:txBody>
      </p:sp>
      <p:sp>
        <p:nvSpPr>
          <p:cNvPr id="3" name="Foliennummernplatzhalter 2">
            <a:extLst>
              <a:ext uri="{FF2B5EF4-FFF2-40B4-BE49-F238E27FC236}">
                <a16:creationId xmlns:a16="http://schemas.microsoft.com/office/drawing/2014/main" id="{0DBCBD4B-DB3F-4D21-8F3D-4B89EE8AA07A}"/>
              </a:ext>
            </a:extLst>
          </p:cNvPr>
          <p:cNvSpPr>
            <a:spLocks noGrp="1"/>
          </p:cNvSpPr>
          <p:nvPr>
            <p:ph type="sldNum" sz="quarter" idx="12"/>
          </p:nvPr>
        </p:nvSpPr>
        <p:spPr/>
        <p:txBody>
          <a:bodyPr/>
          <a:lstStyle/>
          <a:p>
            <a:fld id="{20DB0427-7C10-4097-9036-44289566C723}" type="slidenum">
              <a:rPr lang="de-DE" smtClean="0"/>
              <a:t>26</a:t>
            </a:fld>
            <a:endParaRPr lang="de-DE"/>
          </a:p>
        </p:txBody>
      </p:sp>
    </p:spTree>
    <p:extLst>
      <p:ext uri="{BB962C8B-B14F-4D97-AF65-F5344CB8AC3E}">
        <p14:creationId xmlns:p14="http://schemas.microsoft.com/office/powerpoint/2010/main" val="1979752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17EE229-E7BB-4C8E-8447-DBDB85165679}"/>
              </a:ext>
            </a:extLst>
          </p:cNvPr>
          <p:cNvSpPr>
            <a:spLocks noGrp="1"/>
          </p:cNvSpPr>
          <p:nvPr>
            <p:ph idx="1"/>
          </p:nvPr>
        </p:nvSpPr>
        <p:spPr/>
        <p:txBody>
          <a:bodyPr/>
          <a:lstStyle/>
          <a:p>
            <a:r>
              <a:rPr lang="de-DE" dirty="0"/>
              <a:t>§ 13 Nr. 2 BVerfGG: </a:t>
            </a:r>
            <a:r>
              <a:rPr lang="de-DE" i="1" dirty="0"/>
              <a:t>Das Bundesverfassungsgericht entscheidet über die Verfassungswidrigkeit von Parteien.</a:t>
            </a:r>
          </a:p>
          <a:p>
            <a:pPr marL="0" indent="0">
              <a:buNone/>
            </a:pPr>
            <a:r>
              <a:rPr lang="de-DE" dirty="0"/>
              <a:t>-&gt;Zuständigkeit</a:t>
            </a:r>
          </a:p>
          <a:p>
            <a:r>
              <a:rPr lang="de-DE" dirty="0"/>
              <a:t>§ 2 Nr. 1 BImSchG: </a:t>
            </a:r>
            <a:r>
              <a:rPr lang="de-DE" i="1" dirty="0"/>
              <a:t>Die Vorschriften dieses Gesetzes gelten für die Errichtung und den Betrieb von Anlagen.</a:t>
            </a:r>
          </a:p>
          <a:p>
            <a:pPr marL="0" indent="0">
              <a:buNone/>
            </a:pPr>
            <a:r>
              <a:rPr lang="de-DE" i="1" dirty="0"/>
              <a:t>-&gt;Geltungsbereich</a:t>
            </a:r>
          </a:p>
          <a:p>
            <a:r>
              <a:rPr lang="de-DE" dirty="0"/>
              <a:t>§ 3 Abs. 1 BImSchG: </a:t>
            </a:r>
            <a:r>
              <a:rPr lang="de-DE" i="1" dirty="0"/>
              <a:t>Schädliche Umwelteinwirkungen im Sinne dieses Gesetzes sind …</a:t>
            </a:r>
          </a:p>
          <a:p>
            <a:pPr marL="0" indent="0">
              <a:buNone/>
            </a:pPr>
            <a:r>
              <a:rPr lang="de-DE" dirty="0"/>
              <a:t>-&gt;Definitionen </a:t>
            </a:r>
          </a:p>
        </p:txBody>
      </p:sp>
      <p:sp>
        <p:nvSpPr>
          <p:cNvPr id="3" name="Foliennummernplatzhalter 2">
            <a:extLst>
              <a:ext uri="{FF2B5EF4-FFF2-40B4-BE49-F238E27FC236}">
                <a16:creationId xmlns:a16="http://schemas.microsoft.com/office/drawing/2014/main" id="{5FB94AA7-01F6-4A07-A397-681DF904AB93}"/>
              </a:ext>
            </a:extLst>
          </p:cNvPr>
          <p:cNvSpPr>
            <a:spLocks noGrp="1"/>
          </p:cNvSpPr>
          <p:nvPr>
            <p:ph type="sldNum" sz="quarter" idx="12"/>
          </p:nvPr>
        </p:nvSpPr>
        <p:spPr/>
        <p:txBody>
          <a:bodyPr/>
          <a:lstStyle/>
          <a:p>
            <a:fld id="{20DB0427-7C10-4097-9036-44289566C723}" type="slidenum">
              <a:rPr lang="de-DE" smtClean="0"/>
              <a:t>27</a:t>
            </a:fld>
            <a:endParaRPr lang="de-DE"/>
          </a:p>
        </p:txBody>
      </p:sp>
    </p:spTree>
    <p:extLst>
      <p:ext uri="{BB962C8B-B14F-4D97-AF65-F5344CB8AC3E}">
        <p14:creationId xmlns:p14="http://schemas.microsoft.com/office/powerpoint/2010/main" val="41118828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F5560DBC-3560-4B46-BC30-C3E18E830F82}"/>
              </a:ext>
            </a:extLst>
          </p:cNvPr>
          <p:cNvSpPr>
            <a:spLocks noGrp="1"/>
          </p:cNvSpPr>
          <p:nvPr>
            <p:ph idx="1"/>
          </p:nvPr>
        </p:nvSpPr>
        <p:spPr/>
        <p:txBody>
          <a:bodyPr/>
          <a:lstStyle/>
          <a:p>
            <a:r>
              <a:rPr lang="de-DE" dirty="0"/>
              <a:t>Art. 14 Abs. 1 S. </a:t>
            </a:r>
            <a:r>
              <a:rPr lang="de-DE"/>
              <a:t>1 GG</a:t>
            </a:r>
            <a:r>
              <a:rPr lang="de-DE" dirty="0"/>
              <a:t>: </a:t>
            </a:r>
            <a:r>
              <a:rPr lang="de-DE" i="1" dirty="0"/>
              <a:t>Das Eigentum und das Erbrecht werden gewährleistet</a:t>
            </a:r>
          </a:p>
          <a:p>
            <a:pPr marL="0" indent="0">
              <a:buNone/>
            </a:pPr>
            <a:r>
              <a:rPr lang="de-DE" dirty="0"/>
              <a:t>-&gt; Grundrechte</a:t>
            </a:r>
          </a:p>
        </p:txBody>
      </p:sp>
      <p:sp>
        <p:nvSpPr>
          <p:cNvPr id="3" name="Foliennummernplatzhalter 2">
            <a:extLst>
              <a:ext uri="{FF2B5EF4-FFF2-40B4-BE49-F238E27FC236}">
                <a16:creationId xmlns:a16="http://schemas.microsoft.com/office/drawing/2014/main" id="{C2A92690-5092-4178-9731-0FA07DF297EA}"/>
              </a:ext>
            </a:extLst>
          </p:cNvPr>
          <p:cNvSpPr>
            <a:spLocks noGrp="1"/>
          </p:cNvSpPr>
          <p:nvPr>
            <p:ph type="sldNum" sz="quarter" idx="12"/>
          </p:nvPr>
        </p:nvSpPr>
        <p:spPr/>
        <p:txBody>
          <a:bodyPr/>
          <a:lstStyle/>
          <a:p>
            <a:fld id="{20DB0427-7C10-4097-9036-44289566C723}" type="slidenum">
              <a:rPr lang="de-DE" smtClean="0"/>
              <a:t>28</a:t>
            </a:fld>
            <a:endParaRPr lang="de-DE"/>
          </a:p>
        </p:txBody>
      </p:sp>
    </p:spTree>
    <p:extLst>
      <p:ext uri="{BB962C8B-B14F-4D97-AF65-F5344CB8AC3E}">
        <p14:creationId xmlns:p14="http://schemas.microsoft.com/office/powerpoint/2010/main" val="15701815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D8AD241-2097-47AB-8BD0-66EBE4A1A3F1}"/>
              </a:ext>
            </a:extLst>
          </p:cNvPr>
          <p:cNvSpPr>
            <a:spLocks noGrp="1"/>
          </p:cNvSpPr>
          <p:nvPr>
            <p:ph idx="1"/>
          </p:nvPr>
        </p:nvSpPr>
        <p:spPr/>
        <p:txBody>
          <a:bodyPr/>
          <a:lstStyle/>
          <a:p>
            <a:pPr marL="0" indent="0">
              <a:buNone/>
            </a:pPr>
            <a:r>
              <a:rPr lang="de-DE" dirty="0"/>
              <a:t>Gutachtenstil</a:t>
            </a:r>
          </a:p>
          <a:p>
            <a:pPr marL="514350" indent="-514350">
              <a:buFont typeface="+mj-lt"/>
              <a:buAutoNum type="arabicPeriod"/>
            </a:pPr>
            <a:r>
              <a:rPr lang="de-DE" dirty="0"/>
              <a:t>Passende Rechtsnorm finden (gewünschte Rechtsfolge)</a:t>
            </a:r>
          </a:p>
          <a:p>
            <a:pPr marL="514350" indent="-514350">
              <a:buFont typeface="+mj-lt"/>
              <a:buAutoNum type="arabicPeriod"/>
            </a:pPr>
            <a:r>
              <a:rPr lang="de-DE" dirty="0"/>
              <a:t>Obersatz (Nennen d. Norm, Rechtsfolge und Tatbestandsmerkmale)</a:t>
            </a:r>
          </a:p>
          <a:p>
            <a:pPr marL="514350" indent="-514350">
              <a:buFont typeface="+mj-lt"/>
              <a:buAutoNum type="arabicPeriod"/>
            </a:pPr>
            <a:r>
              <a:rPr lang="de-DE" dirty="0"/>
              <a:t>Subsumtion für TBM (Norm mit SV verbinden)</a:t>
            </a:r>
          </a:p>
          <a:p>
            <a:pPr marL="971550" lvl="1" indent="-514350">
              <a:buFont typeface="+mj-lt"/>
              <a:buAutoNum type="arabicPeriod"/>
            </a:pPr>
            <a:r>
              <a:rPr lang="de-DE" dirty="0"/>
              <a:t>TBM a: Definition/Auslegung, Subsumtion, Zwischenergebnis</a:t>
            </a:r>
          </a:p>
          <a:p>
            <a:pPr marL="971550" lvl="1" indent="-514350">
              <a:buFont typeface="+mj-lt"/>
              <a:buAutoNum type="arabicPeriod"/>
            </a:pPr>
            <a:r>
              <a:rPr lang="de-DE" dirty="0"/>
              <a:t>TBM b: ….</a:t>
            </a:r>
          </a:p>
          <a:p>
            <a:pPr marL="971550" lvl="1" indent="-514350">
              <a:buFont typeface="+mj-lt"/>
              <a:buAutoNum type="arabicPeriod"/>
            </a:pPr>
            <a:r>
              <a:rPr lang="de-DE" dirty="0"/>
              <a:t>….</a:t>
            </a:r>
          </a:p>
          <a:p>
            <a:pPr marL="514350" indent="-514350">
              <a:buFont typeface="+mj-lt"/>
              <a:buAutoNum type="arabicPeriod"/>
            </a:pPr>
            <a:r>
              <a:rPr lang="de-DE" dirty="0"/>
              <a:t>Ergebnis: Alle TBM (+), dann Rechtsfolge (+)</a:t>
            </a:r>
          </a:p>
        </p:txBody>
      </p:sp>
      <p:sp>
        <p:nvSpPr>
          <p:cNvPr id="3" name="Foliennummernplatzhalter 2">
            <a:extLst>
              <a:ext uri="{FF2B5EF4-FFF2-40B4-BE49-F238E27FC236}">
                <a16:creationId xmlns:a16="http://schemas.microsoft.com/office/drawing/2014/main" id="{B6D94D65-88DA-46E3-8EE7-A6B8D01D4681}"/>
              </a:ext>
            </a:extLst>
          </p:cNvPr>
          <p:cNvSpPr>
            <a:spLocks noGrp="1"/>
          </p:cNvSpPr>
          <p:nvPr>
            <p:ph type="sldNum" sz="quarter" idx="12"/>
          </p:nvPr>
        </p:nvSpPr>
        <p:spPr/>
        <p:txBody>
          <a:bodyPr/>
          <a:lstStyle/>
          <a:p>
            <a:fld id="{20DB0427-7C10-4097-9036-44289566C723}" type="slidenum">
              <a:rPr lang="de-DE" smtClean="0"/>
              <a:t>29</a:t>
            </a:fld>
            <a:endParaRPr lang="de-DE"/>
          </a:p>
        </p:txBody>
      </p:sp>
    </p:spTree>
    <p:extLst>
      <p:ext uri="{BB962C8B-B14F-4D97-AF65-F5344CB8AC3E}">
        <p14:creationId xmlns:p14="http://schemas.microsoft.com/office/powerpoint/2010/main" val="337932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0D83105E-2A75-4279-BAD6-719F8F137B09}"/>
              </a:ext>
            </a:extLst>
          </p:cNvPr>
          <p:cNvSpPr>
            <a:spLocks noGrp="1"/>
          </p:cNvSpPr>
          <p:nvPr>
            <p:ph idx="1"/>
          </p:nvPr>
        </p:nvSpPr>
        <p:spPr/>
        <p:txBody>
          <a:bodyPr>
            <a:normAutofit lnSpcReduction="10000"/>
          </a:bodyPr>
          <a:lstStyle/>
          <a:p>
            <a:pPr marL="0" indent="0">
              <a:buNone/>
            </a:pPr>
            <a:r>
              <a:rPr lang="de-DE" b="1" dirty="0"/>
              <a:t>Gliederung</a:t>
            </a:r>
          </a:p>
          <a:p>
            <a:pPr marL="514350" indent="-514350">
              <a:buFont typeface="+mj-lt"/>
              <a:buAutoNum type="arabicPeriod"/>
            </a:pPr>
            <a:r>
              <a:rPr lang="de-DE" dirty="0"/>
              <a:t>Grundlagen</a:t>
            </a:r>
          </a:p>
          <a:p>
            <a:pPr marL="971550" lvl="1" indent="-514350">
              <a:buFont typeface="+mj-lt"/>
              <a:buAutoNum type="arabicPeriod"/>
            </a:pPr>
            <a:r>
              <a:rPr lang="de-DE" dirty="0"/>
              <a:t>Rechtsquellen</a:t>
            </a:r>
          </a:p>
          <a:p>
            <a:pPr marL="971550" lvl="1" indent="-514350">
              <a:buFont typeface="+mj-lt"/>
              <a:buAutoNum type="arabicPeriod"/>
            </a:pPr>
            <a:r>
              <a:rPr lang="de-DE" dirty="0"/>
              <a:t>Juristische Methodik</a:t>
            </a:r>
          </a:p>
          <a:p>
            <a:pPr marL="971550" lvl="1" indent="-514350">
              <a:buFont typeface="+mj-lt"/>
              <a:buAutoNum type="arabicPeriod"/>
            </a:pPr>
            <a:r>
              <a:rPr lang="de-DE" dirty="0"/>
              <a:t>Wichtige Methoden der Norminterpretation</a:t>
            </a:r>
          </a:p>
          <a:p>
            <a:pPr marL="514350" indent="-514350">
              <a:buFont typeface="+mj-lt"/>
              <a:buAutoNum type="arabicPeriod"/>
            </a:pPr>
            <a:r>
              <a:rPr lang="de-DE" dirty="0"/>
              <a:t>Europäisches und nationales Recht</a:t>
            </a:r>
          </a:p>
          <a:p>
            <a:pPr marL="971550" lvl="1" indent="-514350">
              <a:buFont typeface="+mj-lt"/>
              <a:buAutoNum type="arabicPeriod"/>
            </a:pPr>
            <a:r>
              <a:rPr lang="de-DE" dirty="0"/>
              <a:t>Überblick über das europäische Recht</a:t>
            </a:r>
          </a:p>
          <a:p>
            <a:pPr marL="971550" lvl="1" indent="-514350">
              <a:buFont typeface="+mj-lt"/>
              <a:buAutoNum type="arabicPeriod"/>
            </a:pPr>
            <a:r>
              <a:rPr lang="de-DE" dirty="0"/>
              <a:t>Überblick über das nationale Recht</a:t>
            </a:r>
          </a:p>
          <a:p>
            <a:pPr marL="514350" indent="-514350">
              <a:buFont typeface="+mj-lt"/>
              <a:buAutoNum type="arabicPeriod"/>
            </a:pPr>
            <a:r>
              <a:rPr lang="de-DE" dirty="0"/>
              <a:t>Abgrenzungen</a:t>
            </a:r>
          </a:p>
          <a:p>
            <a:pPr marL="971550" lvl="1" indent="-514350">
              <a:buFont typeface="+mj-lt"/>
              <a:buAutoNum type="arabicPeriod"/>
            </a:pPr>
            <a:r>
              <a:rPr lang="de-DE" dirty="0"/>
              <a:t>Öffentliches Recht</a:t>
            </a:r>
          </a:p>
          <a:p>
            <a:pPr marL="971550" lvl="1" indent="-514350">
              <a:buFont typeface="+mj-lt"/>
              <a:buAutoNum type="arabicPeriod"/>
            </a:pPr>
            <a:r>
              <a:rPr lang="de-DE" dirty="0"/>
              <a:t>Straf- und Ordnungswidrigkeitenrecht</a:t>
            </a:r>
          </a:p>
          <a:p>
            <a:endParaRPr lang="de-DE" dirty="0"/>
          </a:p>
        </p:txBody>
      </p:sp>
      <p:sp>
        <p:nvSpPr>
          <p:cNvPr id="4" name="Foliennummernplatzhalter 3">
            <a:extLst>
              <a:ext uri="{FF2B5EF4-FFF2-40B4-BE49-F238E27FC236}">
                <a16:creationId xmlns:a16="http://schemas.microsoft.com/office/drawing/2014/main" id="{8980F6A5-DE48-4775-B36E-A45C72B23B01}"/>
              </a:ext>
            </a:extLst>
          </p:cNvPr>
          <p:cNvSpPr>
            <a:spLocks noGrp="1"/>
          </p:cNvSpPr>
          <p:nvPr>
            <p:ph type="sldNum" sz="quarter" idx="12"/>
          </p:nvPr>
        </p:nvSpPr>
        <p:spPr/>
        <p:txBody>
          <a:bodyPr/>
          <a:lstStyle/>
          <a:p>
            <a:fld id="{20DB0427-7C10-4097-9036-44289566C723}" type="slidenum">
              <a:rPr lang="de-DE" smtClean="0"/>
              <a:t>3</a:t>
            </a:fld>
            <a:endParaRPr lang="de-DE"/>
          </a:p>
        </p:txBody>
      </p:sp>
    </p:spTree>
    <p:extLst>
      <p:ext uri="{BB962C8B-B14F-4D97-AF65-F5344CB8AC3E}">
        <p14:creationId xmlns:p14="http://schemas.microsoft.com/office/powerpoint/2010/main" val="15869528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8F22063-A945-4542-91EC-322F127256FD}"/>
              </a:ext>
            </a:extLst>
          </p:cNvPr>
          <p:cNvSpPr>
            <a:spLocks noGrp="1"/>
          </p:cNvSpPr>
          <p:nvPr>
            <p:ph idx="1"/>
          </p:nvPr>
        </p:nvSpPr>
        <p:spPr/>
        <p:txBody>
          <a:bodyPr>
            <a:normAutofit fontScale="92500" lnSpcReduction="20000"/>
          </a:bodyPr>
          <a:lstStyle/>
          <a:p>
            <a:pPr marL="0" indent="0">
              <a:buNone/>
            </a:pPr>
            <a:r>
              <a:rPr lang="de-DE" dirty="0"/>
              <a:t>Ist ein Auto eine Sache? (Bspw. § 433 Abs. 1 S. 1 BGB)</a:t>
            </a:r>
          </a:p>
          <a:p>
            <a:pPr marL="0" indent="0">
              <a:buNone/>
            </a:pPr>
            <a:r>
              <a:rPr lang="de-DE" dirty="0"/>
              <a:t>(Dient nur der Veranschaulichung, da problemlos +)</a:t>
            </a:r>
          </a:p>
          <a:p>
            <a:pPr marL="514350" indent="-514350">
              <a:buFont typeface="+mj-lt"/>
              <a:buAutoNum type="arabicPeriod"/>
            </a:pPr>
            <a:r>
              <a:rPr lang="de-DE" dirty="0"/>
              <a:t>OS: Fraglich ist, ob ein Auto eine Sache ist. | Ein Auto müsste eine Sache sein. | Zu prüfen ist … </a:t>
            </a:r>
          </a:p>
          <a:p>
            <a:pPr marL="514350" indent="-514350">
              <a:buFont typeface="+mj-lt"/>
              <a:buAutoNum type="arabicPeriod"/>
            </a:pPr>
            <a:r>
              <a:rPr lang="de-DE" dirty="0"/>
              <a:t>Definition: </a:t>
            </a:r>
            <a:r>
              <a:rPr lang="de-DE" i="1" dirty="0"/>
              <a:t>Sachen im Sinne des Gesetzes sind nur körperliche Gegenstände, § 90 BGB. […] ist zu bejahen, wenn ein Gegenstand sinnlich wahrnehmbar und im Raum abgegrenzt oder zumindest abgrenzbar ist und somit bei natürlicher Betrachtung als Einheit erscheint. </a:t>
            </a:r>
            <a:r>
              <a:rPr lang="de-DE" dirty="0"/>
              <a:t>(Hier im Regelfall Wissen gefragt, alt. Auslegung gemäß Methodenlehre)</a:t>
            </a:r>
          </a:p>
          <a:p>
            <a:pPr marL="514350" indent="-514350">
              <a:buFont typeface="+mj-lt"/>
              <a:buAutoNum type="arabicPeriod"/>
            </a:pPr>
            <a:r>
              <a:rPr lang="de-DE" dirty="0"/>
              <a:t> Subsumtion: Ein Auto ist im Raum abgegrenzt und erscheint als Einheit. (Merkmale der Definition prüfen)</a:t>
            </a:r>
          </a:p>
          <a:p>
            <a:pPr marL="514350" indent="-514350">
              <a:buFont typeface="+mj-lt"/>
              <a:buAutoNum type="arabicPeriod"/>
            </a:pPr>
            <a:r>
              <a:rPr lang="de-DE" dirty="0"/>
              <a:t>Folglich ist ein Auto eine Sache.</a:t>
            </a:r>
          </a:p>
        </p:txBody>
      </p:sp>
      <p:sp>
        <p:nvSpPr>
          <p:cNvPr id="3" name="Foliennummernplatzhalter 2">
            <a:extLst>
              <a:ext uri="{FF2B5EF4-FFF2-40B4-BE49-F238E27FC236}">
                <a16:creationId xmlns:a16="http://schemas.microsoft.com/office/drawing/2014/main" id="{9F0F7D26-CD49-44B5-8BE2-A90BCC6AB68B}"/>
              </a:ext>
            </a:extLst>
          </p:cNvPr>
          <p:cNvSpPr>
            <a:spLocks noGrp="1"/>
          </p:cNvSpPr>
          <p:nvPr>
            <p:ph type="sldNum" sz="quarter" idx="12"/>
          </p:nvPr>
        </p:nvSpPr>
        <p:spPr/>
        <p:txBody>
          <a:bodyPr/>
          <a:lstStyle/>
          <a:p>
            <a:fld id="{20DB0427-7C10-4097-9036-44289566C723}" type="slidenum">
              <a:rPr lang="de-DE" smtClean="0"/>
              <a:t>30</a:t>
            </a:fld>
            <a:endParaRPr lang="de-DE"/>
          </a:p>
        </p:txBody>
      </p:sp>
    </p:spTree>
    <p:extLst>
      <p:ext uri="{BB962C8B-B14F-4D97-AF65-F5344CB8AC3E}">
        <p14:creationId xmlns:p14="http://schemas.microsoft.com/office/powerpoint/2010/main" val="37963734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7BDC3A3-9919-4177-98E6-7D415C862902}"/>
              </a:ext>
            </a:extLst>
          </p:cNvPr>
          <p:cNvSpPr>
            <a:spLocks noGrp="1"/>
          </p:cNvSpPr>
          <p:nvPr>
            <p:ph idx="1"/>
          </p:nvPr>
        </p:nvSpPr>
        <p:spPr/>
        <p:txBody>
          <a:bodyPr>
            <a:normAutofit fontScale="92500" lnSpcReduction="10000"/>
          </a:bodyPr>
          <a:lstStyle/>
          <a:p>
            <a:pPr marL="0" indent="0">
              <a:buNone/>
            </a:pPr>
            <a:r>
              <a:rPr lang="de-DE" dirty="0"/>
              <a:t>T und O haben sich zerstritten. T möchte es dem O „richtig heimzahlen“. Dafür versteckt er sich hinter einer Mauer, bis der O auf dem Weg zur Arbeit an ihm vorbeigeht. Schnell springt er hinter der Mauer hervor, sticht den O mit einem Messer in den Hals und flieht. O stirbt. Strafbarkeit?</a:t>
            </a:r>
          </a:p>
          <a:p>
            <a:pPr marL="0" indent="0">
              <a:buNone/>
            </a:pPr>
            <a:endParaRPr lang="de-DE" dirty="0"/>
          </a:p>
          <a:p>
            <a:pPr marL="0" indent="0">
              <a:buNone/>
            </a:pPr>
            <a:r>
              <a:rPr lang="de-DE" b="1" dirty="0"/>
              <a:t>§ 211 StGB:</a:t>
            </a:r>
            <a:r>
              <a:rPr lang="de-DE" dirty="0"/>
              <a:t> </a:t>
            </a:r>
            <a:r>
              <a:rPr lang="de-DE" i="1" dirty="0"/>
              <a:t>(1) Der Mörder wird mit lebenslanger Freiheitsstrafe bestraft.</a:t>
            </a:r>
          </a:p>
          <a:p>
            <a:pPr marL="0" indent="0">
              <a:buNone/>
            </a:pPr>
            <a:r>
              <a:rPr lang="de-DE" i="1" dirty="0"/>
              <a:t>(2) Mörder ist, wer […] heimtückisch […] einen Menschen tötet.</a:t>
            </a:r>
          </a:p>
          <a:p>
            <a:pPr marL="0" indent="0">
              <a:buNone/>
            </a:pPr>
            <a:r>
              <a:rPr lang="de-DE" b="1" dirty="0"/>
              <a:t>§ 15 StGB: </a:t>
            </a:r>
            <a:r>
              <a:rPr lang="de-DE" i="1" dirty="0"/>
              <a:t>Strafbar ist nur vorsätzliches Handeln […]</a:t>
            </a:r>
          </a:p>
          <a:p>
            <a:pPr marL="0" indent="0">
              <a:buNone/>
            </a:pPr>
            <a:endParaRPr lang="de-DE" dirty="0"/>
          </a:p>
          <a:p>
            <a:pPr marL="0" indent="0">
              <a:buNone/>
            </a:pPr>
            <a:r>
              <a:rPr lang="de-DE" dirty="0"/>
              <a:t>Was muss nun geprüft werden?</a:t>
            </a:r>
          </a:p>
          <a:p>
            <a:pPr marL="0" indent="0">
              <a:buNone/>
            </a:pPr>
            <a:endParaRPr lang="de-DE" dirty="0"/>
          </a:p>
        </p:txBody>
      </p:sp>
      <p:sp>
        <p:nvSpPr>
          <p:cNvPr id="3" name="Foliennummernplatzhalter 2">
            <a:extLst>
              <a:ext uri="{FF2B5EF4-FFF2-40B4-BE49-F238E27FC236}">
                <a16:creationId xmlns:a16="http://schemas.microsoft.com/office/drawing/2014/main" id="{7964235E-BDB6-4874-93B8-E2499A312C0A}"/>
              </a:ext>
            </a:extLst>
          </p:cNvPr>
          <p:cNvSpPr>
            <a:spLocks noGrp="1"/>
          </p:cNvSpPr>
          <p:nvPr>
            <p:ph type="sldNum" sz="quarter" idx="12"/>
          </p:nvPr>
        </p:nvSpPr>
        <p:spPr/>
        <p:txBody>
          <a:bodyPr/>
          <a:lstStyle/>
          <a:p>
            <a:fld id="{20DB0427-7C10-4097-9036-44289566C723}" type="slidenum">
              <a:rPr lang="de-DE" smtClean="0"/>
              <a:t>31</a:t>
            </a:fld>
            <a:endParaRPr lang="de-DE"/>
          </a:p>
        </p:txBody>
      </p:sp>
    </p:spTree>
    <p:extLst>
      <p:ext uri="{BB962C8B-B14F-4D97-AF65-F5344CB8AC3E}">
        <p14:creationId xmlns:p14="http://schemas.microsoft.com/office/powerpoint/2010/main" val="2526402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70232F9-8E21-4B86-A286-F02053E37189}"/>
              </a:ext>
            </a:extLst>
          </p:cNvPr>
          <p:cNvSpPr>
            <a:spLocks noGrp="1"/>
          </p:cNvSpPr>
          <p:nvPr>
            <p:ph idx="1"/>
          </p:nvPr>
        </p:nvSpPr>
        <p:spPr/>
        <p:txBody>
          <a:bodyPr/>
          <a:lstStyle/>
          <a:p>
            <a:pPr marL="514350" indent="-514350">
              <a:buFont typeface="+mj-lt"/>
              <a:buAutoNum type="arabicPeriod"/>
            </a:pPr>
            <a:r>
              <a:rPr lang="de-DE" dirty="0"/>
              <a:t>Mensch getötet (+)</a:t>
            </a:r>
          </a:p>
          <a:p>
            <a:pPr marL="514350" indent="-514350">
              <a:buFont typeface="+mj-lt"/>
              <a:buAutoNum type="arabicPeriod"/>
            </a:pPr>
            <a:r>
              <a:rPr lang="de-DE" dirty="0"/>
              <a:t>Heimtückisch?</a:t>
            </a:r>
          </a:p>
          <a:p>
            <a:pPr marL="971550" lvl="1" indent="-514350">
              <a:buFont typeface="+mj-lt"/>
              <a:buAutoNum type="arabicPeriod"/>
            </a:pPr>
            <a:r>
              <a:rPr lang="de-DE" dirty="0"/>
              <a:t>OS: T müsste O heimtückisch getötet haben.</a:t>
            </a:r>
          </a:p>
          <a:p>
            <a:pPr marL="971550" lvl="1" indent="-514350">
              <a:buFont typeface="+mj-lt"/>
              <a:buAutoNum type="arabicPeriod"/>
            </a:pPr>
            <a:r>
              <a:rPr lang="de-DE" dirty="0" err="1"/>
              <a:t>Def</a:t>
            </a:r>
            <a:r>
              <a:rPr lang="de-DE" dirty="0"/>
              <a:t>: </a:t>
            </a:r>
            <a:r>
              <a:rPr lang="de-DE" i="1" dirty="0"/>
              <a:t>Heimtückisch handelt, wer die Arg- und Wehrlosigkeit des Opfers bewusst zur Tötung ausnutzt. Arglos ist, wer sich keines Angriffs von Seiten des Täters versieht. Wehrlos ist, wer aufgrund der Arglosigkeit in seinen Verteidigungsmöglichkeiten eingeschränkt ist.</a:t>
            </a:r>
          </a:p>
          <a:p>
            <a:pPr marL="971550" lvl="1" indent="-514350">
              <a:buFont typeface="+mj-lt"/>
              <a:buAutoNum type="arabicPeriod"/>
            </a:pPr>
            <a:r>
              <a:rPr lang="de-DE" dirty="0"/>
              <a:t>Subsumtion: O war auf dem Weg zur Arbeit, sodass er nicht mit einem Angriff rechnete. Deshalb war er nicht in der Lage sich zu verteidigen.</a:t>
            </a:r>
          </a:p>
          <a:p>
            <a:pPr marL="971550" lvl="1" indent="-514350">
              <a:buFont typeface="+mj-lt"/>
              <a:buAutoNum type="arabicPeriod"/>
            </a:pPr>
            <a:r>
              <a:rPr lang="de-DE" dirty="0"/>
              <a:t>Ergebnis: Folglich tötete T den O heimtückisch.</a:t>
            </a:r>
          </a:p>
          <a:p>
            <a:pPr marL="514350" indent="-514350">
              <a:buFont typeface="+mj-lt"/>
              <a:buAutoNum type="arabicPeriod"/>
            </a:pPr>
            <a:endParaRPr lang="de-DE" dirty="0"/>
          </a:p>
          <a:p>
            <a:pPr marL="971550" lvl="1" indent="-514350">
              <a:buFont typeface="+mj-lt"/>
              <a:buAutoNum type="arabicPeriod"/>
            </a:pPr>
            <a:endParaRPr lang="de-DE" i="1" dirty="0"/>
          </a:p>
        </p:txBody>
      </p:sp>
      <p:sp>
        <p:nvSpPr>
          <p:cNvPr id="3" name="Foliennummernplatzhalter 2">
            <a:extLst>
              <a:ext uri="{FF2B5EF4-FFF2-40B4-BE49-F238E27FC236}">
                <a16:creationId xmlns:a16="http://schemas.microsoft.com/office/drawing/2014/main" id="{03ADA088-786E-41C1-8C6F-7C7F216DD5A8}"/>
              </a:ext>
            </a:extLst>
          </p:cNvPr>
          <p:cNvSpPr>
            <a:spLocks noGrp="1"/>
          </p:cNvSpPr>
          <p:nvPr>
            <p:ph type="sldNum" sz="quarter" idx="12"/>
          </p:nvPr>
        </p:nvSpPr>
        <p:spPr/>
        <p:txBody>
          <a:bodyPr/>
          <a:lstStyle/>
          <a:p>
            <a:fld id="{20DB0427-7C10-4097-9036-44289566C723}" type="slidenum">
              <a:rPr lang="de-DE" smtClean="0"/>
              <a:t>32</a:t>
            </a:fld>
            <a:endParaRPr lang="de-DE"/>
          </a:p>
        </p:txBody>
      </p:sp>
    </p:spTree>
    <p:extLst>
      <p:ext uri="{BB962C8B-B14F-4D97-AF65-F5344CB8AC3E}">
        <p14:creationId xmlns:p14="http://schemas.microsoft.com/office/powerpoint/2010/main" val="29425346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7772A1B-8CCF-41DA-8F05-424E3842000C}"/>
              </a:ext>
            </a:extLst>
          </p:cNvPr>
          <p:cNvSpPr>
            <a:spLocks noGrp="1"/>
          </p:cNvSpPr>
          <p:nvPr>
            <p:ph idx="1"/>
          </p:nvPr>
        </p:nvSpPr>
        <p:spPr/>
        <p:txBody>
          <a:bodyPr>
            <a:normAutofit fontScale="92500"/>
          </a:bodyPr>
          <a:lstStyle/>
          <a:p>
            <a:pPr marL="0" indent="0">
              <a:buNone/>
            </a:pPr>
            <a:r>
              <a:rPr lang="de-DE" dirty="0"/>
              <a:t>3. Vorsätzlich? (</a:t>
            </a:r>
            <a:r>
              <a:rPr lang="de-DE" dirty="0" err="1"/>
              <a:t>Eigtl</a:t>
            </a:r>
            <a:r>
              <a:rPr lang="de-DE" dirty="0"/>
              <a:t>. unproblematisch)</a:t>
            </a:r>
          </a:p>
          <a:p>
            <a:pPr marL="971550" lvl="1" indent="-514350">
              <a:buFont typeface="+mj-lt"/>
              <a:buAutoNum type="arabicPeriod"/>
            </a:pPr>
            <a:r>
              <a:rPr lang="de-DE" dirty="0"/>
              <a:t>OS: T müsste vorsätzlich gehandelt haben</a:t>
            </a:r>
          </a:p>
          <a:p>
            <a:pPr marL="971550" lvl="1" indent="-514350">
              <a:buFont typeface="+mj-lt"/>
              <a:buAutoNum type="arabicPeriod"/>
            </a:pPr>
            <a:r>
              <a:rPr lang="de-DE" dirty="0"/>
              <a:t>Definition: Vorsatz bedeutet Wissen und Wollen der Tatbestandsverwirklichung.</a:t>
            </a:r>
          </a:p>
          <a:p>
            <a:pPr marL="971550" lvl="1" indent="-514350">
              <a:buFont typeface="+mj-lt"/>
              <a:buAutoNum type="arabicPeriod"/>
            </a:pPr>
            <a:r>
              <a:rPr lang="de-DE" dirty="0"/>
              <a:t>Subsumtion: T wollte den O töten und wusste auch von der Wirkung des Messerstichs</a:t>
            </a:r>
          </a:p>
          <a:p>
            <a:pPr marL="971550" lvl="1" indent="-514350">
              <a:buFont typeface="+mj-lt"/>
              <a:buAutoNum type="arabicPeriod"/>
            </a:pPr>
            <a:r>
              <a:rPr lang="de-DE" dirty="0"/>
              <a:t>Ergebnis: T handelte vorsätzlich</a:t>
            </a:r>
          </a:p>
          <a:p>
            <a:pPr marL="971550" lvl="1" indent="-514350">
              <a:buFont typeface="+mj-lt"/>
              <a:buAutoNum type="arabicPeriod"/>
            </a:pPr>
            <a:endParaRPr lang="de-DE" dirty="0"/>
          </a:p>
          <a:p>
            <a:pPr marL="0" indent="0">
              <a:buNone/>
            </a:pPr>
            <a:r>
              <a:rPr lang="de-DE" dirty="0"/>
              <a:t>4. Somit ist T mit lebenslanger Freiheitsstrafe zu bestrafen.</a:t>
            </a:r>
          </a:p>
          <a:p>
            <a:pPr marL="0" indent="0">
              <a:buNone/>
            </a:pPr>
            <a:r>
              <a:rPr lang="de-DE" i="1" dirty="0"/>
              <a:t>(Die lebenslange Freiheitsstrafe ist nach der </a:t>
            </a:r>
            <a:r>
              <a:rPr lang="de-DE" i="1" dirty="0" err="1"/>
              <a:t>Rspr</a:t>
            </a:r>
            <a:r>
              <a:rPr lang="de-DE" i="1" dirty="0"/>
              <a:t>. des BVerfG bei Mord mit der Verfassung vereinbar, und zwar auch dann, wenn sie (ausnahmsweise) ein Leben lang vollstreckt wird; BeckOK § 38 Rn. 8)</a:t>
            </a:r>
          </a:p>
        </p:txBody>
      </p:sp>
      <p:sp>
        <p:nvSpPr>
          <p:cNvPr id="3" name="Foliennummernplatzhalter 2">
            <a:extLst>
              <a:ext uri="{FF2B5EF4-FFF2-40B4-BE49-F238E27FC236}">
                <a16:creationId xmlns:a16="http://schemas.microsoft.com/office/drawing/2014/main" id="{6D1A7B87-61D1-461B-BA31-91A3A8F607E9}"/>
              </a:ext>
            </a:extLst>
          </p:cNvPr>
          <p:cNvSpPr>
            <a:spLocks noGrp="1"/>
          </p:cNvSpPr>
          <p:nvPr>
            <p:ph type="sldNum" sz="quarter" idx="12"/>
          </p:nvPr>
        </p:nvSpPr>
        <p:spPr/>
        <p:txBody>
          <a:bodyPr/>
          <a:lstStyle/>
          <a:p>
            <a:fld id="{20DB0427-7C10-4097-9036-44289566C723}" type="slidenum">
              <a:rPr lang="de-DE" smtClean="0"/>
              <a:t>33</a:t>
            </a:fld>
            <a:endParaRPr lang="de-DE"/>
          </a:p>
        </p:txBody>
      </p:sp>
    </p:spTree>
    <p:extLst>
      <p:ext uri="{BB962C8B-B14F-4D97-AF65-F5344CB8AC3E}">
        <p14:creationId xmlns:p14="http://schemas.microsoft.com/office/powerpoint/2010/main" val="3109880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74E1A37-7EAE-44BC-B556-F19F260525B4}"/>
              </a:ext>
            </a:extLst>
          </p:cNvPr>
          <p:cNvSpPr>
            <a:spLocks noGrp="1"/>
          </p:cNvSpPr>
          <p:nvPr>
            <p:ph idx="1"/>
          </p:nvPr>
        </p:nvSpPr>
        <p:spPr/>
        <p:txBody>
          <a:bodyPr>
            <a:normAutofit/>
          </a:bodyPr>
          <a:lstStyle/>
          <a:p>
            <a:pPr marL="0" indent="0" algn="ctr">
              <a:buNone/>
            </a:pPr>
            <a:endParaRPr lang="de-DE" sz="5000" b="1" dirty="0"/>
          </a:p>
          <a:p>
            <a:pPr marL="0" indent="0" algn="ctr">
              <a:buNone/>
            </a:pPr>
            <a:endParaRPr lang="de-DE" sz="5000" b="1" dirty="0"/>
          </a:p>
          <a:p>
            <a:pPr marL="0" indent="0" algn="ctr">
              <a:buNone/>
            </a:pPr>
            <a:r>
              <a:rPr lang="de-DE" sz="5000" b="1" dirty="0"/>
              <a:t>Übung 3</a:t>
            </a:r>
          </a:p>
        </p:txBody>
      </p:sp>
      <p:sp>
        <p:nvSpPr>
          <p:cNvPr id="3" name="Foliennummernplatzhalter 2">
            <a:extLst>
              <a:ext uri="{FF2B5EF4-FFF2-40B4-BE49-F238E27FC236}">
                <a16:creationId xmlns:a16="http://schemas.microsoft.com/office/drawing/2014/main" id="{85F73BEE-7720-4C5F-AD03-A92C43A7B385}"/>
              </a:ext>
            </a:extLst>
          </p:cNvPr>
          <p:cNvSpPr>
            <a:spLocks noGrp="1"/>
          </p:cNvSpPr>
          <p:nvPr>
            <p:ph type="sldNum" sz="quarter" idx="12"/>
          </p:nvPr>
        </p:nvSpPr>
        <p:spPr/>
        <p:txBody>
          <a:bodyPr/>
          <a:lstStyle/>
          <a:p>
            <a:fld id="{20DB0427-7C10-4097-9036-44289566C723}" type="slidenum">
              <a:rPr lang="de-DE" smtClean="0"/>
              <a:t>34</a:t>
            </a:fld>
            <a:endParaRPr lang="de-DE"/>
          </a:p>
        </p:txBody>
      </p:sp>
    </p:spTree>
    <p:extLst>
      <p:ext uri="{BB962C8B-B14F-4D97-AF65-F5344CB8AC3E}">
        <p14:creationId xmlns:p14="http://schemas.microsoft.com/office/powerpoint/2010/main" val="17631259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9DA204A-9E14-4D10-A3C7-C273239A41D8}"/>
              </a:ext>
            </a:extLst>
          </p:cNvPr>
          <p:cNvSpPr>
            <a:spLocks noGrp="1"/>
          </p:cNvSpPr>
          <p:nvPr>
            <p:ph idx="1"/>
          </p:nvPr>
        </p:nvSpPr>
        <p:spPr/>
        <p:txBody>
          <a:bodyPr/>
          <a:lstStyle/>
          <a:p>
            <a:pPr marL="0" indent="0">
              <a:buNone/>
            </a:pPr>
            <a:r>
              <a:rPr lang="de-DE" dirty="0"/>
              <a:t>Richter R am Amtsgericht C möchte einen Fall abweichend von der bisherigen Rechtsprechung des </a:t>
            </a:r>
            <a:r>
              <a:rPr lang="de-DE" dirty="0" err="1"/>
              <a:t>BGH‘s</a:t>
            </a:r>
            <a:r>
              <a:rPr lang="de-DE" dirty="0"/>
              <a:t> entscheiden. Darf er dies?</a:t>
            </a:r>
          </a:p>
          <a:p>
            <a:pPr marL="514350" indent="-514350">
              <a:buFont typeface="+mj-lt"/>
              <a:buAutoNum type="arabicPeriod"/>
            </a:pPr>
            <a:r>
              <a:rPr lang="de-DE" dirty="0"/>
              <a:t>Nein, weil die Rechtsprechung des </a:t>
            </a:r>
            <a:r>
              <a:rPr lang="de-DE" dirty="0" err="1"/>
              <a:t>BGH‘s</a:t>
            </a:r>
            <a:r>
              <a:rPr lang="de-DE" dirty="0"/>
              <a:t> alle Richter bindet.</a:t>
            </a:r>
          </a:p>
          <a:p>
            <a:pPr marL="514350" indent="-514350">
              <a:buFont typeface="+mj-lt"/>
              <a:buAutoNum type="arabicPeriod"/>
            </a:pPr>
            <a:r>
              <a:rPr lang="de-DE" dirty="0"/>
              <a:t>Nein, weil auf den BGH § 31 </a:t>
            </a:r>
            <a:r>
              <a:rPr lang="de-DE" dirty="0" err="1"/>
              <a:t>BverfGG</a:t>
            </a:r>
            <a:r>
              <a:rPr lang="de-DE" dirty="0"/>
              <a:t> anwendbar ist.</a:t>
            </a:r>
          </a:p>
          <a:p>
            <a:pPr marL="514350" indent="-514350">
              <a:buFont typeface="+mj-lt"/>
              <a:buAutoNum type="arabicPeriod"/>
            </a:pPr>
            <a:r>
              <a:rPr lang="de-DE" dirty="0"/>
              <a:t>Ja, weil nur Urteile vom BVerfG bindend sind. </a:t>
            </a:r>
          </a:p>
          <a:p>
            <a:pPr marL="514350" indent="-514350">
              <a:buFont typeface="+mj-lt"/>
              <a:buAutoNum type="arabicPeriod"/>
            </a:pPr>
            <a:r>
              <a:rPr lang="de-DE" dirty="0"/>
              <a:t>Ja, wenn die unterlegene Partei zustimmt.</a:t>
            </a:r>
          </a:p>
          <a:p>
            <a:pPr marL="0" indent="0">
              <a:buNone/>
            </a:pPr>
            <a:endParaRPr lang="de-DE" dirty="0"/>
          </a:p>
        </p:txBody>
      </p:sp>
      <p:sp>
        <p:nvSpPr>
          <p:cNvPr id="3" name="Foliennummernplatzhalter 2">
            <a:extLst>
              <a:ext uri="{FF2B5EF4-FFF2-40B4-BE49-F238E27FC236}">
                <a16:creationId xmlns:a16="http://schemas.microsoft.com/office/drawing/2014/main" id="{411F88E7-60CA-46CC-8A7E-641BA0333348}"/>
              </a:ext>
            </a:extLst>
          </p:cNvPr>
          <p:cNvSpPr>
            <a:spLocks noGrp="1"/>
          </p:cNvSpPr>
          <p:nvPr>
            <p:ph type="sldNum" sz="quarter" idx="12"/>
          </p:nvPr>
        </p:nvSpPr>
        <p:spPr/>
        <p:txBody>
          <a:bodyPr/>
          <a:lstStyle/>
          <a:p>
            <a:fld id="{20DB0427-7C10-4097-9036-44289566C723}" type="slidenum">
              <a:rPr lang="de-DE" smtClean="0"/>
              <a:t>35</a:t>
            </a:fld>
            <a:endParaRPr lang="de-DE"/>
          </a:p>
        </p:txBody>
      </p:sp>
    </p:spTree>
    <p:extLst>
      <p:ext uri="{BB962C8B-B14F-4D97-AF65-F5344CB8AC3E}">
        <p14:creationId xmlns:p14="http://schemas.microsoft.com/office/powerpoint/2010/main" val="38396117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9DA204A-9E14-4D10-A3C7-C273239A41D8}"/>
              </a:ext>
            </a:extLst>
          </p:cNvPr>
          <p:cNvSpPr>
            <a:spLocks noGrp="1"/>
          </p:cNvSpPr>
          <p:nvPr>
            <p:ph idx="1"/>
          </p:nvPr>
        </p:nvSpPr>
        <p:spPr/>
        <p:txBody>
          <a:bodyPr/>
          <a:lstStyle/>
          <a:p>
            <a:pPr marL="0" indent="0">
              <a:buNone/>
            </a:pPr>
            <a:r>
              <a:rPr lang="de-DE" dirty="0"/>
              <a:t>Richter R am Amtsgericht C möchte einen Fall abweichend von der bisherigen Rechtsprechung des </a:t>
            </a:r>
            <a:r>
              <a:rPr lang="de-DE" dirty="0" err="1"/>
              <a:t>BGH‘s</a:t>
            </a:r>
            <a:r>
              <a:rPr lang="de-DE" dirty="0"/>
              <a:t> entscheiden. Darf er dies?</a:t>
            </a:r>
          </a:p>
          <a:p>
            <a:pPr marL="514350" indent="-514350">
              <a:buFont typeface="+mj-lt"/>
              <a:buAutoNum type="arabicPeriod"/>
            </a:pPr>
            <a:r>
              <a:rPr lang="de-DE" dirty="0"/>
              <a:t>Nein, weil die Rechtsprechung des </a:t>
            </a:r>
            <a:r>
              <a:rPr lang="de-DE" dirty="0" err="1"/>
              <a:t>BGH‘s</a:t>
            </a:r>
            <a:r>
              <a:rPr lang="de-DE" dirty="0"/>
              <a:t> alle Richter bindet.</a:t>
            </a:r>
          </a:p>
          <a:p>
            <a:pPr marL="514350" indent="-514350">
              <a:buFont typeface="+mj-lt"/>
              <a:buAutoNum type="arabicPeriod"/>
            </a:pPr>
            <a:r>
              <a:rPr lang="de-DE" dirty="0"/>
              <a:t>Nein, weil auf den BGH § 31 </a:t>
            </a:r>
            <a:r>
              <a:rPr lang="de-DE" dirty="0" err="1"/>
              <a:t>BverfGG</a:t>
            </a:r>
            <a:r>
              <a:rPr lang="de-DE" dirty="0"/>
              <a:t> anwendbar ist.</a:t>
            </a:r>
          </a:p>
          <a:p>
            <a:pPr marL="514350" indent="-514350">
              <a:buFont typeface="+mj-lt"/>
              <a:buAutoNum type="arabicPeriod"/>
            </a:pPr>
            <a:r>
              <a:rPr lang="de-DE" dirty="0">
                <a:solidFill>
                  <a:srgbClr val="00B050"/>
                </a:solidFill>
              </a:rPr>
              <a:t>Ja, weil nur Urteile vom BVerfG bindend sind. </a:t>
            </a:r>
          </a:p>
          <a:p>
            <a:pPr marL="514350" indent="-514350">
              <a:buFont typeface="+mj-lt"/>
              <a:buAutoNum type="arabicPeriod"/>
            </a:pPr>
            <a:r>
              <a:rPr lang="de-DE" dirty="0"/>
              <a:t>Ja, wenn die unterlegene Partei zustimmt.</a:t>
            </a:r>
          </a:p>
          <a:p>
            <a:pPr marL="0" indent="0">
              <a:buNone/>
            </a:pPr>
            <a:endParaRPr lang="de-DE" dirty="0"/>
          </a:p>
        </p:txBody>
      </p:sp>
      <p:sp>
        <p:nvSpPr>
          <p:cNvPr id="3" name="Foliennummernplatzhalter 2">
            <a:extLst>
              <a:ext uri="{FF2B5EF4-FFF2-40B4-BE49-F238E27FC236}">
                <a16:creationId xmlns:a16="http://schemas.microsoft.com/office/drawing/2014/main" id="{411F88E7-60CA-46CC-8A7E-641BA0333348}"/>
              </a:ext>
            </a:extLst>
          </p:cNvPr>
          <p:cNvSpPr>
            <a:spLocks noGrp="1"/>
          </p:cNvSpPr>
          <p:nvPr>
            <p:ph type="sldNum" sz="quarter" idx="12"/>
          </p:nvPr>
        </p:nvSpPr>
        <p:spPr/>
        <p:txBody>
          <a:bodyPr/>
          <a:lstStyle/>
          <a:p>
            <a:fld id="{20DB0427-7C10-4097-9036-44289566C723}" type="slidenum">
              <a:rPr lang="de-DE" smtClean="0"/>
              <a:t>36</a:t>
            </a:fld>
            <a:endParaRPr lang="de-DE"/>
          </a:p>
        </p:txBody>
      </p:sp>
    </p:spTree>
    <p:extLst>
      <p:ext uri="{BB962C8B-B14F-4D97-AF65-F5344CB8AC3E}">
        <p14:creationId xmlns:p14="http://schemas.microsoft.com/office/powerpoint/2010/main" val="1353769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7DE16CD-CC19-4900-ADAD-90EFCB963894}"/>
              </a:ext>
            </a:extLst>
          </p:cNvPr>
          <p:cNvSpPr>
            <a:spLocks noGrp="1"/>
          </p:cNvSpPr>
          <p:nvPr>
            <p:ph idx="1"/>
          </p:nvPr>
        </p:nvSpPr>
        <p:spPr/>
        <p:txBody>
          <a:bodyPr/>
          <a:lstStyle/>
          <a:p>
            <a:pPr marL="0" indent="0">
              <a:buNone/>
            </a:pPr>
            <a:r>
              <a:rPr lang="de-DE" dirty="0"/>
              <a:t>Schauen Sie in Art. 84 GG. Nennen Sie die Norm passend zur Passage „</a:t>
            </a:r>
            <a:r>
              <a:rPr lang="de-DE" i="1" dirty="0"/>
              <a:t>Artikel 72 Abs. 3 Satz 3 gilt entsprechend</a:t>
            </a:r>
            <a:r>
              <a:rPr lang="de-DE" dirty="0"/>
              <a:t>“.</a:t>
            </a:r>
          </a:p>
          <a:p>
            <a:pPr marL="514350" indent="-514350">
              <a:buFont typeface="+mj-lt"/>
              <a:buAutoNum type="arabicPeriod"/>
            </a:pPr>
            <a:r>
              <a:rPr lang="de-DE" dirty="0"/>
              <a:t>Art. 84 Abs. 1 S. 4 GG</a:t>
            </a:r>
          </a:p>
          <a:p>
            <a:pPr marL="514350" indent="-514350">
              <a:buFont typeface="+mj-lt"/>
              <a:buAutoNum type="arabicPeriod"/>
            </a:pPr>
            <a:r>
              <a:rPr lang="de-DE" dirty="0"/>
              <a:t>Art. 84 Abs. 1 GG</a:t>
            </a:r>
          </a:p>
          <a:p>
            <a:pPr marL="514350" indent="-514350">
              <a:buFont typeface="+mj-lt"/>
              <a:buAutoNum type="arabicPeriod"/>
            </a:pPr>
            <a:r>
              <a:rPr lang="de-DE" dirty="0"/>
              <a:t>Art. 84 Abs. 1 S. 4 HS. 2 GG</a:t>
            </a:r>
          </a:p>
          <a:p>
            <a:pPr marL="514350" indent="-514350">
              <a:buFont typeface="+mj-lt"/>
              <a:buAutoNum type="arabicPeriod"/>
            </a:pPr>
            <a:r>
              <a:rPr lang="de-DE" dirty="0"/>
              <a:t>Art. 84 Abs. 1 Nr. 4 GG</a:t>
            </a:r>
          </a:p>
        </p:txBody>
      </p:sp>
      <p:sp>
        <p:nvSpPr>
          <p:cNvPr id="3" name="Foliennummernplatzhalter 2">
            <a:extLst>
              <a:ext uri="{FF2B5EF4-FFF2-40B4-BE49-F238E27FC236}">
                <a16:creationId xmlns:a16="http://schemas.microsoft.com/office/drawing/2014/main" id="{91BD903F-9A18-4002-984D-330D44754A49}"/>
              </a:ext>
            </a:extLst>
          </p:cNvPr>
          <p:cNvSpPr>
            <a:spLocks noGrp="1"/>
          </p:cNvSpPr>
          <p:nvPr>
            <p:ph type="sldNum" sz="quarter" idx="12"/>
          </p:nvPr>
        </p:nvSpPr>
        <p:spPr/>
        <p:txBody>
          <a:bodyPr/>
          <a:lstStyle/>
          <a:p>
            <a:fld id="{20DB0427-7C10-4097-9036-44289566C723}" type="slidenum">
              <a:rPr lang="de-DE" smtClean="0"/>
              <a:t>37</a:t>
            </a:fld>
            <a:endParaRPr lang="de-DE"/>
          </a:p>
        </p:txBody>
      </p:sp>
    </p:spTree>
    <p:extLst>
      <p:ext uri="{BB962C8B-B14F-4D97-AF65-F5344CB8AC3E}">
        <p14:creationId xmlns:p14="http://schemas.microsoft.com/office/powerpoint/2010/main" val="4519131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7DE16CD-CC19-4900-ADAD-90EFCB963894}"/>
              </a:ext>
            </a:extLst>
          </p:cNvPr>
          <p:cNvSpPr>
            <a:spLocks noGrp="1"/>
          </p:cNvSpPr>
          <p:nvPr>
            <p:ph idx="1"/>
          </p:nvPr>
        </p:nvSpPr>
        <p:spPr/>
        <p:txBody>
          <a:bodyPr/>
          <a:lstStyle/>
          <a:p>
            <a:pPr marL="0" indent="0">
              <a:buNone/>
            </a:pPr>
            <a:r>
              <a:rPr lang="de-DE" dirty="0"/>
              <a:t>Schauen Sie in Art. 84 GG. Nennen Sie die Norm passend zur Passage „</a:t>
            </a:r>
            <a:r>
              <a:rPr lang="de-DE" i="1" dirty="0"/>
              <a:t>Artikel 72 Abs. 3 Satz 3 gilt entsprechend</a:t>
            </a:r>
            <a:r>
              <a:rPr lang="de-DE" dirty="0"/>
              <a:t>“.</a:t>
            </a:r>
          </a:p>
          <a:p>
            <a:pPr marL="514350" indent="-514350">
              <a:buFont typeface="+mj-lt"/>
              <a:buAutoNum type="arabicPeriod"/>
            </a:pPr>
            <a:r>
              <a:rPr lang="de-DE" dirty="0">
                <a:solidFill>
                  <a:srgbClr val="00B050"/>
                </a:solidFill>
              </a:rPr>
              <a:t>Art. 84 Abs. 1 S. 4 GG</a:t>
            </a:r>
          </a:p>
          <a:p>
            <a:pPr marL="514350" indent="-514350">
              <a:buFont typeface="+mj-lt"/>
              <a:buAutoNum type="arabicPeriod"/>
            </a:pPr>
            <a:r>
              <a:rPr lang="de-DE" dirty="0"/>
              <a:t>Art. 84 Abs. 1 GG</a:t>
            </a:r>
          </a:p>
          <a:p>
            <a:pPr marL="514350" indent="-514350">
              <a:buFont typeface="+mj-lt"/>
              <a:buAutoNum type="arabicPeriod"/>
            </a:pPr>
            <a:r>
              <a:rPr lang="de-DE" dirty="0"/>
              <a:t>Art. 72 Abs. 3 S. 3 GG</a:t>
            </a:r>
          </a:p>
          <a:p>
            <a:pPr marL="514350" indent="-514350">
              <a:buFont typeface="+mj-lt"/>
              <a:buAutoNum type="arabicPeriod"/>
            </a:pPr>
            <a:r>
              <a:rPr lang="de-DE" dirty="0"/>
              <a:t>Art. 84 Abs. 1 Nr. 4 GG</a:t>
            </a:r>
          </a:p>
        </p:txBody>
      </p:sp>
      <p:sp>
        <p:nvSpPr>
          <p:cNvPr id="3" name="Foliennummernplatzhalter 2">
            <a:extLst>
              <a:ext uri="{FF2B5EF4-FFF2-40B4-BE49-F238E27FC236}">
                <a16:creationId xmlns:a16="http://schemas.microsoft.com/office/drawing/2014/main" id="{91BD903F-9A18-4002-984D-330D44754A49}"/>
              </a:ext>
            </a:extLst>
          </p:cNvPr>
          <p:cNvSpPr>
            <a:spLocks noGrp="1"/>
          </p:cNvSpPr>
          <p:nvPr>
            <p:ph type="sldNum" sz="quarter" idx="12"/>
          </p:nvPr>
        </p:nvSpPr>
        <p:spPr/>
        <p:txBody>
          <a:bodyPr/>
          <a:lstStyle/>
          <a:p>
            <a:fld id="{20DB0427-7C10-4097-9036-44289566C723}" type="slidenum">
              <a:rPr lang="de-DE" smtClean="0"/>
              <a:t>38</a:t>
            </a:fld>
            <a:endParaRPr lang="de-DE"/>
          </a:p>
        </p:txBody>
      </p:sp>
    </p:spTree>
    <p:extLst>
      <p:ext uri="{BB962C8B-B14F-4D97-AF65-F5344CB8AC3E}">
        <p14:creationId xmlns:p14="http://schemas.microsoft.com/office/powerpoint/2010/main" val="12534682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4679330C-EF8B-4703-8F45-B2EB7B9CDC7B}"/>
              </a:ext>
            </a:extLst>
          </p:cNvPr>
          <p:cNvSpPr>
            <a:spLocks noGrp="1"/>
          </p:cNvSpPr>
          <p:nvPr>
            <p:ph idx="1"/>
          </p:nvPr>
        </p:nvSpPr>
        <p:spPr/>
        <p:txBody>
          <a:bodyPr>
            <a:normAutofit/>
          </a:bodyPr>
          <a:lstStyle/>
          <a:p>
            <a:pPr algn="ctr"/>
            <a:endParaRPr lang="de-DE" sz="5000" dirty="0"/>
          </a:p>
          <a:p>
            <a:pPr marL="0" indent="0" algn="ctr">
              <a:buNone/>
            </a:pPr>
            <a:endParaRPr lang="de-DE" sz="5000" dirty="0"/>
          </a:p>
          <a:p>
            <a:pPr marL="0" indent="0" algn="ctr">
              <a:buNone/>
            </a:pPr>
            <a:r>
              <a:rPr lang="de-DE" sz="5000" dirty="0"/>
              <a:t>Norminterpretation</a:t>
            </a:r>
          </a:p>
        </p:txBody>
      </p:sp>
      <p:sp>
        <p:nvSpPr>
          <p:cNvPr id="3" name="Foliennummernplatzhalter 2">
            <a:extLst>
              <a:ext uri="{FF2B5EF4-FFF2-40B4-BE49-F238E27FC236}">
                <a16:creationId xmlns:a16="http://schemas.microsoft.com/office/drawing/2014/main" id="{AFCB1BB9-A495-41C5-8C7C-F7309740E819}"/>
              </a:ext>
            </a:extLst>
          </p:cNvPr>
          <p:cNvSpPr>
            <a:spLocks noGrp="1"/>
          </p:cNvSpPr>
          <p:nvPr>
            <p:ph type="sldNum" sz="quarter" idx="12"/>
          </p:nvPr>
        </p:nvSpPr>
        <p:spPr/>
        <p:txBody>
          <a:bodyPr/>
          <a:lstStyle/>
          <a:p>
            <a:fld id="{20DB0427-7C10-4097-9036-44289566C723}" type="slidenum">
              <a:rPr lang="de-DE" smtClean="0"/>
              <a:t>39</a:t>
            </a:fld>
            <a:endParaRPr lang="de-DE"/>
          </a:p>
        </p:txBody>
      </p:sp>
    </p:spTree>
    <p:extLst>
      <p:ext uri="{BB962C8B-B14F-4D97-AF65-F5344CB8AC3E}">
        <p14:creationId xmlns:p14="http://schemas.microsoft.com/office/powerpoint/2010/main" val="1793316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66F718E-0BBF-470F-BAC1-A9FCAF4533E8}"/>
              </a:ext>
            </a:extLst>
          </p:cNvPr>
          <p:cNvSpPr>
            <a:spLocks noGrp="1"/>
          </p:cNvSpPr>
          <p:nvPr>
            <p:ph idx="1"/>
          </p:nvPr>
        </p:nvSpPr>
        <p:spPr/>
        <p:txBody>
          <a:bodyPr>
            <a:normAutofit/>
          </a:bodyPr>
          <a:lstStyle/>
          <a:p>
            <a:pPr marL="914400" lvl="2" indent="0">
              <a:buNone/>
            </a:pPr>
            <a:endParaRPr lang="de-DE" sz="3600" b="1" dirty="0"/>
          </a:p>
          <a:p>
            <a:pPr marL="914400" lvl="2" indent="0">
              <a:buNone/>
            </a:pPr>
            <a:endParaRPr lang="de-DE" sz="3600" b="1" dirty="0"/>
          </a:p>
          <a:p>
            <a:pPr marL="914400" lvl="2" indent="0">
              <a:buNone/>
            </a:pPr>
            <a:endParaRPr lang="de-DE" sz="3600" b="1" dirty="0"/>
          </a:p>
          <a:p>
            <a:pPr marL="914400" lvl="2" indent="0">
              <a:buNone/>
            </a:pPr>
            <a:r>
              <a:rPr lang="de-DE" sz="5000" b="1" dirty="0"/>
              <a:t>Welche Rechtsquellen gibt es?</a:t>
            </a:r>
          </a:p>
        </p:txBody>
      </p:sp>
      <p:sp>
        <p:nvSpPr>
          <p:cNvPr id="3" name="Foliennummernplatzhalter 2">
            <a:extLst>
              <a:ext uri="{FF2B5EF4-FFF2-40B4-BE49-F238E27FC236}">
                <a16:creationId xmlns:a16="http://schemas.microsoft.com/office/drawing/2014/main" id="{3AAB579C-5E3A-49E5-994B-2D86D9B835DB}"/>
              </a:ext>
            </a:extLst>
          </p:cNvPr>
          <p:cNvSpPr>
            <a:spLocks noGrp="1"/>
          </p:cNvSpPr>
          <p:nvPr>
            <p:ph type="sldNum" sz="quarter" idx="12"/>
          </p:nvPr>
        </p:nvSpPr>
        <p:spPr/>
        <p:txBody>
          <a:bodyPr/>
          <a:lstStyle/>
          <a:p>
            <a:fld id="{20DB0427-7C10-4097-9036-44289566C723}" type="slidenum">
              <a:rPr lang="de-DE" smtClean="0"/>
              <a:t>4</a:t>
            </a:fld>
            <a:endParaRPr lang="de-DE"/>
          </a:p>
        </p:txBody>
      </p:sp>
    </p:spTree>
    <p:extLst>
      <p:ext uri="{BB962C8B-B14F-4D97-AF65-F5344CB8AC3E}">
        <p14:creationId xmlns:p14="http://schemas.microsoft.com/office/powerpoint/2010/main" val="21033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48ABBC26-432E-4403-8C3F-711F5C8C8120}"/>
              </a:ext>
            </a:extLst>
          </p:cNvPr>
          <p:cNvSpPr>
            <a:spLocks noGrp="1"/>
          </p:cNvSpPr>
          <p:nvPr>
            <p:ph idx="1"/>
          </p:nvPr>
        </p:nvSpPr>
        <p:spPr/>
        <p:txBody>
          <a:bodyPr>
            <a:normAutofit lnSpcReduction="10000"/>
          </a:bodyPr>
          <a:lstStyle/>
          <a:p>
            <a:pPr marL="0" indent="0">
              <a:buNone/>
            </a:pPr>
            <a:r>
              <a:rPr lang="de-DE" b="1" u="sng" dirty="0"/>
              <a:t>Überblick Auslegungskanon</a:t>
            </a:r>
          </a:p>
          <a:p>
            <a:r>
              <a:rPr lang="de-DE" dirty="0"/>
              <a:t>Wortlaut / Grammatikalische Auslegung</a:t>
            </a:r>
          </a:p>
          <a:p>
            <a:pPr lvl="1"/>
            <a:r>
              <a:rPr lang="de-DE" dirty="0"/>
              <a:t>Allg. Sprachgebrauch, Fachterminologie, jur. Sprachgebrauch</a:t>
            </a:r>
          </a:p>
          <a:p>
            <a:pPr lvl="1"/>
            <a:r>
              <a:rPr lang="de-DE" dirty="0"/>
              <a:t>Ausgangspunkt, bildet zugleich Grenze der Auslegung</a:t>
            </a:r>
          </a:p>
          <a:p>
            <a:r>
              <a:rPr lang="de-DE" dirty="0"/>
              <a:t>Systematik / Systematische Auslegung</a:t>
            </a:r>
          </a:p>
          <a:p>
            <a:pPr lvl="1"/>
            <a:r>
              <a:rPr lang="de-DE" dirty="0"/>
              <a:t>Stellung der Norm im Gesetz / Rechtsordnung -&gt;Widerspruchsfreiheit</a:t>
            </a:r>
          </a:p>
          <a:p>
            <a:r>
              <a:rPr lang="de-DE" dirty="0"/>
              <a:t>Sinn und Zweck / Teleologische Auslegung</a:t>
            </a:r>
          </a:p>
          <a:p>
            <a:pPr lvl="1"/>
            <a:r>
              <a:rPr lang="de-DE" dirty="0"/>
              <a:t>Objektiver Sinn u. Zweck,  tlw. Im Gesetz verankert (</a:t>
            </a:r>
            <a:r>
              <a:rPr lang="de-DE" dirty="0" err="1"/>
              <a:t>bsp</a:t>
            </a:r>
            <a:r>
              <a:rPr lang="de-DE" dirty="0"/>
              <a:t> § 1 ChemG)</a:t>
            </a:r>
          </a:p>
          <a:p>
            <a:r>
              <a:rPr lang="de-DE" dirty="0"/>
              <a:t>Historie / Historische Auslegung</a:t>
            </a:r>
          </a:p>
          <a:p>
            <a:pPr lvl="1"/>
            <a:r>
              <a:rPr lang="de-DE" dirty="0"/>
              <a:t>Motive des Gesetzgebers, Entstehungsgeschichte (Vorgänger), (</a:t>
            </a:r>
            <a:r>
              <a:rPr lang="de-DE" dirty="0" err="1"/>
              <a:t>bsp</a:t>
            </a:r>
            <a:r>
              <a:rPr lang="de-DE" dirty="0"/>
              <a:t> BGBl.)</a:t>
            </a:r>
          </a:p>
        </p:txBody>
      </p:sp>
      <p:sp>
        <p:nvSpPr>
          <p:cNvPr id="3" name="Foliennummernplatzhalter 2">
            <a:extLst>
              <a:ext uri="{FF2B5EF4-FFF2-40B4-BE49-F238E27FC236}">
                <a16:creationId xmlns:a16="http://schemas.microsoft.com/office/drawing/2014/main" id="{C257669D-3664-4D4F-97F7-70E9EBDCC41D}"/>
              </a:ext>
            </a:extLst>
          </p:cNvPr>
          <p:cNvSpPr>
            <a:spLocks noGrp="1"/>
          </p:cNvSpPr>
          <p:nvPr>
            <p:ph type="sldNum" sz="quarter" idx="12"/>
          </p:nvPr>
        </p:nvSpPr>
        <p:spPr/>
        <p:txBody>
          <a:bodyPr/>
          <a:lstStyle/>
          <a:p>
            <a:fld id="{20DB0427-7C10-4097-9036-44289566C723}" type="slidenum">
              <a:rPr lang="de-DE" smtClean="0"/>
              <a:t>40</a:t>
            </a:fld>
            <a:endParaRPr lang="de-DE"/>
          </a:p>
        </p:txBody>
      </p:sp>
    </p:spTree>
    <p:extLst>
      <p:ext uri="{BB962C8B-B14F-4D97-AF65-F5344CB8AC3E}">
        <p14:creationId xmlns:p14="http://schemas.microsoft.com/office/powerpoint/2010/main" val="42941713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E0D47BE-32E1-4970-AB0E-0A220F36662E}"/>
              </a:ext>
            </a:extLst>
          </p:cNvPr>
          <p:cNvSpPr>
            <a:spLocks noGrp="1"/>
          </p:cNvSpPr>
          <p:nvPr>
            <p:ph idx="1"/>
          </p:nvPr>
        </p:nvSpPr>
        <p:spPr/>
        <p:txBody>
          <a:bodyPr>
            <a:normAutofit fontScale="85000" lnSpcReduction="20000"/>
          </a:bodyPr>
          <a:lstStyle/>
          <a:p>
            <a:pPr marL="0" indent="0">
              <a:buNone/>
            </a:pPr>
            <a:r>
              <a:rPr lang="de-DE" sz="3200" b="1" dirty="0"/>
              <a:t>Fall: Nerzzucht</a:t>
            </a:r>
          </a:p>
          <a:p>
            <a:pPr marL="0" indent="0">
              <a:buNone/>
            </a:pPr>
            <a:r>
              <a:rPr lang="de-DE" sz="3200" i="1" dirty="0"/>
              <a:t>§ 11 Abs. 1 S. 1 Nr. 8 Buchst. a) TierSchG: Wer […] gewerbsmäßig, außer in den Fällen der Nummer 1, Wirbeltiere, außer landwirtschaftliche Nutztiere und </a:t>
            </a:r>
            <a:r>
              <a:rPr lang="de-DE" sz="3200" i="1" dirty="0" err="1"/>
              <a:t>Gehegewild</a:t>
            </a:r>
            <a:r>
              <a:rPr lang="de-DE" sz="3200" i="1" dirty="0"/>
              <a:t>, züchten oder halten, […] will, bedarf der Erlaubnis der zuständigen Behörde.</a:t>
            </a:r>
          </a:p>
          <a:p>
            <a:pPr marL="0" indent="0">
              <a:buNone/>
            </a:pPr>
            <a:endParaRPr lang="de-DE" sz="3200" i="1" dirty="0"/>
          </a:p>
          <a:p>
            <a:pPr marL="0" indent="0">
              <a:buNone/>
            </a:pPr>
            <a:r>
              <a:rPr lang="de-DE" sz="3200" i="1" dirty="0"/>
              <a:t>§ 11a Abs. 4 S. 1 TierSchG:  Andere Wirbeltiere als Pferde, Rinder, Schweine, Schafe, Ziegen, Hühner, Tauben, Puten, Enten, Gänse und Fische, ausgenommen </a:t>
            </a:r>
            <a:r>
              <a:rPr lang="de-DE" sz="3200" i="1" dirty="0" err="1"/>
              <a:t>Zebrabärblinge</a:t>
            </a:r>
            <a:r>
              <a:rPr lang="de-DE" sz="3200" i="1" dirty="0"/>
              <a:t>, […]</a:t>
            </a:r>
          </a:p>
          <a:p>
            <a:pPr marL="0" indent="0">
              <a:buNone/>
            </a:pPr>
            <a:endParaRPr lang="de-DE" sz="3200" i="1" dirty="0"/>
          </a:p>
          <a:p>
            <a:pPr marL="0" indent="0">
              <a:buNone/>
            </a:pPr>
            <a:r>
              <a:rPr lang="de-DE" sz="3200" b="1" dirty="0"/>
              <a:t>Ist eine Genehmigung für die Nerzzucht (für Pelze) erforderlich, oder sind es landwirtschaftliche Nutztiere?</a:t>
            </a:r>
          </a:p>
          <a:p>
            <a:pPr marL="0" indent="0">
              <a:buNone/>
            </a:pPr>
            <a:endParaRPr lang="de-DE" sz="3200" i="1" dirty="0"/>
          </a:p>
          <a:p>
            <a:pPr marL="0" indent="0">
              <a:buNone/>
            </a:pPr>
            <a:endParaRPr lang="de-DE" sz="3200" i="1" dirty="0"/>
          </a:p>
        </p:txBody>
      </p:sp>
      <p:sp>
        <p:nvSpPr>
          <p:cNvPr id="3" name="Foliennummernplatzhalter 2">
            <a:extLst>
              <a:ext uri="{FF2B5EF4-FFF2-40B4-BE49-F238E27FC236}">
                <a16:creationId xmlns:a16="http://schemas.microsoft.com/office/drawing/2014/main" id="{56D054C9-417F-409B-8699-82ACECEAF409}"/>
              </a:ext>
            </a:extLst>
          </p:cNvPr>
          <p:cNvSpPr>
            <a:spLocks noGrp="1"/>
          </p:cNvSpPr>
          <p:nvPr>
            <p:ph type="sldNum" sz="quarter" idx="12"/>
          </p:nvPr>
        </p:nvSpPr>
        <p:spPr/>
        <p:txBody>
          <a:bodyPr/>
          <a:lstStyle/>
          <a:p>
            <a:fld id="{20DB0427-7C10-4097-9036-44289566C723}" type="slidenum">
              <a:rPr lang="de-DE" smtClean="0"/>
              <a:t>41</a:t>
            </a:fld>
            <a:endParaRPr lang="de-DE"/>
          </a:p>
        </p:txBody>
      </p:sp>
    </p:spTree>
    <p:extLst>
      <p:ext uri="{BB962C8B-B14F-4D97-AF65-F5344CB8AC3E}">
        <p14:creationId xmlns:p14="http://schemas.microsoft.com/office/powerpoint/2010/main" val="18147016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a:extLst>
              <a:ext uri="{FF2B5EF4-FFF2-40B4-BE49-F238E27FC236}">
                <a16:creationId xmlns:a16="http://schemas.microsoft.com/office/drawing/2014/main" id="{AA1D9CA5-7CA2-425F-8F7B-C72F71F96168}"/>
              </a:ext>
            </a:extLst>
          </p:cNvPr>
          <p:cNvSpPr>
            <a:spLocks noGrp="1"/>
          </p:cNvSpPr>
          <p:nvPr>
            <p:ph type="sldNum" sz="quarter" idx="12"/>
          </p:nvPr>
        </p:nvSpPr>
        <p:spPr/>
        <p:txBody>
          <a:bodyPr/>
          <a:lstStyle/>
          <a:p>
            <a:fld id="{20DB0427-7C10-4097-9036-44289566C723}" type="slidenum">
              <a:rPr lang="de-DE" smtClean="0"/>
              <a:t>42</a:t>
            </a:fld>
            <a:endParaRPr lang="de-DE"/>
          </a:p>
        </p:txBody>
      </p:sp>
      <p:pic>
        <p:nvPicPr>
          <p:cNvPr id="9" name="Inhaltsplatzhalter 8" descr="Ein Bild, das Säugetier, draußen, Nerz, Eichhörnchen enthält.&#10;&#10;Automatisch generierte Beschreibung">
            <a:extLst>
              <a:ext uri="{FF2B5EF4-FFF2-40B4-BE49-F238E27FC236}">
                <a16:creationId xmlns:a16="http://schemas.microsoft.com/office/drawing/2014/main" id="{81213A33-AA09-4988-A8B5-C4D4A11BE28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83771" y="1709420"/>
            <a:ext cx="3545840" cy="3439160"/>
          </a:xfrm>
        </p:spPr>
      </p:pic>
      <p:sp>
        <p:nvSpPr>
          <p:cNvPr id="10" name="Textfeld 9">
            <a:extLst>
              <a:ext uri="{FF2B5EF4-FFF2-40B4-BE49-F238E27FC236}">
                <a16:creationId xmlns:a16="http://schemas.microsoft.com/office/drawing/2014/main" id="{36484E9B-7FD4-4AA1-87C6-850211DDF608}"/>
              </a:ext>
            </a:extLst>
          </p:cNvPr>
          <p:cNvSpPr txBox="1"/>
          <p:nvPr/>
        </p:nvSpPr>
        <p:spPr>
          <a:xfrm>
            <a:off x="617461" y="5340687"/>
            <a:ext cx="4085167" cy="1477328"/>
          </a:xfrm>
          <a:prstGeom prst="rect">
            <a:avLst/>
          </a:prstGeom>
          <a:noFill/>
        </p:spPr>
        <p:txBody>
          <a:bodyPr wrap="square" rtlCol="0">
            <a:spAutoFit/>
          </a:bodyPr>
          <a:lstStyle/>
          <a:p>
            <a:r>
              <a:rPr lang="de-DE" b="1" dirty="0"/>
              <a:t>Europäischer Nerz</a:t>
            </a:r>
            <a:r>
              <a:rPr lang="de-DE" dirty="0"/>
              <a:t>, bedroht,</a:t>
            </a:r>
          </a:p>
          <a:p>
            <a:r>
              <a:rPr lang="de-DE" dirty="0"/>
              <a:t>Familie d. Marder, Quelle: </a:t>
            </a:r>
            <a:r>
              <a:rPr lang="de-DE" dirty="0">
                <a:hlinkClick r:id="rId3"/>
              </a:rPr>
              <a:t>https://de.wikipedia.org/wiki/Nerz#/media/Datei:Europ%C3%A4ischer_Nerz.jpg</a:t>
            </a:r>
            <a:endParaRPr lang="de-DE" dirty="0"/>
          </a:p>
          <a:p>
            <a:endParaRPr lang="de-DE" dirty="0"/>
          </a:p>
        </p:txBody>
      </p:sp>
      <p:pic>
        <p:nvPicPr>
          <p:cNvPr id="12" name="Grafik 11" descr="Ein Bild, das Säugetier, Nerz, schwarz, braun enthält.&#10;&#10;Automatisch generierte Beschreibung">
            <a:extLst>
              <a:ext uri="{FF2B5EF4-FFF2-40B4-BE49-F238E27FC236}">
                <a16:creationId xmlns:a16="http://schemas.microsoft.com/office/drawing/2014/main" id="{200B429D-316D-4F90-82A6-DB64C03645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1552" y="1709420"/>
            <a:ext cx="4624677" cy="3468507"/>
          </a:xfrm>
          <a:prstGeom prst="rect">
            <a:avLst/>
          </a:prstGeom>
        </p:spPr>
      </p:pic>
      <p:sp>
        <p:nvSpPr>
          <p:cNvPr id="13" name="Textfeld 12">
            <a:extLst>
              <a:ext uri="{FF2B5EF4-FFF2-40B4-BE49-F238E27FC236}">
                <a16:creationId xmlns:a16="http://schemas.microsoft.com/office/drawing/2014/main" id="{D33E1C38-C7D1-4929-9188-1182FA060D81}"/>
              </a:ext>
            </a:extLst>
          </p:cNvPr>
          <p:cNvSpPr txBox="1"/>
          <p:nvPr/>
        </p:nvSpPr>
        <p:spPr>
          <a:xfrm>
            <a:off x="6687335" y="5486400"/>
            <a:ext cx="4085167" cy="1200329"/>
          </a:xfrm>
          <a:prstGeom prst="rect">
            <a:avLst/>
          </a:prstGeom>
          <a:noFill/>
        </p:spPr>
        <p:txBody>
          <a:bodyPr wrap="square" rtlCol="0">
            <a:spAutoFit/>
          </a:bodyPr>
          <a:lstStyle/>
          <a:p>
            <a:r>
              <a:rPr lang="de-DE" b="1" dirty="0"/>
              <a:t>Amerikanischer Nerz</a:t>
            </a:r>
            <a:r>
              <a:rPr lang="de-DE" dirty="0"/>
              <a:t>, </a:t>
            </a:r>
            <a:r>
              <a:rPr lang="de-DE" dirty="0" err="1"/>
              <a:t>pelzzucht</a:t>
            </a:r>
            <a:r>
              <a:rPr lang="de-DE" dirty="0"/>
              <a:t>, Quelle: https://de.wikipedia.org/wiki/Amerikanischer_Nerz#/media/Datei:Kunawodna3.JPG</a:t>
            </a:r>
          </a:p>
        </p:txBody>
      </p:sp>
    </p:spTree>
    <p:extLst>
      <p:ext uri="{BB962C8B-B14F-4D97-AF65-F5344CB8AC3E}">
        <p14:creationId xmlns:p14="http://schemas.microsoft.com/office/powerpoint/2010/main" val="22415956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F22A6A1C-3CFD-487A-976D-2B3A4101A994}"/>
              </a:ext>
            </a:extLst>
          </p:cNvPr>
          <p:cNvSpPr>
            <a:spLocks noGrp="1"/>
          </p:cNvSpPr>
          <p:nvPr>
            <p:ph idx="1"/>
          </p:nvPr>
        </p:nvSpPr>
        <p:spPr/>
        <p:txBody>
          <a:bodyPr/>
          <a:lstStyle/>
          <a:p>
            <a:pPr marL="571500" indent="-571500">
              <a:buFont typeface="+mj-lt"/>
              <a:buAutoNum type="romanUcPeriod"/>
            </a:pPr>
            <a:r>
              <a:rPr lang="de-DE" dirty="0"/>
              <a:t>Voraussetzungen</a:t>
            </a:r>
          </a:p>
          <a:p>
            <a:pPr marL="1028700" lvl="1" indent="-571500">
              <a:buFont typeface="+mj-lt"/>
              <a:buAutoNum type="arabicPeriod"/>
            </a:pPr>
            <a:r>
              <a:rPr lang="de-DE" dirty="0"/>
              <a:t>Wirbeltiere (Nerze +)</a:t>
            </a:r>
          </a:p>
          <a:p>
            <a:pPr marL="1028700" lvl="1" indent="-571500">
              <a:buFont typeface="+mj-lt"/>
              <a:buAutoNum type="arabicPeriod"/>
            </a:pPr>
            <a:r>
              <a:rPr lang="de-DE" dirty="0"/>
              <a:t>Zucht (+)</a:t>
            </a:r>
          </a:p>
          <a:p>
            <a:pPr marL="1028700" lvl="1" indent="-571500">
              <a:buFont typeface="+mj-lt"/>
              <a:buAutoNum type="arabicPeriod"/>
            </a:pPr>
            <a:r>
              <a:rPr lang="de-DE" dirty="0"/>
              <a:t>Landwirtschaftliche Nutztiere?</a:t>
            </a:r>
          </a:p>
          <a:p>
            <a:pPr marL="1485900" lvl="2" indent="-571500">
              <a:buFont typeface="+mj-lt"/>
              <a:buAutoNum type="alphaLcParenR"/>
            </a:pPr>
            <a:r>
              <a:rPr lang="de-DE" dirty="0"/>
              <a:t>Nutztiere: Tiere, deren Haltung zur wirtschaftlichen Nutzung erfolgt (+)</a:t>
            </a:r>
          </a:p>
          <a:p>
            <a:pPr marL="1485900" lvl="2" indent="-571500">
              <a:buFont typeface="+mj-lt"/>
              <a:buAutoNum type="alphaLcParenR"/>
            </a:pPr>
            <a:r>
              <a:rPr lang="de-DE" dirty="0"/>
              <a:t>Landwirtschaftliche Nutztiere?</a:t>
            </a:r>
          </a:p>
        </p:txBody>
      </p:sp>
      <p:sp>
        <p:nvSpPr>
          <p:cNvPr id="3" name="Foliennummernplatzhalter 2">
            <a:extLst>
              <a:ext uri="{FF2B5EF4-FFF2-40B4-BE49-F238E27FC236}">
                <a16:creationId xmlns:a16="http://schemas.microsoft.com/office/drawing/2014/main" id="{6C0AF4AE-8F97-4A7F-86E8-EF7F6E7BDC30}"/>
              </a:ext>
            </a:extLst>
          </p:cNvPr>
          <p:cNvSpPr>
            <a:spLocks noGrp="1"/>
          </p:cNvSpPr>
          <p:nvPr>
            <p:ph type="sldNum" sz="quarter" idx="12"/>
          </p:nvPr>
        </p:nvSpPr>
        <p:spPr/>
        <p:txBody>
          <a:bodyPr/>
          <a:lstStyle/>
          <a:p>
            <a:fld id="{20DB0427-7C10-4097-9036-44289566C723}" type="slidenum">
              <a:rPr lang="de-DE" smtClean="0"/>
              <a:t>43</a:t>
            </a:fld>
            <a:endParaRPr lang="de-DE"/>
          </a:p>
        </p:txBody>
      </p:sp>
    </p:spTree>
    <p:extLst>
      <p:ext uri="{BB962C8B-B14F-4D97-AF65-F5344CB8AC3E}">
        <p14:creationId xmlns:p14="http://schemas.microsoft.com/office/powerpoint/2010/main" val="19490781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CA6142E-4479-43E2-835A-A138D7AC094A}"/>
              </a:ext>
            </a:extLst>
          </p:cNvPr>
          <p:cNvSpPr>
            <a:spLocks noGrp="1"/>
          </p:cNvSpPr>
          <p:nvPr>
            <p:ph idx="1"/>
          </p:nvPr>
        </p:nvSpPr>
        <p:spPr/>
        <p:txBody>
          <a:bodyPr>
            <a:normAutofit fontScale="85000" lnSpcReduction="20000"/>
          </a:bodyPr>
          <a:lstStyle/>
          <a:p>
            <a:pPr marL="571500" indent="-571500">
              <a:buFont typeface="+mj-lt"/>
              <a:buAutoNum type="arabicParenBoth"/>
            </a:pPr>
            <a:r>
              <a:rPr lang="de-DE" sz="4200" u="sng" dirty="0"/>
              <a:t>Wortlaut:</a:t>
            </a:r>
          </a:p>
          <a:p>
            <a:r>
              <a:rPr lang="de-DE" sz="4200" dirty="0"/>
              <a:t>		Bei einer engen Auslegung ist darunter die Nutzung des Bodens zur Erzeugung pflanzlicher oder tierischer Produkte zu verstehen. (Anknüpfungspunkt wäre also der Boden, weniger das Tier)</a:t>
            </a:r>
          </a:p>
          <a:p>
            <a:r>
              <a:rPr lang="de-DE" sz="4200" dirty="0"/>
              <a:t>		Bei einer weiten Auslegung sind darunter alle Tiere/Pflanzen zu verstehen, die der Herstellung von Rohstoffen dienen.</a:t>
            </a:r>
          </a:p>
          <a:p>
            <a:r>
              <a:rPr lang="de-DE" sz="4200" dirty="0"/>
              <a:t>-&gt; Im Ergebnis nicht eindeutig.</a:t>
            </a:r>
          </a:p>
          <a:p>
            <a:endParaRPr lang="de-DE" dirty="0"/>
          </a:p>
        </p:txBody>
      </p:sp>
      <p:sp>
        <p:nvSpPr>
          <p:cNvPr id="3" name="Foliennummernplatzhalter 2">
            <a:extLst>
              <a:ext uri="{FF2B5EF4-FFF2-40B4-BE49-F238E27FC236}">
                <a16:creationId xmlns:a16="http://schemas.microsoft.com/office/drawing/2014/main" id="{AAB1C980-84F9-47DD-8052-2EA88CA2F4D1}"/>
              </a:ext>
            </a:extLst>
          </p:cNvPr>
          <p:cNvSpPr>
            <a:spLocks noGrp="1"/>
          </p:cNvSpPr>
          <p:nvPr>
            <p:ph type="sldNum" sz="quarter" idx="12"/>
          </p:nvPr>
        </p:nvSpPr>
        <p:spPr/>
        <p:txBody>
          <a:bodyPr/>
          <a:lstStyle/>
          <a:p>
            <a:fld id="{20DB0427-7C10-4097-9036-44289566C723}" type="slidenum">
              <a:rPr lang="de-DE" smtClean="0"/>
              <a:t>44</a:t>
            </a:fld>
            <a:endParaRPr lang="de-DE"/>
          </a:p>
        </p:txBody>
      </p:sp>
    </p:spTree>
    <p:extLst>
      <p:ext uri="{BB962C8B-B14F-4D97-AF65-F5344CB8AC3E}">
        <p14:creationId xmlns:p14="http://schemas.microsoft.com/office/powerpoint/2010/main" val="22209024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0EA8BD7-CCCF-416A-8832-F632E49ADFE4}"/>
              </a:ext>
            </a:extLst>
          </p:cNvPr>
          <p:cNvSpPr>
            <a:spLocks noGrp="1"/>
          </p:cNvSpPr>
          <p:nvPr>
            <p:ph idx="1"/>
          </p:nvPr>
        </p:nvSpPr>
        <p:spPr/>
        <p:txBody>
          <a:bodyPr/>
          <a:lstStyle/>
          <a:p>
            <a:pPr marL="0" indent="0">
              <a:buNone/>
            </a:pPr>
            <a:r>
              <a:rPr lang="de-DE" dirty="0"/>
              <a:t>(2) </a:t>
            </a:r>
            <a:r>
              <a:rPr lang="de-DE" u="sng" dirty="0"/>
              <a:t>Systematik:</a:t>
            </a:r>
          </a:p>
          <a:p>
            <a:r>
              <a:rPr lang="de-DE" dirty="0"/>
              <a:t>in § 11 Abs. 4 S. 1 TierSchG werden landwirtschaftliche Nutztiere genannt, jedoch wurde Definition vergessen</a:t>
            </a:r>
          </a:p>
          <a:p>
            <a:r>
              <a:rPr lang="de-DE" dirty="0"/>
              <a:t>Pelztiere und damit Nerze nicht genannt</a:t>
            </a:r>
          </a:p>
          <a:p>
            <a:r>
              <a:rPr lang="de-DE" dirty="0"/>
              <a:t>-&gt; Systematik spricht gegen Einbeziehung von Nerzen </a:t>
            </a:r>
          </a:p>
          <a:p>
            <a:endParaRPr lang="de-DE" dirty="0"/>
          </a:p>
        </p:txBody>
      </p:sp>
      <p:sp>
        <p:nvSpPr>
          <p:cNvPr id="3" name="Foliennummernplatzhalter 2">
            <a:extLst>
              <a:ext uri="{FF2B5EF4-FFF2-40B4-BE49-F238E27FC236}">
                <a16:creationId xmlns:a16="http://schemas.microsoft.com/office/drawing/2014/main" id="{A4A871B5-CA55-425B-8B51-CA2BC9ED8234}"/>
              </a:ext>
            </a:extLst>
          </p:cNvPr>
          <p:cNvSpPr>
            <a:spLocks noGrp="1"/>
          </p:cNvSpPr>
          <p:nvPr>
            <p:ph type="sldNum" sz="quarter" idx="12"/>
          </p:nvPr>
        </p:nvSpPr>
        <p:spPr/>
        <p:txBody>
          <a:bodyPr/>
          <a:lstStyle/>
          <a:p>
            <a:fld id="{20DB0427-7C10-4097-9036-44289566C723}" type="slidenum">
              <a:rPr lang="de-DE" smtClean="0"/>
              <a:t>45</a:t>
            </a:fld>
            <a:endParaRPr lang="de-DE"/>
          </a:p>
        </p:txBody>
      </p:sp>
    </p:spTree>
    <p:extLst>
      <p:ext uri="{BB962C8B-B14F-4D97-AF65-F5344CB8AC3E}">
        <p14:creationId xmlns:p14="http://schemas.microsoft.com/office/powerpoint/2010/main" val="33622577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12E53EC5-81E1-4017-BF08-66F5BC390CB7}"/>
              </a:ext>
            </a:extLst>
          </p:cNvPr>
          <p:cNvSpPr>
            <a:spLocks noGrp="1"/>
          </p:cNvSpPr>
          <p:nvPr>
            <p:ph idx="1"/>
          </p:nvPr>
        </p:nvSpPr>
        <p:spPr/>
        <p:txBody>
          <a:bodyPr/>
          <a:lstStyle/>
          <a:p>
            <a:pPr marL="0" indent="0">
              <a:buNone/>
            </a:pPr>
            <a:r>
              <a:rPr lang="de-DE" u="sng" dirty="0"/>
              <a:t>(3) Telos:</a:t>
            </a:r>
          </a:p>
          <a:p>
            <a:r>
              <a:rPr lang="de-DE" dirty="0"/>
              <a:t>Verschärfung der Anforderungen an Zucht und Haltung erfolgt aus tierschutzrechtlichen Gründen</a:t>
            </a:r>
          </a:p>
          <a:p>
            <a:r>
              <a:rPr lang="de-DE" dirty="0"/>
              <a:t>Sicherstellung der Sachkunde, Zuverlässigkeit und artangemessenen Haltung</a:t>
            </a:r>
          </a:p>
          <a:p>
            <a:r>
              <a:rPr lang="de-DE" dirty="0"/>
              <a:t>Für landwirtschaftliche Nutztiere (Schweine, Rinder, Schafen…) liegen bereits viele Erfahrungswerte vor, für neuere / ungewöhnlichere Tierarten nicht</a:t>
            </a:r>
          </a:p>
          <a:p>
            <a:r>
              <a:rPr lang="de-DE" dirty="0"/>
              <a:t>-&gt; Spricht gegen die Einbeziehung von Nerzen</a:t>
            </a:r>
          </a:p>
        </p:txBody>
      </p:sp>
      <p:sp>
        <p:nvSpPr>
          <p:cNvPr id="3" name="Foliennummernplatzhalter 2">
            <a:extLst>
              <a:ext uri="{FF2B5EF4-FFF2-40B4-BE49-F238E27FC236}">
                <a16:creationId xmlns:a16="http://schemas.microsoft.com/office/drawing/2014/main" id="{5EA3448C-E899-4903-8F75-896910FB76C2}"/>
              </a:ext>
            </a:extLst>
          </p:cNvPr>
          <p:cNvSpPr>
            <a:spLocks noGrp="1"/>
          </p:cNvSpPr>
          <p:nvPr>
            <p:ph type="sldNum" sz="quarter" idx="12"/>
          </p:nvPr>
        </p:nvSpPr>
        <p:spPr/>
        <p:txBody>
          <a:bodyPr/>
          <a:lstStyle/>
          <a:p>
            <a:fld id="{20DB0427-7C10-4097-9036-44289566C723}" type="slidenum">
              <a:rPr lang="de-DE" smtClean="0"/>
              <a:t>46</a:t>
            </a:fld>
            <a:endParaRPr lang="de-DE"/>
          </a:p>
        </p:txBody>
      </p:sp>
    </p:spTree>
    <p:extLst>
      <p:ext uri="{BB962C8B-B14F-4D97-AF65-F5344CB8AC3E}">
        <p14:creationId xmlns:p14="http://schemas.microsoft.com/office/powerpoint/2010/main" val="14903327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B69FD80-7437-453E-9F82-11ACAA715DAD}"/>
              </a:ext>
            </a:extLst>
          </p:cNvPr>
          <p:cNvSpPr>
            <a:spLocks noGrp="1"/>
          </p:cNvSpPr>
          <p:nvPr>
            <p:ph idx="1"/>
          </p:nvPr>
        </p:nvSpPr>
        <p:spPr/>
        <p:txBody>
          <a:bodyPr/>
          <a:lstStyle/>
          <a:p>
            <a:pPr marL="0" indent="0">
              <a:buNone/>
            </a:pPr>
            <a:r>
              <a:rPr lang="de-DE" u="sng" dirty="0"/>
              <a:t>(4) Historie:</a:t>
            </a:r>
          </a:p>
          <a:p>
            <a:r>
              <a:rPr lang="de-DE" dirty="0"/>
              <a:t>Erlaubnisvorbehalt wurde nachträglich in Gesetz eingefügt</a:t>
            </a:r>
          </a:p>
          <a:p>
            <a:r>
              <a:rPr lang="de-DE" dirty="0"/>
              <a:t>Grund hierfür war die häufig problematische Zucht und Haltung exotischer Tiere. (Meist fehlten Kenntnisse)</a:t>
            </a:r>
          </a:p>
          <a:p>
            <a:r>
              <a:rPr lang="de-DE" dirty="0"/>
              <a:t>Erlaubnispflicht u.a. für Pelztiere vom Gesetzgeber als zwingend erforderlich erachtet</a:t>
            </a:r>
          </a:p>
        </p:txBody>
      </p:sp>
      <p:sp>
        <p:nvSpPr>
          <p:cNvPr id="3" name="Foliennummernplatzhalter 2">
            <a:extLst>
              <a:ext uri="{FF2B5EF4-FFF2-40B4-BE49-F238E27FC236}">
                <a16:creationId xmlns:a16="http://schemas.microsoft.com/office/drawing/2014/main" id="{A7F266FA-A6D7-415C-8175-E111D3EEBE3B}"/>
              </a:ext>
            </a:extLst>
          </p:cNvPr>
          <p:cNvSpPr>
            <a:spLocks noGrp="1"/>
          </p:cNvSpPr>
          <p:nvPr>
            <p:ph type="sldNum" sz="quarter" idx="12"/>
          </p:nvPr>
        </p:nvSpPr>
        <p:spPr/>
        <p:txBody>
          <a:bodyPr/>
          <a:lstStyle/>
          <a:p>
            <a:fld id="{20DB0427-7C10-4097-9036-44289566C723}" type="slidenum">
              <a:rPr lang="de-DE" smtClean="0"/>
              <a:t>47</a:t>
            </a:fld>
            <a:endParaRPr lang="de-DE"/>
          </a:p>
        </p:txBody>
      </p:sp>
    </p:spTree>
    <p:extLst>
      <p:ext uri="{BB962C8B-B14F-4D97-AF65-F5344CB8AC3E}">
        <p14:creationId xmlns:p14="http://schemas.microsoft.com/office/powerpoint/2010/main" val="38970368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F431AA24-FE17-4CDA-B747-D296D996E21F}"/>
              </a:ext>
            </a:extLst>
          </p:cNvPr>
          <p:cNvSpPr>
            <a:spLocks noGrp="1"/>
          </p:cNvSpPr>
          <p:nvPr>
            <p:ph idx="1"/>
          </p:nvPr>
        </p:nvSpPr>
        <p:spPr/>
        <p:txBody>
          <a:bodyPr/>
          <a:lstStyle/>
          <a:p>
            <a:pPr marL="0" indent="0">
              <a:buNone/>
            </a:pPr>
            <a:r>
              <a:rPr lang="de-DE" dirty="0"/>
              <a:t>II. Ergebnis:</a:t>
            </a:r>
          </a:p>
          <a:p>
            <a:pPr marL="0" indent="0">
              <a:buNone/>
            </a:pPr>
            <a:r>
              <a:rPr lang="de-DE" dirty="0"/>
              <a:t>Nerze stellen keine landwirtschaftlichen Nutztiere dar. Folglich ist die Nerzzucht erlaubnispflichtig.</a:t>
            </a:r>
          </a:p>
        </p:txBody>
      </p:sp>
      <p:sp>
        <p:nvSpPr>
          <p:cNvPr id="3" name="Foliennummernplatzhalter 2">
            <a:extLst>
              <a:ext uri="{FF2B5EF4-FFF2-40B4-BE49-F238E27FC236}">
                <a16:creationId xmlns:a16="http://schemas.microsoft.com/office/drawing/2014/main" id="{97ADF0E6-9976-46E4-A32E-CDCDA7732A17}"/>
              </a:ext>
            </a:extLst>
          </p:cNvPr>
          <p:cNvSpPr>
            <a:spLocks noGrp="1"/>
          </p:cNvSpPr>
          <p:nvPr>
            <p:ph type="sldNum" sz="quarter" idx="12"/>
          </p:nvPr>
        </p:nvSpPr>
        <p:spPr/>
        <p:txBody>
          <a:bodyPr/>
          <a:lstStyle/>
          <a:p>
            <a:fld id="{20DB0427-7C10-4097-9036-44289566C723}" type="slidenum">
              <a:rPr lang="de-DE" smtClean="0"/>
              <a:t>48</a:t>
            </a:fld>
            <a:endParaRPr lang="de-DE"/>
          </a:p>
        </p:txBody>
      </p:sp>
    </p:spTree>
    <p:extLst>
      <p:ext uri="{BB962C8B-B14F-4D97-AF65-F5344CB8AC3E}">
        <p14:creationId xmlns:p14="http://schemas.microsoft.com/office/powerpoint/2010/main" val="398344640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610372C-BA8D-4A90-860F-7F52CBBE687C}"/>
              </a:ext>
            </a:extLst>
          </p:cNvPr>
          <p:cNvSpPr>
            <a:spLocks noGrp="1"/>
          </p:cNvSpPr>
          <p:nvPr>
            <p:ph idx="1"/>
          </p:nvPr>
        </p:nvSpPr>
        <p:spPr/>
        <p:txBody>
          <a:bodyPr/>
          <a:lstStyle/>
          <a:p>
            <a:pPr marL="0" indent="0">
              <a:buNone/>
            </a:pPr>
            <a:r>
              <a:rPr lang="de-DE" u="sng" dirty="0"/>
              <a:t>Weitere wichtige Auslegungsmethoden</a:t>
            </a:r>
          </a:p>
          <a:p>
            <a:r>
              <a:rPr lang="de-DE" dirty="0"/>
              <a:t>Verfassungskonforme Auslegung: Bei mehreren Interpretationsmöglichkeiten ist diejenige zu wählen, die der Wertentscheidung des GG besser entspricht (Bspw. die Berufsfreiheit verwirklicht, Gleichbehandlung herbeiführt o.ä.)</a:t>
            </a:r>
          </a:p>
          <a:p>
            <a:r>
              <a:rPr lang="de-DE" dirty="0"/>
              <a:t>Europarechtskonforme Auslegung: Die Auslegung, die dem EU-Recht besser entspricht</a:t>
            </a:r>
          </a:p>
          <a:p>
            <a:r>
              <a:rPr lang="de-DE" dirty="0"/>
              <a:t>Beide Varianten im Rahmen des Wortlauts, sofern keine Analogie möglich</a:t>
            </a:r>
          </a:p>
        </p:txBody>
      </p:sp>
      <p:sp>
        <p:nvSpPr>
          <p:cNvPr id="3" name="Foliennummernplatzhalter 2">
            <a:extLst>
              <a:ext uri="{FF2B5EF4-FFF2-40B4-BE49-F238E27FC236}">
                <a16:creationId xmlns:a16="http://schemas.microsoft.com/office/drawing/2014/main" id="{3759C840-68D1-4944-963E-BB0B538343C6}"/>
              </a:ext>
            </a:extLst>
          </p:cNvPr>
          <p:cNvSpPr>
            <a:spLocks noGrp="1"/>
          </p:cNvSpPr>
          <p:nvPr>
            <p:ph type="sldNum" sz="quarter" idx="12"/>
          </p:nvPr>
        </p:nvSpPr>
        <p:spPr/>
        <p:txBody>
          <a:bodyPr/>
          <a:lstStyle/>
          <a:p>
            <a:fld id="{20DB0427-7C10-4097-9036-44289566C723}" type="slidenum">
              <a:rPr lang="de-DE" smtClean="0"/>
              <a:t>49</a:t>
            </a:fld>
            <a:endParaRPr lang="de-DE"/>
          </a:p>
        </p:txBody>
      </p:sp>
    </p:spTree>
    <p:extLst>
      <p:ext uri="{BB962C8B-B14F-4D97-AF65-F5344CB8AC3E}">
        <p14:creationId xmlns:p14="http://schemas.microsoft.com/office/powerpoint/2010/main" val="1617557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4">
            <a:extLst>
              <a:ext uri="{FF2B5EF4-FFF2-40B4-BE49-F238E27FC236}">
                <a16:creationId xmlns:a16="http://schemas.microsoft.com/office/drawing/2014/main" id="{2DFE076B-F958-4549-8104-FC61BAEBBE41}"/>
              </a:ext>
            </a:extLst>
          </p:cNvPr>
          <p:cNvGraphicFramePr>
            <a:graphicFrameLocks noGrp="1"/>
          </p:cNvGraphicFramePr>
          <p:nvPr>
            <p:ph idx="1"/>
            <p:extLst>
              <p:ext uri="{D42A27DB-BD31-4B8C-83A1-F6EECF244321}">
                <p14:modId xmlns:p14="http://schemas.microsoft.com/office/powerpoint/2010/main" val="2175232099"/>
              </p:ext>
            </p:extLst>
          </p:nvPr>
        </p:nvGraphicFramePr>
        <p:xfrm>
          <a:off x="838200" y="1825625"/>
          <a:ext cx="10515600" cy="4676907"/>
        </p:xfrm>
        <a:graphic>
          <a:graphicData uri="http://schemas.openxmlformats.org/drawingml/2006/table">
            <a:tbl>
              <a:tblPr firstRow="1" bandRow="1">
                <a:tableStyleId>{8799B23B-EC83-4686-B30A-512413B5E67A}</a:tableStyleId>
              </a:tblPr>
              <a:tblGrid>
                <a:gridCol w="5257800">
                  <a:extLst>
                    <a:ext uri="{9D8B030D-6E8A-4147-A177-3AD203B41FA5}">
                      <a16:colId xmlns:a16="http://schemas.microsoft.com/office/drawing/2014/main" val="308900765"/>
                    </a:ext>
                  </a:extLst>
                </a:gridCol>
                <a:gridCol w="5257800">
                  <a:extLst>
                    <a:ext uri="{9D8B030D-6E8A-4147-A177-3AD203B41FA5}">
                      <a16:colId xmlns:a16="http://schemas.microsoft.com/office/drawing/2014/main" val="2124865659"/>
                    </a:ext>
                  </a:extLst>
                </a:gridCol>
              </a:tblGrid>
              <a:tr h="1293627">
                <a:tc>
                  <a:txBody>
                    <a:bodyPr/>
                    <a:lstStyle/>
                    <a:p>
                      <a:r>
                        <a:rPr lang="de-DE" sz="2800" dirty="0"/>
                        <a:t>Geschriebenes Recht</a:t>
                      </a:r>
                    </a:p>
                    <a:p>
                      <a:r>
                        <a:rPr lang="de-DE" sz="2800" dirty="0"/>
                        <a:t>(auch: positives, kodifiziertes)</a:t>
                      </a:r>
                    </a:p>
                  </a:txBody>
                  <a:tcPr/>
                </a:tc>
                <a:tc>
                  <a:txBody>
                    <a:bodyPr/>
                    <a:lstStyle/>
                    <a:p>
                      <a:r>
                        <a:rPr lang="de-DE" sz="2800" dirty="0"/>
                        <a:t>Ungeschriebenes Recht</a:t>
                      </a:r>
                    </a:p>
                  </a:txBody>
                  <a:tcPr/>
                </a:tc>
                <a:extLst>
                  <a:ext uri="{0D108BD9-81ED-4DB2-BD59-A6C34878D82A}">
                    <a16:rowId xmlns:a16="http://schemas.microsoft.com/office/drawing/2014/main" val="3488847175"/>
                  </a:ext>
                </a:extLst>
              </a:tr>
              <a:tr h="2612077">
                <a:tc>
                  <a:txBody>
                    <a:bodyPr/>
                    <a:lstStyle/>
                    <a:p>
                      <a:pPr marL="285750" indent="-285750">
                        <a:buFontTx/>
                        <a:buChar char="-"/>
                      </a:pPr>
                      <a:r>
                        <a:rPr lang="de-DE" sz="2400" dirty="0"/>
                        <a:t>Völkerrecht / Europarecht </a:t>
                      </a:r>
                      <a:endParaRPr lang="de-DE" sz="2400"/>
                    </a:p>
                    <a:p>
                      <a:pPr marL="285750" indent="-285750">
                        <a:buFontTx/>
                        <a:buChar char="-"/>
                      </a:pPr>
                      <a:endParaRPr lang="de-DE" sz="2400" dirty="0"/>
                    </a:p>
                    <a:p>
                      <a:pPr marL="285750" indent="-285750">
                        <a:buFontTx/>
                        <a:buChar char="-"/>
                      </a:pPr>
                      <a:r>
                        <a:rPr lang="de-DE" sz="2400" dirty="0"/>
                        <a:t>Formell-materielle Gesetze </a:t>
                      </a:r>
                    </a:p>
                    <a:p>
                      <a:pPr marL="285750" indent="-285750">
                        <a:buFontTx/>
                        <a:buChar char="-"/>
                      </a:pPr>
                      <a:endParaRPr lang="de-DE" sz="2400" dirty="0"/>
                    </a:p>
                    <a:p>
                      <a:pPr marL="285750" indent="-285750">
                        <a:buFontTx/>
                        <a:buChar char="-"/>
                      </a:pPr>
                      <a:r>
                        <a:rPr lang="de-DE" sz="2400" dirty="0"/>
                        <a:t>Materielle Gesetze (Rechtsverordnung, Satzung)</a:t>
                      </a:r>
                    </a:p>
                    <a:p>
                      <a:pPr marL="285750" indent="-285750">
                        <a:buFontTx/>
                        <a:buChar char="-"/>
                      </a:pPr>
                      <a:endParaRPr lang="de-DE" dirty="0"/>
                    </a:p>
                  </a:txBody>
                  <a:tcPr/>
                </a:tc>
                <a:tc>
                  <a:txBody>
                    <a:bodyPr/>
                    <a:lstStyle/>
                    <a:p>
                      <a:pPr marL="285750" indent="-285750">
                        <a:buFontTx/>
                        <a:buChar char="-"/>
                      </a:pPr>
                      <a:r>
                        <a:rPr lang="de-DE" sz="2400" dirty="0"/>
                        <a:t>Naturrecht (Normen entstehen aus Natur des Menschen) </a:t>
                      </a:r>
                    </a:p>
                    <a:p>
                      <a:pPr marL="285750" indent="-285750">
                        <a:buFontTx/>
                        <a:buChar char="-"/>
                      </a:pPr>
                      <a:endParaRPr lang="de-DE" sz="2400" dirty="0"/>
                    </a:p>
                    <a:p>
                      <a:pPr marL="285750" indent="-285750">
                        <a:buFontTx/>
                        <a:buChar char="-"/>
                      </a:pPr>
                      <a:r>
                        <a:rPr lang="de-DE" sz="2400" dirty="0"/>
                        <a:t>Gewohnheitsrecht (Basiert auf lange andauernder Anwendung und Überzeugungen)</a:t>
                      </a:r>
                    </a:p>
                    <a:p>
                      <a:pPr marL="285750" indent="-285750">
                        <a:buFontTx/>
                        <a:buChar char="-"/>
                      </a:pPr>
                      <a:endParaRPr lang="de-DE" sz="2400" dirty="0"/>
                    </a:p>
                    <a:p>
                      <a:pPr marL="285750" indent="-285750">
                        <a:buFontTx/>
                        <a:buChar char="-"/>
                      </a:pPr>
                      <a:r>
                        <a:rPr lang="de-DE" sz="2400" dirty="0"/>
                        <a:t>Richterrecht (Rechtssätze durch ständige Rechtsprechung entwickelt)</a:t>
                      </a:r>
                    </a:p>
                  </a:txBody>
                  <a:tcPr/>
                </a:tc>
                <a:extLst>
                  <a:ext uri="{0D108BD9-81ED-4DB2-BD59-A6C34878D82A}">
                    <a16:rowId xmlns:a16="http://schemas.microsoft.com/office/drawing/2014/main" val="2383971919"/>
                  </a:ext>
                </a:extLst>
              </a:tr>
            </a:tbl>
          </a:graphicData>
        </a:graphic>
      </p:graphicFrame>
      <p:sp>
        <p:nvSpPr>
          <p:cNvPr id="3" name="Foliennummernplatzhalter 2">
            <a:extLst>
              <a:ext uri="{FF2B5EF4-FFF2-40B4-BE49-F238E27FC236}">
                <a16:creationId xmlns:a16="http://schemas.microsoft.com/office/drawing/2014/main" id="{F53823CE-B301-4044-A524-ABDEC2A1BAE9}"/>
              </a:ext>
            </a:extLst>
          </p:cNvPr>
          <p:cNvSpPr>
            <a:spLocks noGrp="1"/>
          </p:cNvSpPr>
          <p:nvPr>
            <p:ph type="sldNum" sz="quarter" idx="12"/>
          </p:nvPr>
        </p:nvSpPr>
        <p:spPr/>
        <p:txBody>
          <a:bodyPr/>
          <a:lstStyle/>
          <a:p>
            <a:fld id="{20DB0427-7C10-4097-9036-44289566C723}" type="slidenum">
              <a:rPr lang="de-DE" smtClean="0"/>
              <a:t>5</a:t>
            </a:fld>
            <a:endParaRPr lang="de-DE"/>
          </a:p>
        </p:txBody>
      </p:sp>
    </p:spTree>
    <p:extLst>
      <p:ext uri="{BB962C8B-B14F-4D97-AF65-F5344CB8AC3E}">
        <p14:creationId xmlns:p14="http://schemas.microsoft.com/office/powerpoint/2010/main" val="27224660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90C8434F-42E8-4C5C-A4B3-D977281DBDD9}"/>
              </a:ext>
            </a:extLst>
          </p:cNvPr>
          <p:cNvSpPr>
            <a:spLocks noGrp="1"/>
          </p:cNvSpPr>
          <p:nvPr>
            <p:ph idx="1"/>
          </p:nvPr>
        </p:nvSpPr>
        <p:spPr/>
        <p:txBody>
          <a:bodyPr>
            <a:normAutofit lnSpcReduction="10000"/>
          </a:bodyPr>
          <a:lstStyle/>
          <a:p>
            <a:pPr marL="0" indent="0">
              <a:buNone/>
            </a:pPr>
            <a:r>
              <a:rPr lang="de-DE" u="sng" dirty="0"/>
              <a:t>Analogie:</a:t>
            </a:r>
          </a:p>
          <a:p>
            <a:r>
              <a:rPr lang="de-DE" dirty="0"/>
              <a:t>Anwendung einer Norm, obwohl dieser Fall nicht geregelt ist</a:t>
            </a:r>
          </a:p>
          <a:p>
            <a:r>
              <a:rPr lang="de-DE" dirty="0"/>
              <a:t>-&gt;Gesetzeslücken werden gefüllt, Wortlaut überschritten</a:t>
            </a:r>
          </a:p>
          <a:p>
            <a:r>
              <a:rPr lang="de-DE" dirty="0"/>
              <a:t>Unter nachfolgenden Bedingungen möglich:</a:t>
            </a:r>
          </a:p>
          <a:p>
            <a:pPr marL="914400" lvl="1" indent="-457200">
              <a:buFont typeface="+mj-lt"/>
              <a:buAutoNum type="arabicPeriod"/>
            </a:pPr>
            <a:r>
              <a:rPr lang="de-DE" dirty="0"/>
              <a:t>Kein Verbot einer Analogie (Bsp. Art. 103 II StGB)</a:t>
            </a:r>
          </a:p>
          <a:p>
            <a:pPr marL="914400" lvl="1" indent="-457200">
              <a:buFont typeface="+mj-lt"/>
              <a:buAutoNum type="arabicPeriod"/>
            </a:pPr>
            <a:r>
              <a:rPr lang="de-DE" dirty="0"/>
              <a:t>Planwidrige Gesetzeslücke (Hätte Gesetzgeber den Fall gekannt, so auch geregelt)</a:t>
            </a:r>
          </a:p>
          <a:p>
            <a:pPr marL="914400" lvl="1" indent="-457200">
              <a:buFont typeface="+mj-lt"/>
              <a:buAutoNum type="arabicPeriod"/>
            </a:pPr>
            <a:r>
              <a:rPr lang="de-DE" dirty="0"/>
              <a:t>Vergleichbarkeit der SV</a:t>
            </a:r>
          </a:p>
          <a:p>
            <a:pPr marL="914400" lvl="1" indent="-457200">
              <a:buFont typeface="+mj-lt"/>
              <a:buAutoNum type="arabicPeriod"/>
            </a:pPr>
            <a:r>
              <a:rPr lang="de-DE" dirty="0"/>
              <a:t>Analogiefähigkeit der Vorschrift/ des Rechtsprinzips</a:t>
            </a:r>
          </a:p>
          <a:p>
            <a:r>
              <a:rPr lang="de-DE" dirty="0"/>
              <a:t>Gegenteil: Teleologische Reduktion</a:t>
            </a:r>
          </a:p>
          <a:p>
            <a:pPr marL="0" indent="0">
              <a:buNone/>
            </a:pPr>
            <a:endParaRPr lang="de-DE" dirty="0"/>
          </a:p>
        </p:txBody>
      </p:sp>
      <p:sp>
        <p:nvSpPr>
          <p:cNvPr id="3" name="Foliennummernplatzhalter 2">
            <a:extLst>
              <a:ext uri="{FF2B5EF4-FFF2-40B4-BE49-F238E27FC236}">
                <a16:creationId xmlns:a16="http://schemas.microsoft.com/office/drawing/2014/main" id="{83A3EEC2-EC6E-4725-9F88-73397770F395}"/>
              </a:ext>
            </a:extLst>
          </p:cNvPr>
          <p:cNvSpPr>
            <a:spLocks noGrp="1"/>
          </p:cNvSpPr>
          <p:nvPr>
            <p:ph type="sldNum" sz="quarter" idx="12"/>
          </p:nvPr>
        </p:nvSpPr>
        <p:spPr/>
        <p:txBody>
          <a:bodyPr/>
          <a:lstStyle/>
          <a:p>
            <a:fld id="{20DB0427-7C10-4097-9036-44289566C723}" type="slidenum">
              <a:rPr lang="de-DE" smtClean="0"/>
              <a:t>50</a:t>
            </a:fld>
            <a:endParaRPr lang="de-DE"/>
          </a:p>
        </p:txBody>
      </p:sp>
    </p:spTree>
    <p:extLst>
      <p:ext uri="{BB962C8B-B14F-4D97-AF65-F5344CB8AC3E}">
        <p14:creationId xmlns:p14="http://schemas.microsoft.com/office/powerpoint/2010/main" val="11749949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7A2B1F7-7D0A-433E-B920-2681BDDDA41D}"/>
              </a:ext>
            </a:extLst>
          </p:cNvPr>
          <p:cNvSpPr>
            <a:spLocks noGrp="1"/>
          </p:cNvSpPr>
          <p:nvPr>
            <p:ph idx="1"/>
          </p:nvPr>
        </p:nvSpPr>
        <p:spPr/>
        <p:txBody>
          <a:bodyPr/>
          <a:lstStyle/>
          <a:p>
            <a:pPr marL="0" indent="0">
              <a:buNone/>
            </a:pPr>
            <a:r>
              <a:rPr lang="de-DE" u="sng" dirty="0"/>
              <a:t>Beispiel Analogie:</a:t>
            </a:r>
          </a:p>
          <a:p>
            <a:r>
              <a:rPr lang="de-DE" dirty="0"/>
              <a:t>Ist § 12 BGB auf Vereine anwendbar? </a:t>
            </a:r>
          </a:p>
          <a:p>
            <a:pPr marL="0" indent="0">
              <a:buNone/>
            </a:pPr>
            <a:r>
              <a:rPr lang="de-DE" i="1" dirty="0"/>
              <a:t>Wird das Recht zum Gebrauch eines Namens dem Berechtigten von einem anderen bestritten oder wird das Interesse des Berechtigten dadurch verletzt, dass ein anderer unbefugt den gleichen Namen gebraucht, so kann der Berechtigte von dem anderen Beseitigung der Beeinträchtigung verlangen. Sind weitere Beeinträchtigungen zu besorgen, so kann er auf Unterlassung klagen.</a:t>
            </a:r>
          </a:p>
          <a:p>
            <a:pPr marL="0" indent="0">
              <a:buNone/>
            </a:pPr>
            <a:endParaRPr lang="de-DE" dirty="0"/>
          </a:p>
        </p:txBody>
      </p:sp>
      <p:sp>
        <p:nvSpPr>
          <p:cNvPr id="3" name="Foliennummernplatzhalter 2">
            <a:extLst>
              <a:ext uri="{FF2B5EF4-FFF2-40B4-BE49-F238E27FC236}">
                <a16:creationId xmlns:a16="http://schemas.microsoft.com/office/drawing/2014/main" id="{BC2C83A1-CAC3-4931-BD7B-ACBFEA210030}"/>
              </a:ext>
            </a:extLst>
          </p:cNvPr>
          <p:cNvSpPr>
            <a:spLocks noGrp="1"/>
          </p:cNvSpPr>
          <p:nvPr>
            <p:ph type="sldNum" sz="quarter" idx="12"/>
          </p:nvPr>
        </p:nvSpPr>
        <p:spPr/>
        <p:txBody>
          <a:bodyPr/>
          <a:lstStyle/>
          <a:p>
            <a:fld id="{20DB0427-7C10-4097-9036-44289566C723}" type="slidenum">
              <a:rPr lang="de-DE" smtClean="0"/>
              <a:t>51</a:t>
            </a:fld>
            <a:endParaRPr lang="de-DE"/>
          </a:p>
        </p:txBody>
      </p:sp>
    </p:spTree>
    <p:extLst>
      <p:ext uri="{BB962C8B-B14F-4D97-AF65-F5344CB8AC3E}">
        <p14:creationId xmlns:p14="http://schemas.microsoft.com/office/powerpoint/2010/main" val="35862998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0135161-93C1-4064-8124-EA904A89EA36}"/>
              </a:ext>
            </a:extLst>
          </p:cNvPr>
          <p:cNvSpPr>
            <a:spLocks noGrp="1"/>
          </p:cNvSpPr>
          <p:nvPr>
            <p:ph idx="1"/>
          </p:nvPr>
        </p:nvSpPr>
        <p:spPr/>
        <p:txBody>
          <a:bodyPr/>
          <a:lstStyle/>
          <a:p>
            <a:pPr marL="514350" indent="-514350">
              <a:buFont typeface="+mj-lt"/>
              <a:buAutoNum type="arabicPeriod"/>
            </a:pPr>
            <a:r>
              <a:rPr lang="de-DE" dirty="0"/>
              <a:t>Analogieverbot (-)</a:t>
            </a:r>
          </a:p>
          <a:p>
            <a:pPr marL="514350" indent="-514350">
              <a:buFont typeface="+mj-lt"/>
              <a:buAutoNum type="arabicPeriod"/>
            </a:pPr>
            <a:r>
              <a:rPr lang="de-DE" dirty="0"/>
              <a:t>Planwidrige Regelungslücke:</a:t>
            </a:r>
          </a:p>
          <a:p>
            <a:pPr lvl="1"/>
            <a:r>
              <a:rPr lang="de-DE" dirty="0"/>
              <a:t>Vereinsrecht (§§ 21 ff. BGB) enthält keine Regelung</a:t>
            </a:r>
          </a:p>
          <a:p>
            <a:pPr lvl="1"/>
            <a:r>
              <a:rPr lang="de-DE" dirty="0"/>
              <a:t>§ 12 BGB schützt natürliche Personen (s. Systematik, ggf. Wortlaut)</a:t>
            </a:r>
          </a:p>
          <a:p>
            <a:pPr lvl="1"/>
            <a:r>
              <a:rPr lang="de-DE" dirty="0"/>
              <a:t>Namensrecht durch Art. 2 Abs. 1 </a:t>
            </a:r>
            <a:r>
              <a:rPr lang="de-DE" dirty="0" err="1"/>
              <a:t>iVm</a:t>
            </a:r>
            <a:r>
              <a:rPr lang="de-DE" dirty="0"/>
              <a:t> Art. 1 Abs. 1 GG geschützt, nicht nur nat. Personen, sondern „jeder“, also auch Vereine</a:t>
            </a:r>
          </a:p>
          <a:p>
            <a:pPr marL="514350" indent="-514350">
              <a:buFont typeface="+mj-lt"/>
              <a:buAutoNum type="arabicPeriod"/>
            </a:pPr>
            <a:r>
              <a:rPr lang="de-DE" dirty="0"/>
              <a:t>Vergleichbare Interessenlage:</a:t>
            </a:r>
          </a:p>
          <a:p>
            <a:pPr lvl="1"/>
            <a:r>
              <a:rPr lang="de-DE" dirty="0"/>
              <a:t>Kennzeichnungs- u. Unterscheidungsfunktion des Namens</a:t>
            </a:r>
          </a:p>
          <a:p>
            <a:pPr lvl="1"/>
            <a:r>
              <a:rPr lang="de-DE" dirty="0"/>
              <a:t>Sowohl nat. Personen als auch Vereine</a:t>
            </a:r>
          </a:p>
          <a:p>
            <a:pPr marL="514350" indent="-514350">
              <a:buFont typeface="+mj-lt"/>
              <a:buAutoNum type="arabicPeriod"/>
            </a:pPr>
            <a:r>
              <a:rPr lang="de-DE" dirty="0"/>
              <a:t>Ergebnis: Analogie (+)</a:t>
            </a:r>
          </a:p>
        </p:txBody>
      </p:sp>
      <p:sp>
        <p:nvSpPr>
          <p:cNvPr id="3" name="Foliennummernplatzhalter 2">
            <a:extLst>
              <a:ext uri="{FF2B5EF4-FFF2-40B4-BE49-F238E27FC236}">
                <a16:creationId xmlns:a16="http://schemas.microsoft.com/office/drawing/2014/main" id="{035FFCD9-4234-4B31-95C3-AC2C94E73080}"/>
              </a:ext>
            </a:extLst>
          </p:cNvPr>
          <p:cNvSpPr>
            <a:spLocks noGrp="1"/>
          </p:cNvSpPr>
          <p:nvPr>
            <p:ph type="sldNum" sz="quarter" idx="12"/>
          </p:nvPr>
        </p:nvSpPr>
        <p:spPr/>
        <p:txBody>
          <a:bodyPr/>
          <a:lstStyle/>
          <a:p>
            <a:fld id="{20DB0427-7C10-4097-9036-44289566C723}" type="slidenum">
              <a:rPr lang="de-DE" smtClean="0"/>
              <a:t>52</a:t>
            </a:fld>
            <a:endParaRPr lang="de-DE"/>
          </a:p>
        </p:txBody>
      </p:sp>
    </p:spTree>
    <p:extLst>
      <p:ext uri="{BB962C8B-B14F-4D97-AF65-F5344CB8AC3E}">
        <p14:creationId xmlns:p14="http://schemas.microsoft.com/office/powerpoint/2010/main" val="29183816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16EADAE-285E-4ADA-8301-2C5D7E926855}"/>
              </a:ext>
            </a:extLst>
          </p:cNvPr>
          <p:cNvSpPr>
            <a:spLocks noGrp="1"/>
          </p:cNvSpPr>
          <p:nvPr>
            <p:ph idx="1"/>
          </p:nvPr>
        </p:nvSpPr>
        <p:spPr/>
        <p:txBody>
          <a:bodyPr/>
          <a:lstStyle/>
          <a:p>
            <a:pPr marL="0" indent="0">
              <a:buNone/>
            </a:pPr>
            <a:r>
              <a:rPr lang="de-DE" u="sng" dirty="0"/>
              <a:t>Beispiel Teleologische Reduktion: </a:t>
            </a:r>
          </a:p>
          <a:p>
            <a:pPr marL="0" indent="0">
              <a:buNone/>
            </a:pPr>
            <a:r>
              <a:rPr lang="de-DE" dirty="0"/>
              <a:t>Ist § 212 StGB auf die versuchte Selbsttötung anwendbar?</a:t>
            </a:r>
          </a:p>
          <a:p>
            <a:pPr marL="0" indent="0">
              <a:buNone/>
            </a:pPr>
            <a:r>
              <a:rPr lang="de-DE" i="1" dirty="0"/>
              <a:t>Wer einen Menschen tötet, ohne Mörder zu sein, wird als Totschläger mit Freiheitsstrafe nicht unter fünf Jahren bestraft. </a:t>
            </a:r>
          </a:p>
          <a:p>
            <a:pPr marL="0" indent="0">
              <a:buNone/>
            </a:pPr>
            <a:r>
              <a:rPr lang="de-DE" i="1" dirty="0"/>
              <a:t>[Auch der Versuch ist strafbar]</a:t>
            </a:r>
          </a:p>
          <a:p>
            <a:pPr marL="0" indent="0">
              <a:buNone/>
            </a:pPr>
            <a:endParaRPr lang="de-DE" i="1" dirty="0"/>
          </a:p>
          <a:p>
            <a:pPr marL="0" indent="0">
              <a:buNone/>
            </a:pPr>
            <a:endParaRPr lang="de-DE" i="1" dirty="0"/>
          </a:p>
          <a:p>
            <a:pPr marL="0" indent="0">
              <a:buNone/>
            </a:pPr>
            <a:endParaRPr lang="de-DE" dirty="0"/>
          </a:p>
        </p:txBody>
      </p:sp>
      <p:sp>
        <p:nvSpPr>
          <p:cNvPr id="3" name="Foliennummernplatzhalter 2">
            <a:extLst>
              <a:ext uri="{FF2B5EF4-FFF2-40B4-BE49-F238E27FC236}">
                <a16:creationId xmlns:a16="http://schemas.microsoft.com/office/drawing/2014/main" id="{FD308CEF-3FD6-4BD8-BFA3-F0F382B066EF}"/>
              </a:ext>
            </a:extLst>
          </p:cNvPr>
          <p:cNvSpPr>
            <a:spLocks noGrp="1"/>
          </p:cNvSpPr>
          <p:nvPr>
            <p:ph type="sldNum" sz="quarter" idx="12"/>
          </p:nvPr>
        </p:nvSpPr>
        <p:spPr/>
        <p:txBody>
          <a:bodyPr/>
          <a:lstStyle/>
          <a:p>
            <a:fld id="{20DB0427-7C10-4097-9036-44289566C723}" type="slidenum">
              <a:rPr lang="de-DE" smtClean="0"/>
              <a:t>53</a:t>
            </a:fld>
            <a:endParaRPr lang="de-DE"/>
          </a:p>
        </p:txBody>
      </p:sp>
    </p:spTree>
    <p:extLst>
      <p:ext uri="{BB962C8B-B14F-4D97-AF65-F5344CB8AC3E}">
        <p14:creationId xmlns:p14="http://schemas.microsoft.com/office/powerpoint/2010/main" val="7143313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91607D0-1326-48CF-B2D6-62CB8B27C756}"/>
              </a:ext>
            </a:extLst>
          </p:cNvPr>
          <p:cNvSpPr>
            <a:spLocks noGrp="1"/>
          </p:cNvSpPr>
          <p:nvPr>
            <p:ph idx="1"/>
          </p:nvPr>
        </p:nvSpPr>
        <p:spPr/>
        <p:txBody>
          <a:bodyPr/>
          <a:lstStyle/>
          <a:p>
            <a:r>
              <a:rPr lang="de-DE" dirty="0"/>
              <a:t>Wortlaut umfasst auch diesen Fall</a:t>
            </a:r>
          </a:p>
          <a:p>
            <a:r>
              <a:rPr lang="de-DE" dirty="0"/>
              <a:t>Sinn und Zweck gebietet ein anderes Ergebnis, da die Tötung fremder Menschen nur erfasst sein soll</a:t>
            </a:r>
          </a:p>
          <a:p>
            <a:r>
              <a:rPr lang="de-DE" dirty="0"/>
              <a:t>Damit teleologische Reduktion auf „andere Menschen“</a:t>
            </a:r>
          </a:p>
        </p:txBody>
      </p:sp>
      <p:sp>
        <p:nvSpPr>
          <p:cNvPr id="3" name="Foliennummernplatzhalter 2">
            <a:extLst>
              <a:ext uri="{FF2B5EF4-FFF2-40B4-BE49-F238E27FC236}">
                <a16:creationId xmlns:a16="http://schemas.microsoft.com/office/drawing/2014/main" id="{E174F049-584B-43DD-9EAA-FC6D8A8EBC5A}"/>
              </a:ext>
            </a:extLst>
          </p:cNvPr>
          <p:cNvSpPr>
            <a:spLocks noGrp="1"/>
          </p:cNvSpPr>
          <p:nvPr>
            <p:ph type="sldNum" sz="quarter" idx="12"/>
          </p:nvPr>
        </p:nvSpPr>
        <p:spPr/>
        <p:txBody>
          <a:bodyPr/>
          <a:lstStyle/>
          <a:p>
            <a:fld id="{20DB0427-7C10-4097-9036-44289566C723}" type="slidenum">
              <a:rPr lang="de-DE" smtClean="0"/>
              <a:t>54</a:t>
            </a:fld>
            <a:endParaRPr lang="de-DE"/>
          </a:p>
        </p:txBody>
      </p:sp>
    </p:spTree>
    <p:extLst>
      <p:ext uri="{BB962C8B-B14F-4D97-AF65-F5344CB8AC3E}">
        <p14:creationId xmlns:p14="http://schemas.microsoft.com/office/powerpoint/2010/main" val="24207945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0E06BD37-1F0F-4139-BD76-87A17B79C73E}"/>
              </a:ext>
            </a:extLst>
          </p:cNvPr>
          <p:cNvSpPr>
            <a:spLocks noGrp="1"/>
          </p:cNvSpPr>
          <p:nvPr>
            <p:ph idx="1"/>
          </p:nvPr>
        </p:nvSpPr>
        <p:spPr/>
        <p:txBody>
          <a:bodyPr>
            <a:normAutofit/>
          </a:bodyPr>
          <a:lstStyle/>
          <a:p>
            <a:pPr marL="0" indent="0" algn="ctr">
              <a:buNone/>
            </a:pPr>
            <a:endParaRPr lang="de-DE" sz="5000" dirty="0"/>
          </a:p>
          <a:p>
            <a:pPr marL="0" indent="0" algn="ctr">
              <a:buNone/>
            </a:pPr>
            <a:endParaRPr lang="de-DE" sz="5000" dirty="0"/>
          </a:p>
          <a:p>
            <a:pPr marL="0" indent="0" algn="ctr">
              <a:buNone/>
            </a:pPr>
            <a:r>
              <a:rPr lang="de-DE" sz="5000" b="1" dirty="0"/>
              <a:t>Übung 4</a:t>
            </a:r>
          </a:p>
        </p:txBody>
      </p:sp>
      <p:sp>
        <p:nvSpPr>
          <p:cNvPr id="3" name="Foliennummernplatzhalter 2">
            <a:extLst>
              <a:ext uri="{FF2B5EF4-FFF2-40B4-BE49-F238E27FC236}">
                <a16:creationId xmlns:a16="http://schemas.microsoft.com/office/drawing/2014/main" id="{2BE077DC-97FC-47A9-871F-9F97D01A644A}"/>
              </a:ext>
            </a:extLst>
          </p:cNvPr>
          <p:cNvSpPr>
            <a:spLocks noGrp="1"/>
          </p:cNvSpPr>
          <p:nvPr>
            <p:ph type="sldNum" sz="quarter" idx="12"/>
          </p:nvPr>
        </p:nvSpPr>
        <p:spPr/>
        <p:txBody>
          <a:bodyPr/>
          <a:lstStyle/>
          <a:p>
            <a:fld id="{20DB0427-7C10-4097-9036-44289566C723}" type="slidenum">
              <a:rPr lang="de-DE" smtClean="0"/>
              <a:t>55</a:t>
            </a:fld>
            <a:endParaRPr lang="de-DE"/>
          </a:p>
        </p:txBody>
      </p:sp>
    </p:spTree>
    <p:extLst>
      <p:ext uri="{BB962C8B-B14F-4D97-AF65-F5344CB8AC3E}">
        <p14:creationId xmlns:p14="http://schemas.microsoft.com/office/powerpoint/2010/main" val="354428787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9CDC384-0C50-436E-9B8E-1526C8E5E8C5}"/>
              </a:ext>
            </a:extLst>
          </p:cNvPr>
          <p:cNvSpPr>
            <a:spLocks noGrp="1"/>
          </p:cNvSpPr>
          <p:nvPr>
            <p:ph idx="1"/>
          </p:nvPr>
        </p:nvSpPr>
        <p:spPr/>
        <p:txBody>
          <a:bodyPr/>
          <a:lstStyle/>
          <a:p>
            <a:pPr marL="0" indent="0">
              <a:buNone/>
            </a:pPr>
            <a:r>
              <a:rPr lang="de-DE" dirty="0"/>
              <a:t>S hat eine nicht strafbewehrte Handlung vorgenommen. Da der Bundestag dessen Vorgehen jedoch missbilligt, wird das StGB geändert, sodass die Handlung nun strafbar ist. Nun soll S basierend auf dieser Norm verurteilt werden. Ist dies möglich?</a:t>
            </a:r>
          </a:p>
          <a:p>
            <a:pPr marL="514350" indent="-514350">
              <a:buFont typeface="+mj-lt"/>
              <a:buAutoNum type="arabicPeriod"/>
            </a:pPr>
            <a:r>
              <a:rPr lang="de-DE" dirty="0"/>
              <a:t>Ja</a:t>
            </a:r>
          </a:p>
          <a:p>
            <a:pPr marL="514350" indent="-514350">
              <a:buFont typeface="+mj-lt"/>
              <a:buAutoNum type="arabicPeriod"/>
            </a:pPr>
            <a:r>
              <a:rPr lang="de-DE" dirty="0"/>
              <a:t>Nein</a:t>
            </a:r>
          </a:p>
          <a:p>
            <a:pPr marL="514350" indent="-514350">
              <a:buFont typeface="+mj-lt"/>
              <a:buAutoNum type="arabicPeriod"/>
            </a:pPr>
            <a:r>
              <a:rPr lang="de-DE" dirty="0"/>
              <a:t>Kommt auf den Tatbestand an</a:t>
            </a:r>
          </a:p>
          <a:p>
            <a:pPr marL="514350" indent="-514350">
              <a:buFont typeface="+mj-lt"/>
              <a:buAutoNum type="arabicPeriod"/>
            </a:pPr>
            <a:r>
              <a:rPr lang="de-DE" dirty="0"/>
              <a:t>Nur wenn das BVerfG zustimmt</a:t>
            </a:r>
          </a:p>
          <a:p>
            <a:pPr marL="514350" indent="-514350">
              <a:buFont typeface="+mj-lt"/>
              <a:buAutoNum type="arabicPeriod"/>
            </a:pPr>
            <a:endParaRPr lang="de-DE" dirty="0"/>
          </a:p>
        </p:txBody>
      </p:sp>
      <p:sp>
        <p:nvSpPr>
          <p:cNvPr id="3" name="Foliennummernplatzhalter 2">
            <a:extLst>
              <a:ext uri="{FF2B5EF4-FFF2-40B4-BE49-F238E27FC236}">
                <a16:creationId xmlns:a16="http://schemas.microsoft.com/office/drawing/2014/main" id="{78A06187-AE03-45C8-AA6A-CE474C86CF46}"/>
              </a:ext>
            </a:extLst>
          </p:cNvPr>
          <p:cNvSpPr>
            <a:spLocks noGrp="1"/>
          </p:cNvSpPr>
          <p:nvPr>
            <p:ph type="sldNum" sz="quarter" idx="12"/>
          </p:nvPr>
        </p:nvSpPr>
        <p:spPr/>
        <p:txBody>
          <a:bodyPr/>
          <a:lstStyle/>
          <a:p>
            <a:fld id="{20DB0427-7C10-4097-9036-44289566C723}" type="slidenum">
              <a:rPr lang="de-DE" smtClean="0"/>
              <a:t>56</a:t>
            </a:fld>
            <a:endParaRPr lang="de-DE"/>
          </a:p>
        </p:txBody>
      </p:sp>
    </p:spTree>
    <p:extLst>
      <p:ext uri="{BB962C8B-B14F-4D97-AF65-F5344CB8AC3E}">
        <p14:creationId xmlns:p14="http://schemas.microsoft.com/office/powerpoint/2010/main" val="38057128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9CDC384-0C50-436E-9B8E-1526C8E5E8C5}"/>
              </a:ext>
            </a:extLst>
          </p:cNvPr>
          <p:cNvSpPr>
            <a:spLocks noGrp="1"/>
          </p:cNvSpPr>
          <p:nvPr>
            <p:ph idx="1"/>
          </p:nvPr>
        </p:nvSpPr>
        <p:spPr/>
        <p:txBody>
          <a:bodyPr/>
          <a:lstStyle/>
          <a:p>
            <a:pPr marL="0" indent="0">
              <a:buNone/>
            </a:pPr>
            <a:r>
              <a:rPr lang="de-DE" dirty="0"/>
              <a:t>S hat eine nicht strafbewehrte Handlung vorgenommen. Da der Bundestag dessen Vorgehen jedoch missbilligt, wird das StGB geändert, sodass die Handlung nun strafbar ist. Anschließend soll S basierend auf dieser Norm verurteilt werden. Ist dies möglich?</a:t>
            </a:r>
          </a:p>
          <a:p>
            <a:pPr marL="514350" indent="-514350">
              <a:buFont typeface="+mj-lt"/>
              <a:buAutoNum type="arabicPeriod"/>
            </a:pPr>
            <a:r>
              <a:rPr lang="de-DE" dirty="0"/>
              <a:t>Ja</a:t>
            </a:r>
          </a:p>
          <a:p>
            <a:pPr marL="514350" indent="-514350">
              <a:buFont typeface="+mj-lt"/>
              <a:buAutoNum type="arabicPeriod"/>
            </a:pPr>
            <a:r>
              <a:rPr lang="de-DE" dirty="0">
                <a:solidFill>
                  <a:srgbClr val="00B050"/>
                </a:solidFill>
              </a:rPr>
              <a:t>Nein (Art. 103 Abs. 2 GG)</a:t>
            </a:r>
          </a:p>
          <a:p>
            <a:pPr marL="514350" indent="-514350">
              <a:buFont typeface="+mj-lt"/>
              <a:buAutoNum type="arabicPeriod"/>
            </a:pPr>
            <a:r>
              <a:rPr lang="de-DE" dirty="0"/>
              <a:t>Kommt auf den Tatbestand an</a:t>
            </a:r>
          </a:p>
          <a:p>
            <a:pPr marL="514350" indent="-514350">
              <a:buFont typeface="+mj-lt"/>
              <a:buAutoNum type="arabicPeriod"/>
            </a:pPr>
            <a:r>
              <a:rPr lang="de-DE" dirty="0"/>
              <a:t>Nur wenn das BVerfG zustimmt</a:t>
            </a:r>
          </a:p>
          <a:p>
            <a:pPr marL="514350" indent="-514350">
              <a:buFont typeface="+mj-lt"/>
              <a:buAutoNum type="arabicPeriod"/>
            </a:pPr>
            <a:endParaRPr lang="de-DE" dirty="0"/>
          </a:p>
        </p:txBody>
      </p:sp>
      <p:sp>
        <p:nvSpPr>
          <p:cNvPr id="3" name="Foliennummernplatzhalter 2">
            <a:extLst>
              <a:ext uri="{FF2B5EF4-FFF2-40B4-BE49-F238E27FC236}">
                <a16:creationId xmlns:a16="http://schemas.microsoft.com/office/drawing/2014/main" id="{78A06187-AE03-45C8-AA6A-CE474C86CF46}"/>
              </a:ext>
            </a:extLst>
          </p:cNvPr>
          <p:cNvSpPr>
            <a:spLocks noGrp="1"/>
          </p:cNvSpPr>
          <p:nvPr>
            <p:ph type="sldNum" sz="quarter" idx="12"/>
          </p:nvPr>
        </p:nvSpPr>
        <p:spPr/>
        <p:txBody>
          <a:bodyPr/>
          <a:lstStyle/>
          <a:p>
            <a:fld id="{20DB0427-7C10-4097-9036-44289566C723}" type="slidenum">
              <a:rPr lang="de-DE" smtClean="0"/>
              <a:t>57</a:t>
            </a:fld>
            <a:endParaRPr lang="de-DE"/>
          </a:p>
        </p:txBody>
      </p:sp>
    </p:spTree>
    <p:extLst>
      <p:ext uri="{BB962C8B-B14F-4D97-AF65-F5344CB8AC3E}">
        <p14:creationId xmlns:p14="http://schemas.microsoft.com/office/powerpoint/2010/main" val="1009065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F2A85E0B-754A-40F4-A4B7-00B48B6934BB}"/>
              </a:ext>
            </a:extLst>
          </p:cNvPr>
          <p:cNvSpPr>
            <a:spLocks noGrp="1"/>
          </p:cNvSpPr>
          <p:nvPr>
            <p:ph idx="1"/>
          </p:nvPr>
        </p:nvSpPr>
        <p:spPr/>
        <p:txBody>
          <a:bodyPr>
            <a:normAutofit/>
          </a:bodyPr>
          <a:lstStyle/>
          <a:p>
            <a:pPr marL="0" indent="0" algn="ctr">
              <a:buNone/>
            </a:pPr>
            <a:endParaRPr lang="de-DE" sz="5000" dirty="0"/>
          </a:p>
          <a:p>
            <a:pPr marL="0" indent="0" algn="ctr">
              <a:buNone/>
            </a:pPr>
            <a:endParaRPr lang="de-DE" sz="5000" dirty="0"/>
          </a:p>
          <a:p>
            <a:pPr marL="0" indent="0" algn="ctr">
              <a:buNone/>
            </a:pPr>
            <a:r>
              <a:rPr lang="de-DE" sz="5000" dirty="0"/>
              <a:t>Überblick über das Europäische Recht</a:t>
            </a:r>
          </a:p>
        </p:txBody>
      </p:sp>
      <p:sp>
        <p:nvSpPr>
          <p:cNvPr id="3" name="Foliennummernplatzhalter 2">
            <a:extLst>
              <a:ext uri="{FF2B5EF4-FFF2-40B4-BE49-F238E27FC236}">
                <a16:creationId xmlns:a16="http://schemas.microsoft.com/office/drawing/2014/main" id="{7792FBB2-7998-454A-B894-CBAFC4F5100E}"/>
              </a:ext>
            </a:extLst>
          </p:cNvPr>
          <p:cNvSpPr>
            <a:spLocks noGrp="1"/>
          </p:cNvSpPr>
          <p:nvPr>
            <p:ph type="sldNum" sz="quarter" idx="12"/>
          </p:nvPr>
        </p:nvSpPr>
        <p:spPr/>
        <p:txBody>
          <a:bodyPr/>
          <a:lstStyle/>
          <a:p>
            <a:fld id="{20DB0427-7C10-4097-9036-44289566C723}" type="slidenum">
              <a:rPr lang="de-DE" smtClean="0"/>
              <a:t>58</a:t>
            </a:fld>
            <a:endParaRPr lang="de-DE"/>
          </a:p>
        </p:txBody>
      </p:sp>
    </p:spTree>
    <p:extLst>
      <p:ext uri="{BB962C8B-B14F-4D97-AF65-F5344CB8AC3E}">
        <p14:creationId xmlns:p14="http://schemas.microsoft.com/office/powerpoint/2010/main" val="1391243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932FD7C-9EE5-4D7F-B12E-003E11E4B41D}"/>
              </a:ext>
            </a:extLst>
          </p:cNvPr>
          <p:cNvSpPr>
            <a:spLocks noGrp="1"/>
          </p:cNvSpPr>
          <p:nvPr>
            <p:ph idx="1"/>
          </p:nvPr>
        </p:nvSpPr>
        <p:spPr/>
        <p:txBody>
          <a:bodyPr/>
          <a:lstStyle/>
          <a:p>
            <a:r>
              <a:rPr lang="de-DE" dirty="0"/>
              <a:t>Rechtsquellen des Europarecht:</a:t>
            </a:r>
          </a:p>
          <a:p>
            <a:pPr marL="514350" indent="-514350">
              <a:buFont typeface="+mj-lt"/>
              <a:buAutoNum type="arabicPeriod"/>
            </a:pPr>
            <a:r>
              <a:rPr lang="de-DE" dirty="0"/>
              <a:t>Primärrecht: </a:t>
            </a:r>
          </a:p>
          <a:p>
            <a:pPr lvl="1"/>
            <a:r>
              <a:rPr lang="de-DE" dirty="0"/>
              <a:t>Gründungsverträge (EUV, AEUV, Charta d. Grundrecht der EU, Protokolle, Anhänge, Allg. Rechtsgrundsätze (EuGH), </a:t>
            </a:r>
            <a:r>
              <a:rPr lang="de-DE" dirty="0" err="1"/>
              <a:t>GemeinschaftsgewohnheitsR</a:t>
            </a:r>
            <a:r>
              <a:rPr lang="de-DE" dirty="0"/>
              <a:t>)</a:t>
            </a:r>
          </a:p>
          <a:p>
            <a:pPr marL="514350" indent="-514350">
              <a:buFont typeface="+mj-lt"/>
              <a:buAutoNum type="arabicPeriod"/>
            </a:pPr>
            <a:r>
              <a:rPr lang="de-DE" dirty="0"/>
              <a:t>Völkerrecht: </a:t>
            </a:r>
          </a:p>
          <a:p>
            <a:pPr lvl="1"/>
            <a:r>
              <a:rPr lang="de-DE" dirty="0"/>
              <a:t>Völkerrechtliche Verträge mit Drittstaaten u. intern. Organisationen, Art. 216 AEUV</a:t>
            </a:r>
          </a:p>
          <a:p>
            <a:pPr lvl="1"/>
            <a:r>
              <a:rPr lang="de-DE" dirty="0"/>
              <a:t>Allg. Völkerrecht</a:t>
            </a:r>
          </a:p>
          <a:p>
            <a:pPr marL="514350" indent="-514350">
              <a:buFont typeface="+mj-lt"/>
              <a:buAutoNum type="arabicPeriod"/>
            </a:pPr>
            <a:r>
              <a:rPr lang="de-DE" dirty="0"/>
              <a:t>Sekundärrecht: </a:t>
            </a:r>
          </a:p>
          <a:p>
            <a:pPr lvl="1"/>
            <a:r>
              <a:rPr lang="de-DE" dirty="0"/>
              <a:t>Aus Gründungsverträgen abgeleitet: VO, RL etc. -&gt; Art. 288 AEUV</a:t>
            </a:r>
          </a:p>
        </p:txBody>
      </p:sp>
      <p:sp>
        <p:nvSpPr>
          <p:cNvPr id="3" name="Foliennummernplatzhalter 2">
            <a:extLst>
              <a:ext uri="{FF2B5EF4-FFF2-40B4-BE49-F238E27FC236}">
                <a16:creationId xmlns:a16="http://schemas.microsoft.com/office/drawing/2014/main" id="{EC8F7070-A2E8-4C07-BB51-EAF206648B0E}"/>
              </a:ext>
            </a:extLst>
          </p:cNvPr>
          <p:cNvSpPr>
            <a:spLocks noGrp="1"/>
          </p:cNvSpPr>
          <p:nvPr>
            <p:ph type="sldNum" sz="quarter" idx="12"/>
          </p:nvPr>
        </p:nvSpPr>
        <p:spPr/>
        <p:txBody>
          <a:bodyPr/>
          <a:lstStyle/>
          <a:p>
            <a:fld id="{20DB0427-7C10-4097-9036-44289566C723}" type="slidenum">
              <a:rPr lang="de-DE" smtClean="0"/>
              <a:t>59</a:t>
            </a:fld>
            <a:endParaRPr lang="de-DE"/>
          </a:p>
        </p:txBody>
      </p:sp>
    </p:spTree>
    <p:extLst>
      <p:ext uri="{BB962C8B-B14F-4D97-AF65-F5344CB8AC3E}">
        <p14:creationId xmlns:p14="http://schemas.microsoft.com/office/powerpoint/2010/main" val="3817303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AA62F50-0228-4D62-BAC0-93F6219FA4AD}"/>
              </a:ext>
            </a:extLst>
          </p:cNvPr>
          <p:cNvSpPr>
            <a:spLocks noGrp="1"/>
          </p:cNvSpPr>
          <p:nvPr>
            <p:ph idx="1"/>
          </p:nvPr>
        </p:nvSpPr>
        <p:spPr/>
        <p:txBody>
          <a:bodyPr vert="horz" lIns="91440" tIns="45720" rIns="91440" bIns="45720" rtlCol="0" anchor="t">
            <a:normAutofit fontScale="92500"/>
          </a:bodyPr>
          <a:lstStyle/>
          <a:p>
            <a:pPr marL="0" indent="0">
              <a:buNone/>
            </a:pPr>
            <a:r>
              <a:rPr lang="de-DE" u="sng" dirty="0">
                <a:cs typeface="Calibri" panose="020F0502020204030204"/>
              </a:rPr>
              <a:t>Beispiel Völkerrecht:</a:t>
            </a:r>
          </a:p>
          <a:p>
            <a:pPr marL="0" indent="0">
              <a:buNone/>
            </a:pPr>
            <a:r>
              <a:rPr lang="de-DE" b="1" dirty="0">
                <a:cs typeface="Calibri" panose="020F0502020204030204"/>
              </a:rPr>
              <a:t>Art. 1 </a:t>
            </a:r>
            <a:r>
              <a:rPr lang="de-DE" b="1" dirty="0"/>
              <a:t>Genfer Abkommen zur Verbesserung des Loses der Verwundeten und Kranken der bewaffneten Kräfte im Felde:</a:t>
            </a:r>
            <a:endParaRPr lang="de-DE" b="1" dirty="0">
              <a:ea typeface="+mn-lt"/>
              <a:cs typeface="+mn-lt"/>
            </a:endParaRPr>
          </a:p>
          <a:p>
            <a:pPr marL="0" indent="0">
              <a:buNone/>
            </a:pPr>
            <a:r>
              <a:rPr lang="de-DE" i="1" dirty="0">
                <a:ea typeface="+mn-lt"/>
                <a:cs typeface="+mn-lt"/>
              </a:rPr>
              <a:t> Die Hohen Vertragsparteien verpflichten sich, das vorliegende Abkommen unter allen Umständen einzuhalten und seine Einhaltung durchzusetzen.</a:t>
            </a:r>
            <a:endParaRPr lang="de-DE" i="1" dirty="0">
              <a:cs typeface="Calibri" panose="020F0502020204030204"/>
            </a:endParaRPr>
          </a:p>
          <a:p>
            <a:pPr marL="0" indent="0">
              <a:buNone/>
            </a:pPr>
            <a:r>
              <a:rPr lang="de-DE" u="sng" dirty="0">
                <a:cs typeface="Calibri" panose="020F0502020204030204"/>
              </a:rPr>
              <a:t>Beispiel Europarecht:</a:t>
            </a:r>
          </a:p>
          <a:p>
            <a:pPr marL="0" indent="0">
              <a:buNone/>
            </a:pPr>
            <a:r>
              <a:rPr lang="de-DE" b="1" dirty="0">
                <a:cs typeface="Calibri" panose="020F0502020204030204"/>
              </a:rPr>
              <a:t>Art. 1 Abs. 1 EUV: </a:t>
            </a:r>
            <a:r>
              <a:rPr lang="de-DE" i="1" dirty="0">
                <a:ea typeface="+mn-lt"/>
                <a:cs typeface="+mn-lt"/>
              </a:rPr>
              <a:t>Durch diesen Vertrag gründen die hohen Vertragsparteien untereinander eine Europäische Union (im Folgenden "Union"), der die Mitgliedstaaten Zuständigkeiten zur Verwirklichung ihrer gemeinsamen Ziele übertragen.</a:t>
            </a:r>
            <a:endParaRPr lang="de-DE" i="1" u="sng" dirty="0">
              <a:ea typeface="+mn-lt"/>
              <a:cs typeface="+mn-lt"/>
            </a:endParaRPr>
          </a:p>
          <a:p>
            <a:pPr marL="0" indent="0">
              <a:buNone/>
            </a:pPr>
            <a:endParaRPr lang="de-DE" dirty="0">
              <a:cs typeface="Calibri" panose="020F0502020204030204"/>
            </a:endParaRPr>
          </a:p>
        </p:txBody>
      </p:sp>
      <p:sp>
        <p:nvSpPr>
          <p:cNvPr id="3" name="Foliennummernplatzhalter 2">
            <a:extLst>
              <a:ext uri="{FF2B5EF4-FFF2-40B4-BE49-F238E27FC236}">
                <a16:creationId xmlns:a16="http://schemas.microsoft.com/office/drawing/2014/main" id="{5408FA5A-3FD5-4717-808F-E17A346E0487}"/>
              </a:ext>
            </a:extLst>
          </p:cNvPr>
          <p:cNvSpPr>
            <a:spLocks noGrp="1"/>
          </p:cNvSpPr>
          <p:nvPr>
            <p:ph type="sldNum" sz="quarter" idx="12"/>
          </p:nvPr>
        </p:nvSpPr>
        <p:spPr/>
        <p:txBody>
          <a:bodyPr/>
          <a:lstStyle/>
          <a:p>
            <a:fld id="{20DB0427-7C10-4097-9036-44289566C723}" type="slidenum">
              <a:rPr lang="de-DE" smtClean="0"/>
              <a:t>6</a:t>
            </a:fld>
            <a:endParaRPr lang="de-DE"/>
          </a:p>
        </p:txBody>
      </p:sp>
    </p:spTree>
    <p:extLst>
      <p:ext uri="{BB962C8B-B14F-4D97-AF65-F5344CB8AC3E}">
        <p14:creationId xmlns:p14="http://schemas.microsoft.com/office/powerpoint/2010/main" val="27464810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EB4F759-050A-47F5-995F-C44D118DB1C0}"/>
              </a:ext>
            </a:extLst>
          </p:cNvPr>
          <p:cNvSpPr>
            <a:spLocks noGrp="1"/>
          </p:cNvSpPr>
          <p:nvPr>
            <p:ph idx="1"/>
          </p:nvPr>
        </p:nvSpPr>
        <p:spPr/>
        <p:txBody>
          <a:bodyPr/>
          <a:lstStyle/>
          <a:p>
            <a:pPr marL="0" indent="0">
              <a:buNone/>
            </a:pPr>
            <a:r>
              <a:rPr lang="de-DE" dirty="0"/>
              <a:t>Organe der EU (tlw. s. Art. 13 EUV)</a:t>
            </a:r>
          </a:p>
          <a:p>
            <a:pPr marL="0" indent="0">
              <a:buNone/>
            </a:pPr>
            <a:endParaRPr lang="de-DE" dirty="0"/>
          </a:p>
        </p:txBody>
      </p:sp>
      <p:sp>
        <p:nvSpPr>
          <p:cNvPr id="3" name="Foliennummernplatzhalter 2">
            <a:extLst>
              <a:ext uri="{FF2B5EF4-FFF2-40B4-BE49-F238E27FC236}">
                <a16:creationId xmlns:a16="http://schemas.microsoft.com/office/drawing/2014/main" id="{6B5E55FB-CDF7-4FC7-8468-A99D792B2ED4}"/>
              </a:ext>
            </a:extLst>
          </p:cNvPr>
          <p:cNvSpPr>
            <a:spLocks noGrp="1"/>
          </p:cNvSpPr>
          <p:nvPr>
            <p:ph type="sldNum" sz="quarter" idx="12"/>
          </p:nvPr>
        </p:nvSpPr>
        <p:spPr/>
        <p:txBody>
          <a:bodyPr/>
          <a:lstStyle/>
          <a:p>
            <a:fld id="{20DB0427-7C10-4097-9036-44289566C723}" type="slidenum">
              <a:rPr lang="de-DE" smtClean="0"/>
              <a:t>60</a:t>
            </a:fld>
            <a:endParaRPr lang="de-DE"/>
          </a:p>
        </p:txBody>
      </p:sp>
      <p:graphicFrame>
        <p:nvGraphicFramePr>
          <p:cNvPr id="4" name="Tabelle 4">
            <a:extLst>
              <a:ext uri="{FF2B5EF4-FFF2-40B4-BE49-F238E27FC236}">
                <a16:creationId xmlns:a16="http://schemas.microsoft.com/office/drawing/2014/main" id="{89FA85B3-0287-4FB0-B55F-AA8C3913A7B2}"/>
              </a:ext>
            </a:extLst>
          </p:cNvPr>
          <p:cNvGraphicFramePr>
            <a:graphicFrameLocks noGrp="1"/>
          </p:cNvGraphicFramePr>
          <p:nvPr>
            <p:extLst>
              <p:ext uri="{D42A27DB-BD31-4B8C-83A1-F6EECF244321}">
                <p14:modId xmlns:p14="http://schemas.microsoft.com/office/powerpoint/2010/main" val="608877580"/>
              </p:ext>
            </p:extLst>
          </p:nvPr>
        </p:nvGraphicFramePr>
        <p:xfrm>
          <a:off x="940526" y="2316479"/>
          <a:ext cx="9993085" cy="4872636"/>
        </p:xfrm>
        <a:graphic>
          <a:graphicData uri="http://schemas.openxmlformats.org/drawingml/2006/table">
            <a:tbl>
              <a:tblPr firstRow="1" bandRow="1">
                <a:tableStyleId>{2D5ABB26-0587-4C30-8999-92F81FD0307C}</a:tableStyleId>
              </a:tblPr>
              <a:tblGrid>
                <a:gridCol w="1998617">
                  <a:extLst>
                    <a:ext uri="{9D8B030D-6E8A-4147-A177-3AD203B41FA5}">
                      <a16:colId xmlns:a16="http://schemas.microsoft.com/office/drawing/2014/main" val="1875403234"/>
                    </a:ext>
                  </a:extLst>
                </a:gridCol>
                <a:gridCol w="1998617">
                  <a:extLst>
                    <a:ext uri="{9D8B030D-6E8A-4147-A177-3AD203B41FA5}">
                      <a16:colId xmlns:a16="http://schemas.microsoft.com/office/drawing/2014/main" val="2441353441"/>
                    </a:ext>
                  </a:extLst>
                </a:gridCol>
                <a:gridCol w="1998617">
                  <a:extLst>
                    <a:ext uri="{9D8B030D-6E8A-4147-A177-3AD203B41FA5}">
                      <a16:colId xmlns:a16="http://schemas.microsoft.com/office/drawing/2014/main" val="1243822935"/>
                    </a:ext>
                  </a:extLst>
                </a:gridCol>
                <a:gridCol w="1998617">
                  <a:extLst>
                    <a:ext uri="{9D8B030D-6E8A-4147-A177-3AD203B41FA5}">
                      <a16:colId xmlns:a16="http://schemas.microsoft.com/office/drawing/2014/main" val="1171312522"/>
                    </a:ext>
                  </a:extLst>
                </a:gridCol>
                <a:gridCol w="1998617">
                  <a:extLst>
                    <a:ext uri="{9D8B030D-6E8A-4147-A177-3AD203B41FA5}">
                      <a16:colId xmlns:a16="http://schemas.microsoft.com/office/drawing/2014/main" val="2144542121"/>
                    </a:ext>
                  </a:extLst>
                </a:gridCol>
              </a:tblGrid>
              <a:tr h="663835">
                <a:tc>
                  <a:txBody>
                    <a:bodyPr/>
                    <a:lstStyle/>
                    <a:p>
                      <a:r>
                        <a:rPr lang="de-DE" b="1" dirty="0"/>
                        <a:t>Europäischer Rat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1" dirty="0"/>
                        <a:t>(Minister-) Rat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1" dirty="0" err="1"/>
                        <a:t>Europ</a:t>
                      </a:r>
                      <a:r>
                        <a:rPr lang="de-DE" b="1" dirty="0"/>
                        <a:t>. Parlament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1" dirty="0"/>
                        <a:t>Kommission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b="1" dirty="0"/>
                        <a:t>Gerichtshof der EU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7050440"/>
                  </a:ext>
                </a:extLst>
              </a:tr>
              <a:tr h="1374161">
                <a:tc>
                  <a:txBody>
                    <a:bodyPr/>
                    <a:lstStyle/>
                    <a:p>
                      <a:r>
                        <a:rPr lang="de-DE" dirty="0"/>
                        <a:t>Art. 15 EUV</a:t>
                      </a:r>
                    </a:p>
                    <a:p>
                      <a:r>
                        <a:rPr lang="de-DE" dirty="0"/>
                        <a:t>Art. 223 ff. AEUV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Art. 16 EUV</a:t>
                      </a:r>
                    </a:p>
                    <a:p>
                      <a:r>
                        <a:rPr lang="de-DE" dirty="0"/>
                        <a:t>Art. 237 ff. AEUV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Art. 14 EUV</a:t>
                      </a:r>
                    </a:p>
                    <a:p>
                      <a:r>
                        <a:rPr lang="de-DE" dirty="0"/>
                        <a:t>Art. 223 ff. AEUV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Art. 17 EUV</a:t>
                      </a:r>
                    </a:p>
                    <a:p>
                      <a:r>
                        <a:rPr lang="de-DE" dirty="0"/>
                        <a:t>Art. 244 ff. AEUV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Art. 19 EUV</a:t>
                      </a:r>
                    </a:p>
                    <a:p>
                      <a:r>
                        <a:rPr lang="de-DE" dirty="0"/>
                        <a:t>Art. 251 AEUV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866917"/>
                  </a:ext>
                </a:extLst>
              </a:tr>
              <a:tr h="2001875">
                <a:tc>
                  <a:txBody>
                    <a:bodyPr/>
                    <a:lstStyle/>
                    <a:p>
                      <a:pPr marL="285750" indent="-285750">
                        <a:buFont typeface="Symbol" panose="05050102010706020507" pitchFamily="18" charset="2"/>
                        <a:buChar char="-"/>
                      </a:pPr>
                      <a:r>
                        <a:rPr lang="de-DE" dirty="0"/>
                        <a:t>pol. Grundsatzentscheidungen</a:t>
                      </a:r>
                    </a:p>
                    <a:p>
                      <a:endParaRPr lang="de-DE" dirty="0"/>
                    </a:p>
                    <a:p>
                      <a:pPr marL="285750" indent="-285750">
                        <a:buFont typeface="Symbol" panose="05050102010706020507" pitchFamily="18" charset="2"/>
                        <a:buChar char="-"/>
                      </a:pPr>
                      <a:r>
                        <a:rPr lang="de-DE" dirty="0"/>
                        <a:t>setzt sich aus Staats- u. Regierungschefs zus.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Tx/>
                        <a:buChar char="-"/>
                      </a:pPr>
                      <a:r>
                        <a:rPr lang="de-DE" dirty="0"/>
                        <a:t>Gesetzgeber (zus. mit Parl.)</a:t>
                      </a:r>
                    </a:p>
                    <a:p>
                      <a:pPr marL="285750" indent="-285750">
                        <a:buFontTx/>
                        <a:buChar char="-"/>
                      </a:pPr>
                      <a:endParaRPr lang="de-DE" dirty="0"/>
                    </a:p>
                    <a:p>
                      <a:pPr marL="285750" indent="-285750">
                        <a:buFontTx/>
                        <a:buChar char="-"/>
                      </a:pPr>
                      <a:r>
                        <a:rPr lang="de-DE" dirty="0"/>
                        <a:t>Besteht aus Vertreter jedes Mitgliedstaats auf Ministerebene</a:t>
                      </a:r>
                    </a:p>
                    <a:p>
                      <a:pPr marL="285750" indent="-285750">
                        <a:buFontTx/>
                        <a:buChar char="-"/>
                      </a:pP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Gesetzgeber (zus. mit Rat)</a:t>
                      </a:r>
                    </a:p>
                    <a:p>
                      <a:endParaRPr lang="de-DE" dirty="0"/>
                    </a:p>
                    <a:p>
                      <a:pPr marL="285750" indent="-285750">
                        <a:buFont typeface="Symbol" panose="05050102010706020507" pitchFamily="18" charset="2"/>
                        <a:buChar char="-"/>
                      </a:pPr>
                      <a:r>
                        <a:rPr lang="de-DE" dirty="0"/>
                        <a:t>Mitglieder werden gewählt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Gesetzgebungsakt basiert </a:t>
                      </a:r>
                      <a:r>
                        <a:rPr lang="de-DE" dirty="0" err="1"/>
                        <a:t>idR</a:t>
                      </a:r>
                      <a:r>
                        <a:rPr lang="de-DE" dirty="0"/>
                        <a:t> auf Vorschlag d. Kommission</a:t>
                      </a:r>
                    </a:p>
                    <a:p>
                      <a:pPr marL="285750" indent="-285750">
                        <a:buFont typeface="Symbol" panose="05050102010706020507" pitchFamily="18" charset="2"/>
                        <a:buChar char="-"/>
                      </a:pPr>
                      <a:endParaRPr lang="de-DE" dirty="0"/>
                    </a:p>
                    <a:p>
                      <a:pPr marL="285750" indent="-285750">
                        <a:buFont typeface="Symbol" panose="05050102010706020507" pitchFamily="18" charset="2"/>
                        <a:buChar char="-"/>
                      </a:pPr>
                      <a:r>
                        <a:rPr lang="de-DE" dirty="0"/>
                        <a:t>Mitglieder werden ausgewählt</a:t>
                      </a:r>
                    </a:p>
                    <a:p>
                      <a:pPr marL="285750" indent="-285750">
                        <a:buFont typeface="Symbol" panose="05050102010706020507" pitchFamily="18" charset="2"/>
                        <a:buChar char="-"/>
                      </a:pPr>
                      <a:endParaRPr lang="de-DE" dirty="0"/>
                    </a:p>
                    <a:p>
                      <a:pPr marL="285750" indent="-285750">
                        <a:buFont typeface="Symbol" panose="05050102010706020507" pitchFamily="18" charset="2"/>
                        <a:buChar char="-"/>
                      </a:pP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Gliedert sich in  Gerichtshof, Gericht und Fachgerichte</a:t>
                      </a:r>
                    </a:p>
                    <a:p>
                      <a:pPr marL="285750" indent="-285750">
                        <a:buFont typeface="Symbol" panose="05050102010706020507" pitchFamily="18" charset="2"/>
                        <a:buChar char="-"/>
                      </a:pPr>
                      <a:r>
                        <a:rPr lang="de-DE" dirty="0"/>
                        <a:t>Besteht aus Richter je Mitgliedstaat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122854"/>
                  </a:ext>
                </a:extLst>
              </a:tr>
            </a:tbl>
          </a:graphicData>
        </a:graphic>
      </p:graphicFrame>
    </p:spTree>
    <p:extLst>
      <p:ext uri="{BB962C8B-B14F-4D97-AF65-F5344CB8AC3E}">
        <p14:creationId xmlns:p14="http://schemas.microsoft.com/office/powerpoint/2010/main" val="40569632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361900E6-DA76-4D2A-B3D1-BDB3346FCBE3}"/>
              </a:ext>
            </a:extLst>
          </p:cNvPr>
          <p:cNvSpPr>
            <a:spLocks noGrp="1"/>
          </p:cNvSpPr>
          <p:nvPr>
            <p:ph idx="1"/>
          </p:nvPr>
        </p:nvSpPr>
        <p:spPr/>
        <p:txBody>
          <a:bodyPr>
            <a:normAutofit lnSpcReduction="10000"/>
          </a:bodyPr>
          <a:lstStyle/>
          <a:p>
            <a:pPr marL="0" indent="0">
              <a:buNone/>
            </a:pPr>
            <a:r>
              <a:rPr lang="de-DE" u="sng" dirty="0"/>
              <a:t>Binnenmarkt und Grundfreiheiten</a:t>
            </a:r>
          </a:p>
          <a:p>
            <a:r>
              <a:rPr lang="de-DE" dirty="0"/>
              <a:t>Art. 26 Abs. 2: </a:t>
            </a:r>
            <a:r>
              <a:rPr lang="de-DE" i="1" dirty="0"/>
              <a:t>Der Binnenmarkt umfasst einen Raum ohne Binnengrenzen, in dem der freie Verkehr von Waren, Personen, Dienstleistungen und Kapital gemäß den Bestimmungen der Verträge gewährleistet ist.</a:t>
            </a:r>
          </a:p>
          <a:p>
            <a:r>
              <a:rPr lang="de-DE" dirty="0"/>
              <a:t>4 Grundfreiheiten:</a:t>
            </a:r>
          </a:p>
          <a:p>
            <a:pPr lvl="1"/>
            <a:r>
              <a:rPr lang="de-DE" dirty="0"/>
              <a:t>Warenverkehrsfreiheit, Art. 28 ff. AEUV</a:t>
            </a:r>
          </a:p>
          <a:p>
            <a:pPr lvl="1"/>
            <a:r>
              <a:rPr lang="de-DE" dirty="0"/>
              <a:t>Personenverkehrsfreiheit (Arbeitnehmerfreizügigkeit in Art. 45 ff. AEUV, Niederlassungsfreiheit in Art. 49 ff. AEUV)</a:t>
            </a:r>
          </a:p>
          <a:p>
            <a:pPr lvl="1"/>
            <a:r>
              <a:rPr lang="de-DE" dirty="0"/>
              <a:t>Dienstleistungsfreiheit, Art. 56 ff. AEUV</a:t>
            </a:r>
          </a:p>
          <a:p>
            <a:pPr lvl="1"/>
            <a:r>
              <a:rPr lang="de-DE" dirty="0"/>
              <a:t>Kapital- u. Zahlungsverkehrsfreiheit, Art. 63 ff. AEUV</a:t>
            </a:r>
          </a:p>
        </p:txBody>
      </p:sp>
      <p:sp>
        <p:nvSpPr>
          <p:cNvPr id="3" name="Foliennummernplatzhalter 2">
            <a:extLst>
              <a:ext uri="{FF2B5EF4-FFF2-40B4-BE49-F238E27FC236}">
                <a16:creationId xmlns:a16="http://schemas.microsoft.com/office/drawing/2014/main" id="{808CC545-B45E-4E6E-9714-033F31CC7845}"/>
              </a:ext>
            </a:extLst>
          </p:cNvPr>
          <p:cNvSpPr>
            <a:spLocks noGrp="1"/>
          </p:cNvSpPr>
          <p:nvPr>
            <p:ph type="sldNum" sz="quarter" idx="12"/>
          </p:nvPr>
        </p:nvSpPr>
        <p:spPr/>
        <p:txBody>
          <a:bodyPr/>
          <a:lstStyle/>
          <a:p>
            <a:fld id="{20DB0427-7C10-4097-9036-44289566C723}" type="slidenum">
              <a:rPr lang="de-DE" smtClean="0"/>
              <a:t>61</a:t>
            </a:fld>
            <a:endParaRPr lang="de-DE"/>
          </a:p>
        </p:txBody>
      </p:sp>
    </p:spTree>
    <p:extLst>
      <p:ext uri="{BB962C8B-B14F-4D97-AF65-F5344CB8AC3E}">
        <p14:creationId xmlns:p14="http://schemas.microsoft.com/office/powerpoint/2010/main" val="22709495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3F73336-D12F-472D-ABD2-1B9F25616C02}"/>
              </a:ext>
            </a:extLst>
          </p:cNvPr>
          <p:cNvSpPr>
            <a:spLocks noGrp="1"/>
          </p:cNvSpPr>
          <p:nvPr>
            <p:ph idx="1"/>
          </p:nvPr>
        </p:nvSpPr>
        <p:spPr/>
        <p:txBody>
          <a:bodyPr>
            <a:normAutofit fontScale="92500" lnSpcReduction="10000"/>
          </a:bodyPr>
          <a:lstStyle/>
          <a:p>
            <a:pPr marL="0" indent="0">
              <a:buNone/>
            </a:pPr>
            <a:r>
              <a:rPr lang="de-DE" b="1" dirty="0"/>
              <a:t>Fall: Preisbindung von ausländischen EU Versandapotheken</a:t>
            </a:r>
          </a:p>
          <a:p>
            <a:pPr marL="0" indent="0">
              <a:buNone/>
            </a:pPr>
            <a:r>
              <a:rPr lang="de-DE" dirty="0"/>
              <a:t>Die deutsche Arzneimittelpreisverordnung (AMPreisV) regelt u.a. die Preisbildung für verschreibungspflichtige Arzneimittel bei der Abgabe durch Apotheken. Deutsche Apotheken unterliegen daher einer Preisbindung und dürfen z.B. keine Rabatte gewähren.</a:t>
            </a:r>
          </a:p>
          <a:p>
            <a:pPr marL="0" indent="0">
              <a:buNone/>
            </a:pPr>
            <a:r>
              <a:rPr lang="de-DE" dirty="0"/>
              <a:t>Dies macht sich die niederländische Versandapotheke V zunutze, um neue Kunden zu gewinnen: Sie erstattet gesetzlich Versicherten die Zuzahlung in Form von Boni. Zudem gewährt sie Patientenvereinigungen besonders gute Konditionen.</a:t>
            </a:r>
          </a:p>
          <a:p>
            <a:pPr marL="0" indent="0">
              <a:buNone/>
            </a:pPr>
            <a:r>
              <a:rPr lang="de-DE" dirty="0"/>
              <a:t>Die deutschen Apotheken sind der Ansicht, dass dieses Bonussystem gegen die AMPreisV verstoße. V dagegen hält dies für zulässig, da die Preisbindung für sie nicht gelte. Zu Recht?</a:t>
            </a:r>
          </a:p>
          <a:p>
            <a:pPr marL="0" indent="0">
              <a:buNone/>
            </a:pPr>
            <a:endParaRPr lang="de-DE" dirty="0"/>
          </a:p>
        </p:txBody>
      </p:sp>
      <p:sp>
        <p:nvSpPr>
          <p:cNvPr id="3" name="Foliennummernplatzhalter 2">
            <a:extLst>
              <a:ext uri="{FF2B5EF4-FFF2-40B4-BE49-F238E27FC236}">
                <a16:creationId xmlns:a16="http://schemas.microsoft.com/office/drawing/2014/main" id="{DA814943-2F5B-4E07-9418-F501CD9A4E26}"/>
              </a:ext>
            </a:extLst>
          </p:cNvPr>
          <p:cNvSpPr>
            <a:spLocks noGrp="1"/>
          </p:cNvSpPr>
          <p:nvPr>
            <p:ph type="sldNum" sz="quarter" idx="12"/>
          </p:nvPr>
        </p:nvSpPr>
        <p:spPr/>
        <p:txBody>
          <a:bodyPr/>
          <a:lstStyle/>
          <a:p>
            <a:fld id="{20DB0427-7C10-4097-9036-44289566C723}" type="slidenum">
              <a:rPr lang="de-DE" smtClean="0"/>
              <a:t>62</a:t>
            </a:fld>
            <a:endParaRPr lang="de-DE"/>
          </a:p>
        </p:txBody>
      </p:sp>
    </p:spTree>
    <p:extLst>
      <p:ext uri="{BB962C8B-B14F-4D97-AF65-F5344CB8AC3E}">
        <p14:creationId xmlns:p14="http://schemas.microsoft.com/office/powerpoint/2010/main" val="14374826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0107C6A-80AF-4783-9019-3E785131CB99}"/>
              </a:ext>
            </a:extLst>
          </p:cNvPr>
          <p:cNvSpPr>
            <a:spLocks noGrp="1"/>
          </p:cNvSpPr>
          <p:nvPr>
            <p:ph idx="1"/>
          </p:nvPr>
        </p:nvSpPr>
        <p:spPr/>
        <p:txBody>
          <a:bodyPr>
            <a:normAutofit fontScale="92500"/>
          </a:bodyPr>
          <a:lstStyle/>
          <a:p>
            <a:pPr marL="0" indent="0">
              <a:buNone/>
            </a:pPr>
            <a:r>
              <a:rPr lang="de-DE" b="1" dirty="0"/>
              <a:t>Lösungsskizze:</a:t>
            </a:r>
          </a:p>
          <a:p>
            <a:r>
              <a:rPr lang="de-DE" dirty="0"/>
              <a:t>Geltung der Preisbindung für ausl. EU Versandapotheken?</a:t>
            </a:r>
          </a:p>
          <a:p>
            <a:pPr lvl="1"/>
            <a:r>
              <a:rPr lang="de-DE" dirty="0"/>
              <a:t>-&gt;Keine Geltung bei Verstoßt d. Preisbindung gegen Art. 28 ff. AEUV </a:t>
            </a:r>
          </a:p>
          <a:p>
            <a:pPr marL="514350" indent="-514350">
              <a:buFont typeface="+mj-lt"/>
              <a:buAutoNum type="arabicPeriod"/>
            </a:pPr>
            <a:r>
              <a:rPr lang="de-DE" dirty="0"/>
              <a:t>Anwendungsbereich</a:t>
            </a:r>
          </a:p>
          <a:p>
            <a:pPr lvl="1"/>
            <a:r>
              <a:rPr lang="de-DE" dirty="0"/>
              <a:t>Ware: </a:t>
            </a:r>
            <a:r>
              <a:rPr lang="de-DE" dirty="0" err="1"/>
              <a:t>Bew</a:t>
            </a:r>
            <a:r>
              <a:rPr lang="de-DE" dirty="0"/>
              <a:t>. Sache mit Geldwert, die Gegenstand des Handelsverkehrs sein kann (+)</a:t>
            </a:r>
          </a:p>
          <a:p>
            <a:pPr lvl="1"/>
            <a:r>
              <a:rPr lang="de-DE" dirty="0"/>
              <a:t>Grenzüberschreitender SV: NL-D (+)</a:t>
            </a:r>
          </a:p>
          <a:p>
            <a:pPr marL="514350" indent="-514350">
              <a:buFont typeface="+mj-lt"/>
              <a:buAutoNum type="arabicPeriod"/>
            </a:pPr>
            <a:r>
              <a:rPr lang="de-DE" dirty="0"/>
              <a:t>Beeinträchtigung Warenverkehrsfreiheit</a:t>
            </a:r>
          </a:p>
          <a:p>
            <a:pPr lvl="1"/>
            <a:r>
              <a:rPr lang="de-DE" dirty="0"/>
              <a:t>V kann keine Patienten vor Ort individuell beraten und Notfallversorgung sichern</a:t>
            </a:r>
          </a:p>
          <a:p>
            <a:pPr lvl="1"/>
            <a:r>
              <a:rPr lang="de-DE" dirty="0"/>
              <a:t>Preiswettbewerb ist für ausl. Apotheken entscheidend für Marktzugang -&gt;Preisbindung wirkt sich auf diese stärker aus</a:t>
            </a:r>
          </a:p>
        </p:txBody>
      </p:sp>
      <p:sp>
        <p:nvSpPr>
          <p:cNvPr id="3" name="Foliennummernplatzhalter 2">
            <a:extLst>
              <a:ext uri="{FF2B5EF4-FFF2-40B4-BE49-F238E27FC236}">
                <a16:creationId xmlns:a16="http://schemas.microsoft.com/office/drawing/2014/main" id="{50829F39-3E71-4AD6-AB18-349C48DFB3FB}"/>
              </a:ext>
            </a:extLst>
          </p:cNvPr>
          <p:cNvSpPr>
            <a:spLocks noGrp="1"/>
          </p:cNvSpPr>
          <p:nvPr>
            <p:ph type="sldNum" sz="quarter" idx="12"/>
          </p:nvPr>
        </p:nvSpPr>
        <p:spPr/>
        <p:txBody>
          <a:bodyPr/>
          <a:lstStyle/>
          <a:p>
            <a:fld id="{20DB0427-7C10-4097-9036-44289566C723}" type="slidenum">
              <a:rPr lang="de-DE" smtClean="0"/>
              <a:t>63</a:t>
            </a:fld>
            <a:endParaRPr lang="de-DE"/>
          </a:p>
        </p:txBody>
      </p:sp>
    </p:spTree>
    <p:extLst>
      <p:ext uri="{BB962C8B-B14F-4D97-AF65-F5344CB8AC3E}">
        <p14:creationId xmlns:p14="http://schemas.microsoft.com/office/powerpoint/2010/main" val="28411996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35E16BA-4D33-4FFF-A7F9-23BB0D86C196}"/>
              </a:ext>
            </a:extLst>
          </p:cNvPr>
          <p:cNvSpPr>
            <a:spLocks noGrp="1"/>
          </p:cNvSpPr>
          <p:nvPr>
            <p:ph idx="1"/>
          </p:nvPr>
        </p:nvSpPr>
        <p:spPr/>
        <p:txBody>
          <a:bodyPr>
            <a:normAutofit fontScale="92500" lnSpcReduction="20000"/>
          </a:bodyPr>
          <a:lstStyle/>
          <a:p>
            <a:pPr marL="0" indent="0">
              <a:buNone/>
            </a:pPr>
            <a:r>
              <a:rPr lang="de-DE" dirty="0"/>
              <a:t>3. Rechtfertigung der Beeinträchtigung	</a:t>
            </a:r>
          </a:p>
          <a:p>
            <a:pPr lvl="1"/>
            <a:r>
              <a:rPr lang="de-DE" dirty="0"/>
              <a:t>Legitimes Ziel: Schutz d. Gesundheit und Leben, Art. 36 AEUV</a:t>
            </a:r>
          </a:p>
          <a:p>
            <a:pPr lvl="1"/>
            <a:r>
              <a:rPr lang="de-DE" dirty="0"/>
              <a:t>Geeignetheit der Preisbindung zur Zielerreichung?</a:t>
            </a:r>
          </a:p>
          <a:p>
            <a:pPr lvl="1"/>
            <a:r>
              <a:rPr lang="de-DE" dirty="0"/>
              <a:t>-&gt;Verhindert ruinösen Preiswettbewerb -&gt; Flächendeckende Versorgung d. Bevölkerung</a:t>
            </a:r>
          </a:p>
          <a:p>
            <a:pPr lvl="1"/>
            <a:r>
              <a:rPr lang="de-DE" dirty="0"/>
              <a:t>Aber Preis stellt lediglich einen Wettbewerbsfaktor dar, weitere Faktoren bleibt dt. Apotheken vorbehalten, wie z.B. Beratung, Notfallversorgung, Herstellung von Rezepturarzneimitteln)</a:t>
            </a:r>
          </a:p>
          <a:p>
            <a:pPr lvl="1"/>
            <a:r>
              <a:rPr lang="de-DE" dirty="0"/>
              <a:t>Vorteile für Patienten -&gt;Verkauf zu günstigeren Preisen möglich</a:t>
            </a:r>
          </a:p>
          <a:p>
            <a:pPr lvl="1"/>
            <a:r>
              <a:rPr lang="de-DE" dirty="0"/>
              <a:t>Somit fehlt es an der Geeignetheit, eine Rechtfertigung scheidet aus</a:t>
            </a:r>
          </a:p>
          <a:p>
            <a:pPr marL="0" indent="0">
              <a:buNone/>
            </a:pPr>
            <a:r>
              <a:rPr lang="de-DE" dirty="0"/>
              <a:t>4. Preisbindung für EU-Versandapotheken verstößt </a:t>
            </a:r>
            <a:r>
              <a:rPr lang="de-DE" dirty="0" err="1"/>
              <a:t>gg</a:t>
            </a:r>
            <a:r>
              <a:rPr lang="de-DE" dirty="0"/>
              <a:t>. Art. 28 ff. AEUV</a:t>
            </a:r>
          </a:p>
          <a:p>
            <a:pPr marL="0" indent="0">
              <a:buNone/>
            </a:pPr>
            <a:r>
              <a:rPr lang="de-DE" dirty="0"/>
              <a:t>5. Folge: </a:t>
            </a:r>
          </a:p>
          <a:p>
            <a:pPr lvl="1"/>
            <a:r>
              <a:rPr lang="de-DE" dirty="0"/>
              <a:t>Für dt. Apotheken gilt Preisbindung weiterhin (=„Inländerdiskriminierung“), da nicht im Anwendungsbereich der Warenverkehrsfreiheit </a:t>
            </a:r>
          </a:p>
          <a:p>
            <a:endParaRPr lang="de-DE" dirty="0"/>
          </a:p>
        </p:txBody>
      </p:sp>
      <p:sp>
        <p:nvSpPr>
          <p:cNvPr id="3" name="Foliennummernplatzhalter 2">
            <a:extLst>
              <a:ext uri="{FF2B5EF4-FFF2-40B4-BE49-F238E27FC236}">
                <a16:creationId xmlns:a16="http://schemas.microsoft.com/office/drawing/2014/main" id="{1DFC94BE-814C-41FD-B962-AA0114779EBB}"/>
              </a:ext>
            </a:extLst>
          </p:cNvPr>
          <p:cNvSpPr>
            <a:spLocks noGrp="1"/>
          </p:cNvSpPr>
          <p:nvPr>
            <p:ph type="sldNum" sz="quarter" idx="12"/>
          </p:nvPr>
        </p:nvSpPr>
        <p:spPr/>
        <p:txBody>
          <a:bodyPr/>
          <a:lstStyle/>
          <a:p>
            <a:fld id="{20DB0427-7C10-4097-9036-44289566C723}" type="slidenum">
              <a:rPr lang="de-DE" smtClean="0"/>
              <a:t>64</a:t>
            </a:fld>
            <a:endParaRPr lang="de-DE"/>
          </a:p>
        </p:txBody>
      </p:sp>
    </p:spTree>
    <p:extLst>
      <p:ext uri="{BB962C8B-B14F-4D97-AF65-F5344CB8AC3E}">
        <p14:creationId xmlns:p14="http://schemas.microsoft.com/office/powerpoint/2010/main" val="15222164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4288EEB-5632-4CF9-A05C-B90E28D6FE95}"/>
              </a:ext>
            </a:extLst>
          </p:cNvPr>
          <p:cNvSpPr>
            <a:spLocks noGrp="1"/>
          </p:cNvSpPr>
          <p:nvPr>
            <p:ph idx="1"/>
          </p:nvPr>
        </p:nvSpPr>
        <p:spPr/>
        <p:txBody>
          <a:bodyPr/>
          <a:lstStyle/>
          <a:p>
            <a:endParaRPr lang="de-DE" dirty="0"/>
          </a:p>
          <a:p>
            <a:endParaRPr lang="de-DE" dirty="0"/>
          </a:p>
          <a:p>
            <a:endParaRPr lang="de-DE" dirty="0"/>
          </a:p>
          <a:p>
            <a:pPr marL="0" indent="0" algn="ctr">
              <a:buNone/>
            </a:pPr>
            <a:r>
              <a:rPr lang="de-DE" sz="5000" b="1"/>
              <a:t>Letzte Übung</a:t>
            </a:r>
            <a:endParaRPr lang="de-DE" sz="5000" b="1" dirty="0"/>
          </a:p>
        </p:txBody>
      </p:sp>
      <p:sp>
        <p:nvSpPr>
          <p:cNvPr id="3" name="Foliennummernplatzhalter 2">
            <a:extLst>
              <a:ext uri="{FF2B5EF4-FFF2-40B4-BE49-F238E27FC236}">
                <a16:creationId xmlns:a16="http://schemas.microsoft.com/office/drawing/2014/main" id="{474D44B7-4749-46B5-94BB-ECDDD5ECA513}"/>
              </a:ext>
            </a:extLst>
          </p:cNvPr>
          <p:cNvSpPr>
            <a:spLocks noGrp="1"/>
          </p:cNvSpPr>
          <p:nvPr>
            <p:ph type="sldNum" sz="quarter" idx="12"/>
          </p:nvPr>
        </p:nvSpPr>
        <p:spPr/>
        <p:txBody>
          <a:bodyPr/>
          <a:lstStyle/>
          <a:p>
            <a:fld id="{20DB0427-7C10-4097-9036-44289566C723}" type="slidenum">
              <a:rPr lang="de-DE" smtClean="0"/>
              <a:t>65</a:t>
            </a:fld>
            <a:endParaRPr lang="de-DE"/>
          </a:p>
        </p:txBody>
      </p:sp>
    </p:spTree>
    <p:extLst>
      <p:ext uri="{BB962C8B-B14F-4D97-AF65-F5344CB8AC3E}">
        <p14:creationId xmlns:p14="http://schemas.microsoft.com/office/powerpoint/2010/main" val="22681239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7AE75B0-1EBD-4D70-996E-040978FB9379}"/>
              </a:ext>
            </a:extLst>
          </p:cNvPr>
          <p:cNvSpPr>
            <a:spLocks noGrp="1"/>
          </p:cNvSpPr>
          <p:nvPr>
            <p:ph idx="1"/>
          </p:nvPr>
        </p:nvSpPr>
        <p:spPr/>
        <p:txBody>
          <a:bodyPr/>
          <a:lstStyle/>
          <a:p>
            <a:pPr marL="0" indent="0">
              <a:buNone/>
            </a:pPr>
            <a:r>
              <a:rPr lang="de-DE" dirty="0"/>
              <a:t>Überblick relevante Rechtsgebiete:</a:t>
            </a:r>
          </a:p>
          <a:p>
            <a:pPr marL="0" indent="0" algn="ctr">
              <a:buNone/>
            </a:pPr>
            <a:endParaRPr lang="de-DE" dirty="0"/>
          </a:p>
        </p:txBody>
      </p:sp>
      <p:sp>
        <p:nvSpPr>
          <p:cNvPr id="3" name="Foliennummernplatzhalter 2">
            <a:extLst>
              <a:ext uri="{FF2B5EF4-FFF2-40B4-BE49-F238E27FC236}">
                <a16:creationId xmlns:a16="http://schemas.microsoft.com/office/drawing/2014/main" id="{E21EB253-FB81-4719-B168-7D0401C6DCF4}"/>
              </a:ext>
            </a:extLst>
          </p:cNvPr>
          <p:cNvSpPr>
            <a:spLocks noGrp="1"/>
          </p:cNvSpPr>
          <p:nvPr>
            <p:ph type="sldNum" sz="quarter" idx="12"/>
          </p:nvPr>
        </p:nvSpPr>
        <p:spPr/>
        <p:txBody>
          <a:bodyPr/>
          <a:lstStyle/>
          <a:p>
            <a:fld id="{20DB0427-7C10-4097-9036-44289566C723}" type="slidenum">
              <a:rPr lang="de-DE" smtClean="0"/>
              <a:t>66</a:t>
            </a:fld>
            <a:endParaRPr lang="de-DE"/>
          </a:p>
        </p:txBody>
      </p:sp>
      <p:graphicFrame>
        <p:nvGraphicFramePr>
          <p:cNvPr id="4" name="Tabelle 4">
            <a:extLst>
              <a:ext uri="{FF2B5EF4-FFF2-40B4-BE49-F238E27FC236}">
                <a16:creationId xmlns:a16="http://schemas.microsoft.com/office/drawing/2014/main" id="{2AB22C18-83BE-4C33-9DD1-698BF4F9A839}"/>
              </a:ext>
            </a:extLst>
          </p:cNvPr>
          <p:cNvGraphicFramePr>
            <a:graphicFrameLocks noGrp="1"/>
          </p:cNvGraphicFramePr>
          <p:nvPr>
            <p:extLst>
              <p:ext uri="{D42A27DB-BD31-4B8C-83A1-F6EECF244321}">
                <p14:modId xmlns:p14="http://schemas.microsoft.com/office/powerpoint/2010/main" val="1548902043"/>
              </p:ext>
            </p:extLst>
          </p:nvPr>
        </p:nvGraphicFramePr>
        <p:xfrm>
          <a:off x="1040675" y="2541607"/>
          <a:ext cx="10110650" cy="3930787"/>
        </p:xfrm>
        <a:graphic>
          <a:graphicData uri="http://schemas.openxmlformats.org/drawingml/2006/table">
            <a:tbl>
              <a:tblPr firstRow="1" bandRow="1">
                <a:tableStyleId>{2D5ABB26-0587-4C30-8999-92F81FD0307C}</a:tableStyleId>
              </a:tblPr>
              <a:tblGrid>
                <a:gridCol w="2022130">
                  <a:extLst>
                    <a:ext uri="{9D8B030D-6E8A-4147-A177-3AD203B41FA5}">
                      <a16:colId xmlns:a16="http://schemas.microsoft.com/office/drawing/2014/main" val="2669126985"/>
                    </a:ext>
                  </a:extLst>
                </a:gridCol>
                <a:gridCol w="2022130">
                  <a:extLst>
                    <a:ext uri="{9D8B030D-6E8A-4147-A177-3AD203B41FA5}">
                      <a16:colId xmlns:a16="http://schemas.microsoft.com/office/drawing/2014/main" val="1929396314"/>
                    </a:ext>
                  </a:extLst>
                </a:gridCol>
                <a:gridCol w="2022130">
                  <a:extLst>
                    <a:ext uri="{9D8B030D-6E8A-4147-A177-3AD203B41FA5}">
                      <a16:colId xmlns:a16="http://schemas.microsoft.com/office/drawing/2014/main" val="174631571"/>
                    </a:ext>
                  </a:extLst>
                </a:gridCol>
                <a:gridCol w="2022130">
                  <a:extLst>
                    <a:ext uri="{9D8B030D-6E8A-4147-A177-3AD203B41FA5}">
                      <a16:colId xmlns:a16="http://schemas.microsoft.com/office/drawing/2014/main" val="2501747240"/>
                    </a:ext>
                  </a:extLst>
                </a:gridCol>
                <a:gridCol w="2022130">
                  <a:extLst>
                    <a:ext uri="{9D8B030D-6E8A-4147-A177-3AD203B41FA5}">
                      <a16:colId xmlns:a16="http://schemas.microsoft.com/office/drawing/2014/main" val="873430496"/>
                    </a:ext>
                  </a:extLst>
                </a:gridCol>
              </a:tblGrid>
              <a:tr h="730387">
                <a:tc gridSpan="5">
                  <a:txBody>
                    <a:bodyPr/>
                    <a:lstStyle/>
                    <a:p>
                      <a:pPr algn="ctr"/>
                      <a:r>
                        <a:rPr lang="de-DE" sz="3000" dirty="0"/>
                        <a:t>Deutsches 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449202"/>
                  </a:ext>
                </a:extLst>
              </a:tr>
              <a:tr h="546244">
                <a:tc gridSpan="3">
                  <a:txBody>
                    <a:bodyPr/>
                    <a:lstStyle/>
                    <a:p>
                      <a:pPr algn="ctr"/>
                      <a:r>
                        <a:rPr lang="de-DE" sz="3000" dirty="0"/>
                        <a:t>Öffentliches 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de-DE" sz="3000" dirty="0"/>
                        <a:t>Privatrecht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876115"/>
                  </a:ext>
                </a:extLst>
              </a:tr>
              <a:tr h="460982">
                <a:tc>
                  <a:txBody>
                    <a:bodyPr/>
                    <a:lstStyle/>
                    <a:p>
                      <a:r>
                        <a:rPr lang="de-DE" dirty="0"/>
                        <a:t>Staats- und </a:t>
                      </a:r>
                      <a:r>
                        <a:rPr lang="de-DE" dirty="0" err="1"/>
                        <a:t>VerfassungsR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err="1"/>
                        <a:t>VerwaltungsR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Sonst. </a:t>
                      </a:r>
                      <a:r>
                        <a:rPr lang="de-DE" dirty="0" err="1"/>
                        <a:t>ÖffR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Allgemeines </a:t>
                      </a:r>
                      <a:r>
                        <a:rPr lang="de-DE" dirty="0" err="1"/>
                        <a:t>PrivatR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err="1"/>
                        <a:t>SonderprivatR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884514"/>
                  </a:ext>
                </a:extLst>
              </a:tr>
              <a:tr h="1657078">
                <a:tc>
                  <a:txBody>
                    <a:bodyPr/>
                    <a:lstStyle/>
                    <a:p>
                      <a:pPr marL="285750" indent="-285750">
                        <a:buFont typeface="Symbol" panose="05050102010706020507" pitchFamily="18" charset="2"/>
                        <a:buChar char="-"/>
                      </a:pPr>
                      <a:r>
                        <a:rPr lang="de-DE" dirty="0"/>
                        <a:t>Grundrechte</a:t>
                      </a:r>
                    </a:p>
                    <a:p>
                      <a:pPr marL="285750" indent="-285750">
                        <a:buFont typeface="Symbol" panose="05050102010706020507" pitchFamily="18" charset="2"/>
                        <a:buChar char="-"/>
                      </a:pPr>
                      <a:r>
                        <a:rPr lang="de-DE" dirty="0" err="1"/>
                        <a:t>StaatsorganisationsR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Allgemeines </a:t>
                      </a:r>
                      <a:r>
                        <a:rPr lang="de-DE" dirty="0" err="1"/>
                        <a:t>VerwaltungsR</a:t>
                      </a:r>
                      <a:endParaRPr lang="de-DE" dirty="0"/>
                    </a:p>
                    <a:p>
                      <a:pPr marL="285750" indent="-285750">
                        <a:buFont typeface="Symbol" panose="05050102010706020507" pitchFamily="18" charset="2"/>
                        <a:buChar char="-"/>
                      </a:pPr>
                      <a:r>
                        <a:rPr lang="de-DE" dirty="0"/>
                        <a:t>Besonderes </a:t>
                      </a:r>
                      <a:r>
                        <a:rPr lang="de-DE" dirty="0" err="1"/>
                        <a:t>VerwaltungsR</a:t>
                      </a:r>
                      <a:r>
                        <a:rPr lang="de-DE" dirty="0"/>
                        <a:t> (</a:t>
                      </a:r>
                      <a:r>
                        <a:rPr lang="de-DE" dirty="0" err="1"/>
                        <a:t>KommunalR</a:t>
                      </a:r>
                      <a:r>
                        <a:rPr lang="de-DE" dirty="0"/>
                        <a:t>, </a:t>
                      </a:r>
                      <a:r>
                        <a:rPr lang="de-DE" dirty="0" err="1"/>
                        <a:t>PolizeiR</a:t>
                      </a:r>
                      <a:r>
                        <a:rPr lang="de-DE" dirty="0"/>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err="1"/>
                        <a:t>StrafR</a:t>
                      </a:r>
                      <a:r>
                        <a:rPr lang="de-DE" dirty="0"/>
                        <a:t> und </a:t>
                      </a:r>
                      <a:r>
                        <a:rPr lang="de-DE" dirty="0" err="1"/>
                        <a:t>NebenstrafR</a:t>
                      </a:r>
                      <a:endParaRPr lang="de-DE" dirty="0"/>
                    </a:p>
                    <a:p>
                      <a:pPr marL="285750" indent="-285750">
                        <a:buFont typeface="Symbol" panose="05050102010706020507" pitchFamily="18" charset="2"/>
                        <a:buChar char="-"/>
                      </a:pPr>
                      <a:r>
                        <a:rPr lang="de-DE" dirty="0"/>
                        <a:t>Finanz/</a:t>
                      </a:r>
                      <a:r>
                        <a:rPr lang="de-DE" dirty="0" err="1"/>
                        <a:t>HaushaltsR</a:t>
                      </a:r>
                      <a:endParaRPr lang="de-DE" dirty="0"/>
                    </a:p>
                    <a:p>
                      <a:pPr marL="285750" indent="-285750">
                        <a:buFont typeface="Symbol" panose="05050102010706020507" pitchFamily="18" charset="2"/>
                        <a:buChar char="-"/>
                      </a:pPr>
                      <a:r>
                        <a:rPr lang="de-DE" dirty="0" err="1"/>
                        <a:t>KirchenR</a:t>
                      </a:r>
                      <a:endParaRPr lang="de-DE" dirty="0"/>
                    </a:p>
                    <a:p>
                      <a:pPr marL="285750" indent="-285750">
                        <a:buFont typeface="Symbol" panose="05050102010706020507" pitchFamily="18" charset="2"/>
                        <a:buChar char="-"/>
                      </a:pPr>
                      <a:r>
                        <a:rPr lang="de-DE" dirty="0" err="1"/>
                        <a:t>SozialR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Gilt für alle Bürger</a:t>
                      </a:r>
                    </a:p>
                    <a:p>
                      <a:pPr marL="285750" indent="-285750">
                        <a:buFont typeface="Symbol" panose="05050102010706020507" pitchFamily="18" charset="2"/>
                        <a:buChar char="-"/>
                      </a:pPr>
                      <a:r>
                        <a:rPr lang="de-DE" dirty="0"/>
                        <a:t>Wichtige Gebiete:</a:t>
                      </a:r>
                    </a:p>
                    <a:p>
                      <a:pPr marL="285750" indent="-285750">
                        <a:buFont typeface="Arial" panose="020B0604020202020204" pitchFamily="34" charset="0"/>
                        <a:buChar char="•"/>
                      </a:pPr>
                      <a:r>
                        <a:rPr lang="de-DE" dirty="0" err="1"/>
                        <a:t>SchuldR</a:t>
                      </a:r>
                      <a:endParaRPr lang="de-DE" dirty="0"/>
                    </a:p>
                    <a:p>
                      <a:pPr marL="285750" indent="-285750">
                        <a:buFont typeface="Arial" panose="020B0604020202020204" pitchFamily="34" charset="0"/>
                        <a:buChar char="•"/>
                      </a:pPr>
                      <a:r>
                        <a:rPr lang="de-DE" dirty="0" err="1"/>
                        <a:t>SachenR</a:t>
                      </a:r>
                      <a:endParaRPr lang="de-DE" dirty="0"/>
                    </a:p>
                    <a:p>
                      <a:pPr marL="285750" indent="-285750">
                        <a:buFont typeface="Arial" panose="020B0604020202020204" pitchFamily="34" charset="0"/>
                        <a:buChar char="•"/>
                      </a:pPr>
                      <a:r>
                        <a:rPr lang="de-DE" dirty="0"/>
                        <a:t>Familien/</a:t>
                      </a:r>
                      <a:r>
                        <a:rPr lang="de-DE" dirty="0" err="1"/>
                        <a:t>ErbR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Gilt nur für bestimmte Bürger</a:t>
                      </a:r>
                    </a:p>
                    <a:p>
                      <a:pPr marL="285750" indent="-285750">
                        <a:buFont typeface="Arial" panose="020B0604020202020204" pitchFamily="34" charset="0"/>
                        <a:buChar char="•"/>
                      </a:pPr>
                      <a:r>
                        <a:rPr lang="de-DE" dirty="0"/>
                        <a:t>Handels- und </a:t>
                      </a:r>
                      <a:r>
                        <a:rPr lang="de-DE" dirty="0" err="1"/>
                        <a:t>GesellschaftsR</a:t>
                      </a:r>
                      <a:endParaRPr lang="de-DE" dirty="0"/>
                    </a:p>
                    <a:p>
                      <a:pPr marL="285750" indent="-285750">
                        <a:buFont typeface="Arial" panose="020B0604020202020204" pitchFamily="34" charset="0"/>
                        <a:buChar char="•"/>
                      </a:pPr>
                      <a:r>
                        <a:rPr lang="de-DE" dirty="0" err="1"/>
                        <a:t>ArbeitsR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66313139"/>
                  </a:ext>
                </a:extLst>
              </a:tr>
            </a:tbl>
          </a:graphicData>
        </a:graphic>
      </p:graphicFrame>
    </p:spTree>
    <p:extLst>
      <p:ext uri="{BB962C8B-B14F-4D97-AF65-F5344CB8AC3E}">
        <p14:creationId xmlns:p14="http://schemas.microsoft.com/office/powerpoint/2010/main" val="33506532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1D700FB-8BE9-4E43-9971-A638BEE54281}"/>
              </a:ext>
            </a:extLst>
          </p:cNvPr>
          <p:cNvSpPr>
            <a:spLocks noGrp="1"/>
          </p:cNvSpPr>
          <p:nvPr>
            <p:ph idx="1"/>
          </p:nvPr>
        </p:nvSpPr>
        <p:spPr/>
        <p:txBody>
          <a:bodyPr/>
          <a:lstStyle/>
          <a:p>
            <a:pPr marL="0" indent="0">
              <a:buNone/>
            </a:pPr>
            <a:r>
              <a:rPr lang="de-DE" b="1" dirty="0"/>
              <a:t>Abgrenzung </a:t>
            </a:r>
            <a:r>
              <a:rPr lang="de-DE" b="1" dirty="0" err="1"/>
              <a:t>PrivatR</a:t>
            </a:r>
            <a:r>
              <a:rPr lang="de-DE" b="1" dirty="0"/>
              <a:t> – </a:t>
            </a:r>
            <a:r>
              <a:rPr lang="de-DE" b="1" dirty="0" err="1"/>
              <a:t>ÖffR</a:t>
            </a:r>
            <a:endParaRPr lang="de-DE" b="1" dirty="0"/>
          </a:p>
          <a:p>
            <a:r>
              <a:rPr lang="de-DE" dirty="0"/>
              <a:t>Zwischen zwei (oder mehr) Privaten besteht Gleichordnungsverhältnis</a:t>
            </a:r>
          </a:p>
          <a:p>
            <a:endParaRPr lang="de-DE" dirty="0"/>
          </a:p>
          <a:p>
            <a:r>
              <a:rPr lang="de-DE" dirty="0"/>
              <a:t>Zwischen Staat und Privaten besteht Über-/ Unterordnungsverhältnis</a:t>
            </a:r>
          </a:p>
          <a:p>
            <a:endParaRPr lang="de-DE" dirty="0"/>
          </a:p>
          <a:p>
            <a:r>
              <a:rPr lang="de-DE" dirty="0"/>
              <a:t>Gleichzeitig besteht </a:t>
            </a:r>
            <a:r>
              <a:rPr lang="de-DE" dirty="0" err="1"/>
              <a:t>SonderR</a:t>
            </a:r>
            <a:r>
              <a:rPr lang="de-DE" dirty="0"/>
              <a:t> des Staates gegenüber Bürgern und anderen Staaten</a:t>
            </a:r>
          </a:p>
        </p:txBody>
      </p:sp>
      <p:sp>
        <p:nvSpPr>
          <p:cNvPr id="3" name="Foliennummernplatzhalter 2">
            <a:extLst>
              <a:ext uri="{FF2B5EF4-FFF2-40B4-BE49-F238E27FC236}">
                <a16:creationId xmlns:a16="http://schemas.microsoft.com/office/drawing/2014/main" id="{6D75C9DA-DB5F-4074-994F-753A66E41954}"/>
              </a:ext>
            </a:extLst>
          </p:cNvPr>
          <p:cNvSpPr>
            <a:spLocks noGrp="1"/>
          </p:cNvSpPr>
          <p:nvPr>
            <p:ph type="sldNum" sz="quarter" idx="12"/>
          </p:nvPr>
        </p:nvSpPr>
        <p:spPr/>
        <p:txBody>
          <a:bodyPr/>
          <a:lstStyle/>
          <a:p>
            <a:fld id="{20DB0427-7C10-4097-9036-44289566C723}" type="slidenum">
              <a:rPr lang="de-DE" smtClean="0"/>
              <a:t>67</a:t>
            </a:fld>
            <a:endParaRPr lang="de-DE"/>
          </a:p>
        </p:txBody>
      </p:sp>
    </p:spTree>
    <p:extLst>
      <p:ext uri="{BB962C8B-B14F-4D97-AF65-F5344CB8AC3E}">
        <p14:creationId xmlns:p14="http://schemas.microsoft.com/office/powerpoint/2010/main" val="6036465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94F2B245-F910-46A9-B6EA-8ACEB070B318}"/>
              </a:ext>
            </a:extLst>
          </p:cNvPr>
          <p:cNvSpPr>
            <a:spLocks noGrp="1"/>
          </p:cNvSpPr>
          <p:nvPr>
            <p:ph idx="1"/>
          </p:nvPr>
        </p:nvSpPr>
        <p:spPr/>
        <p:txBody>
          <a:bodyPr>
            <a:normAutofit/>
          </a:bodyPr>
          <a:lstStyle/>
          <a:p>
            <a:pPr marL="0" indent="0" algn="ctr">
              <a:buNone/>
            </a:pPr>
            <a:endParaRPr lang="de-DE" sz="5000" dirty="0"/>
          </a:p>
          <a:p>
            <a:pPr marL="0" indent="0" algn="ctr">
              <a:buNone/>
            </a:pPr>
            <a:endParaRPr lang="de-DE" sz="5000" dirty="0"/>
          </a:p>
          <a:p>
            <a:pPr marL="0" indent="0" algn="ctr">
              <a:buNone/>
            </a:pPr>
            <a:r>
              <a:rPr lang="de-DE" sz="5000" dirty="0"/>
              <a:t>Welches Rechtsgebiet ist betroffen? Begründen Sie.</a:t>
            </a:r>
          </a:p>
        </p:txBody>
      </p:sp>
      <p:sp>
        <p:nvSpPr>
          <p:cNvPr id="3" name="Foliennummernplatzhalter 2">
            <a:extLst>
              <a:ext uri="{FF2B5EF4-FFF2-40B4-BE49-F238E27FC236}">
                <a16:creationId xmlns:a16="http://schemas.microsoft.com/office/drawing/2014/main" id="{97D32C87-ACEF-416B-A8BB-8EA8E0271A01}"/>
              </a:ext>
            </a:extLst>
          </p:cNvPr>
          <p:cNvSpPr>
            <a:spLocks noGrp="1"/>
          </p:cNvSpPr>
          <p:nvPr>
            <p:ph type="sldNum" sz="quarter" idx="12"/>
          </p:nvPr>
        </p:nvSpPr>
        <p:spPr/>
        <p:txBody>
          <a:bodyPr/>
          <a:lstStyle/>
          <a:p>
            <a:fld id="{20DB0427-7C10-4097-9036-44289566C723}" type="slidenum">
              <a:rPr lang="de-DE" smtClean="0"/>
              <a:t>68</a:t>
            </a:fld>
            <a:endParaRPr lang="de-DE"/>
          </a:p>
        </p:txBody>
      </p:sp>
    </p:spTree>
    <p:extLst>
      <p:ext uri="{BB962C8B-B14F-4D97-AF65-F5344CB8AC3E}">
        <p14:creationId xmlns:p14="http://schemas.microsoft.com/office/powerpoint/2010/main" val="304498121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Die Stadt Chemnitz fordert den A zum Abriss seines „Schwarzbaus“ auf.</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69</a:t>
            </a:fld>
            <a:endParaRPr lang="de-DE"/>
          </a:p>
        </p:txBody>
      </p:sp>
    </p:spTree>
    <p:extLst>
      <p:ext uri="{BB962C8B-B14F-4D97-AF65-F5344CB8AC3E}">
        <p14:creationId xmlns:p14="http://schemas.microsoft.com/office/powerpoint/2010/main" val="2828688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56ADCA2-3CE3-440F-89E0-E6357B7901D1}"/>
              </a:ext>
            </a:extLst>
          </p:cNvPr>
          <p:cNvSpPr>
            <a:spLocks noGrp="1"/>
          </p:cNvSpPr>
          <p:nvPr>
            <p:ph idx="1"/>
          </p:nvPr>
        </p:nvSpPr>
        <p:spPr/>
        <p:txBody>
          <a:bodyPr vert="horz" lIns="91440" tIns="45720" rIns="91440" bIns="45720" rtlCol="0" anchor="t">
            <a:normAutofit/>
          </a:bodyPr>
          <a:lstStyle/>
          <a:p>
            <a:pPr marL="0" indent="0">
              <a:buNone/>
            </a:pPr>
            <a:r>
              <a:rPr lang="de-DE" u="sng" dirty="0">
                <a:cs typeface="Calibri" panose="020F0502020204030204"/>
              </a:rPr>
              <a:t>Beispiel formell-materielles Gesetz</a:t>
            </a:r>
          </a:p>
          <a:p>
            <a:pPr marL="0" indent="0">
              <a:buNone/>
            </a:pPr>
            <a:endParaRPr lang="de-DE" u="sng" dirty="0">
              <a:cs typeface="Calibri" panose="020F0502020204030204"/>
            </a:endParaRPr>
          </a:p>
          <a:p>
            <a:pPr marL="0" indent="0">
              <a:buNone/>
            </a:pPr>
            <a:r>
              <a:rPr lang="de-DE" b="1" dirty="0">
                <a:cs typeface="Calibri" panose="020F0502020204030204"/>
              </a:rPr>
              <a:t>§ 138 Abs. 1 BGB: </a:t>
            </a:r>
            <a:r>
              <a:rPr lang="de-DE" i="1" dirty="0">
                <a:ea typeface="+mn-lt"/>
                <a:cs typeface="+mn-lt"/>
              </a:rPr>
              <a:t>Ein Rechtsgeschäft, das gegen die guten Sitten verstößt, ist nichtig.</a:t>
            </a:r>
          </a:p>
        </p:txBody>
      </p:sp>
      <p:sp>
        <p:nvSpPr>
          <p:cNvPr id="3" name="Foliennummernplatzhalter 2">
            <a:extLst>
              <a:ext uri="{FF2B5EF4-FFF2-40B4-BE49-F238E27FC236}">
                <a16:creationId xmlns:a16="http://schemas.microsoft.com/office/drawing/2014/main" id="{CBAED1EF-5844-4186-901B-0335F407B05C}"/>
              </a:ext>
            </a:extLst>
          </p:cNvPr>
          <p:cNvSpPr>
            <a:spLocks noGrp="1"/>
          </p:cNvSpPr>
          <p:nvPr>
            <p:ph type="sldNum" sz="quarter" idx="12"/>
          </p:nvPr>
        </p:nvSpPr>
        <p:spPr/>
        <p:txBody>
          <a:bodyPr/>
          <a:lstStyle/>
          <a:p>
            <a:fld id="{20DB0427-7C10-4097-9036-44289566C723}" type="slidenum">
              <a:rPr lang="de-DE" smtClean="0"/>
              <a:t>7</a:t>
            </a:fld>
            <a:endParaRPr lang="de-DE"/>
          </a:p>
        </p:txBody>
      </p:sp>
    </p:spTree>
    <p:extLst>
      <p:ext uri="{BB962C8B-B14F-4D97-AF65-F5344CB8AC3E}">
        <p14:creationId xmlns:p14="http://schemas.microsoft.com/office/powerpoint/2010/main" val="257523415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err="1"/>
              <a:t>ÖffR</a:t>
            </a:r>
            <a:r>
              <a:rPr lang="de-DE" dirty="0"/>
              <a:t>, da Über-Unterordnungsverhältnis und </a:t>
            </a:r>
            <a:r>
              <a:rPr lang="de-DE" dirty="0" err="1"/>
              <a:t>Öff</a:t>
            </a:r>
            <a:r>
              <a:rPr lang="de-DE" dirty="0"/>
              <a:t> </a:t>
            </a:r>
            <a:r>
              <a:rPr lang="de-DE" dirty="0" err="1"/>
              <a:t>BauR</a:t>
            </a:r>
            <a:r>
              <a:rPr lang="de-DE" dirty="0"/>
              <a:t> </a:t>
            </a:r>
            <a:r>
              <a:rPr lang="de-DE" dirty="0" err="1"/>
              <a:t>SonderR</a:t>
            </a:r>
            <a:r>
              <a:rPr lang="de-DE" dirty="0"/>
              <a:t> des Staates darstellt.</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70</a:t>
            </a:fld>
            <a:endParaRPr lang="de-DE"/>
          </a:p>
        </p:txBody>
      </p:sp>
    </p:spTree>
    <p:extLst>
      <p:ext uri="{BB962C8B-B14F-4D97-AF65-F5344CB8AC3E}">
        <p14:creationId xmlns:p14="http://schemas.microsoft.com/office/powerpoint/2010/main" val="235940657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Die Stadt C bestellt beim Händler zehn neue Fahrräder für die Polizei.</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71</a:t>
            </a:fld>
            <a:endParaRPr lang="de-DE"/>
          </a:p>
        </p:txBody>
      </p:sp>
    </p:spTree>
    <p:extLst>
      <p:ext uri="{BB962C8B-B14F-4D97-AF65-F5344CB8AC3E}">
        <p14:creationId xmlns:p14="http://schemas.microsoft.com/office/powerpoint/2010/main" val="356364960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err="1"/>
              <a:t>PrivatR</a:t>
            </a:r>
            <a:r>
              <a:rPr lang="de-DE" dirty="0"/>
              <a:t>, da Gleichordnung. </a:t>
            </a:r>
            <a:r>
              <a:rPr lang="de-DE" dirty="0" err="1"/>
              <a:t>KaufR</a:t>
            </a:r>
            <a:r>
              <a:rPr lang="de-DE" dirty="0"/>
              <a:t> kein </a:t>
            </a:r>
            <a:r>
              <a:rPr lang="de-DE" dirty="0" err="1"/>
              <a:t>SonderR</a:t>
            </a:r>
            <a:r>
              <a:rPr lang="de-DE" dirty="0"/>
              <a:t> des Staates.</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72</a:t>
            </a:fld>
            <a:endParaRPr lang="de-DE"/>
          </a:p>
        </p:txBody>
      </p:sp>
    </p:spTree>
    <p:extLst>
      <p:ext uri="{BB962C8B-B14F-4D97-AF65-F5344CB8AC3E}">
        <p14:creationId xmlns:p14="http://schemas.microsoft.com/office/powerpoint/2010/main" val="407199063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Bürger C soll Ausbaubeiträge für die Erneuerung der Straße vor seinem Grundstück zahlen.</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73</a:t>
            </a:fld>
            <a:endParaRPr lang="de-DE"/>
          </a:p>
        </p:txBody>
      </p:sp>
    </p:spTree>
    <p:extLst>
      <p:ext uri="{BB962C8B-B14F-4D97-AF65-F5344CB8AC3E}">
        <p14:creationId xmlns:p14="http://schemas.microsoft.com/office/powerpoint/2010/main" val="374248514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err="1"/>
              <a:t>ÖffR</a:t>
            </a:r>
            <a:r>
              <a:rPr lang="de-DE" dirty="0"/>
              <a:t>, da Über-</a:t>
            </a:r>
            <a:r>
              <a:rPr lang="de-DE" dirty="0" err="1"/>
              <a:t>Unterordnungsverh</a:t>
            </a:r>
            <a:r>
              <a:rPr lang="de-DE" dirty="0"/>
              <a:t>., KAG </a:t>
            </a:r>
            <a:r>
              <a:rPr lang="de-DE" dirty="0" err="1"/>
              <a:t>SonderR</a:t>
            </a:r>
            <a:r>
              <a:rPr lang="de-DE" dirty="0"/>
              <a:t> des Staates</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74</a:t>
            </a:fld>
            <a:endParaRPr lang="de-DE"/>
          </a:p>
        </p:txBody>
      </p:sp>
    </p:spTree>
    <p:extLst>
      <p:ext uri="{BB962C8B-B14F-4D97-AF65-F5344CB8AC3E}">
        <p14:creationId xmlns:p14="http://schemas.microsoft.com/office/powerpoint/2010/main" val="3617006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Student S schließt Arbeitsvertrag mit TUC als stud. Hilfskraft.</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75</a:t>
            </a:fld>
            <a:endParaRPr lang="de-DE"/>
          </a:p>
        </p:txBody>
      </p:sp>
    </p:spTree>
    <p:extLst>
      <p:ext uri="{BB962C8B-B14F-4D97-AF65-F5344CB8AC3E}">
        <p14:creationId xmlns:p14="http://schemas.microsoft.com/office/powerpoint/2010/main" val="167446179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err="1"/>
              <a:t>PrivatR</a:t>
            </a:r>
            <a:r>
              <a:rPr lang="de-DE" dirty="0"/>
              <a:t>, da Gleichordnung und </a:t>
            </a:r>
            <a:r>
              <a:rPr lang="de-DE" dirty="0" err="1"/>
              <a:t>ArbeitsR</a:t>
            </a:r>
            <a:r>
              <a:rPr lang="de-DE" dirty="0"/>
              <a:t> kein </a:t>
            </a:r>
            <a:r>
              <a:rPr lang="de-DE" dirty="0" err="1"/>
              <a:t>SonderR</a:t>
            </a:r>
            <a:r>
              <a:rPr lang="de-DE" dirty="0"/>
              <a:t> des Staates.</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76</a:t>
            </a:fld>
            <a:endParaRPr lang="de-DE"/>
          </a:p>
        </p:txBody>
      </p:sp>
    </p:spTree>
    <p:extLst>
      <p:ext uri="{BB962C8B-B14F-4D97-AF65-F5344CB8AC3E}">
        <p14:creationId xmlns:p14="http://schemas.microsoft.com/office/powerpoint/2010/main" val="15624673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Studentin S mietet Wohnheimplatz im öffentlich geförderten Wohnheim des Studentenwerks.</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77</a:t>
            </a:fld>
            <a:endParaRPr lang="de-DE"/>
          </a:p>
        </p:txBody>
      </p:sp>
    </p:spTree>
    <p:extLst>
      <p:ext uri="{BB962C8B-B14F-4D97-AF65-F5344CB8AC3E}">
        <p14:creationId xmlns:p14="http://schemas.microsoft.com/office/powerpoint/2010/main" val="10361306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err="1"/>
              <a:t>PrivatR</a:t>
            </a:r>
            <a:r>
              <a:rPr lang="de-DE" dirty="0"/>
              <a:t>, da Gleichordnung und </a:t>
            </a:r>
            <a:r>
              <a:rPr lang="de-DE" dirty="0" err="1"/>
              <a:t>MietR</a:t>
            </a:r>
            <a:r>
              <a:rPr lang="de-DE" dirty="0"/>
              <a:t> kein </a:t>
            </a:r>
            <a:r>
              <a:rPr lang="de-DE" dirty="0" err="1"/>
              <a:t>SonderR</a:t>
            </a:r>
            <a:r>
              <a:rPr lang="de-DE" dirty="0"/>
              <a:t> des Staates</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78</a:t>
            </a:fld>
            <a:endParaRPr lang="de-DE"/>
          </a:p>
        </p:txBody>
      </p:sp>
    </p:spTree>
    <p:extLst>
      <p:ext uri="{BB962C8B-B14F-4D97-AF65-F5344CB8AC3E}">
        <p14:creationId xmlns:p14="http://schemas.microsoft.com/office/powerpoint/2010/main" val="51834741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a:t>Der Antrag des Bürgers auf Arbeitslosengeld wird von der (zuständigen) Bundesagentur für Arbeit abgelehnt.</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79</a:t>
            </a:fld>
            <a:endParaRPr lang="de-DE"/>
          </a:p>
        </p:txBody>
      </p:sp>
    </p:spTree>
    <p:extLst>
      <p:ext uri="{BB962C8B-B14F-4D97-AF65-F5344CB8AC3E}">
        <p14:creationId xmlns:p14="http://schemas.microsoft.com/office/powerpoint/2010/main" val="3920993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A899765-F8EE-427E-9F3A-A9D26131BE39}"/>
              </a:ext>
            </a:extLst>
          </p:cNvPr>
          <p:cNvSpPr>
            <a:spLocks noGrp="1"/>
          </p:cNvSpPr>
          <p:nvPr>
            <p:ph idx="1"/>
          </p:nvPr>
        </p:nvSpPr>
        <p:spPr/>
        <p:txBody>
          <a:bodyPr vert="horz" lIns="91440" tIns="45720" rIns="91440" bIns="45720" rtlCol="0" anchor="t">
            <a:normAutofit/>
          </a:bodyPr>
          <a:lstStyle/>
          <a:p>
            <a:pPr marL="0" indent="0">
              <a:buNone/>
            </a:pPr>
            <a:r>
              <a:rPr lang="de-DE" u="sng" dirty="0"/>
              <a:t>Beispiel Rechtsverordnung (s. Art. 80 GG)</a:t>
            </a:r>
            <a:endParaRPr lang="de-DE" u="sng" dirty="0">
              <a:cs typeface="Calibri"/>
            </a:endParaRPr>
          </a:p>
          <a:p>
            <a:pPr marL="0" indent="0">
              <a:buNone/>
            </a:pPr>
            <a:r>
              <a:rPr lang="de-DE" b="1" dirty="0"/>
              <a:t>§ 21 Abs. 3 Nr. 4 BAföG</a:t>
            </a:r>
            <a:r>
              <a:rPr lang="de-DE" dirty="0"/>
              <a:t>: [</a:t>
            </a:r>
            <a:r>
              <a:rPr lang="de-DE" i="1" dirty="0"/>
              <a:t>Als Einkommen gelten ferner in Höhe der tatsächlich geleisteten Beträge] sonstige Einnahmen, die zur Deckung des Lebensbedarfs bestimmt sind, mit Ausnahme der Unterhaltsleistungen der Eltern des Auszubildenden und seines Ehegatten oder Lebenspartners, soweit sie das Bundesministerium für Bildung und Forschung in einer Rechtsverordnung ohne Zustimmung des Bundesrates bezeichnet hat.</a:t>
            </a:r>
            <a:endParaRPr lang="de-DE" i="1" dirty="0">
              <a:cs typeface="Calibri"/>
            </a:endParaRPr>
          </a:p>
        </p:txBody>
      </p:sp>
      <p:sp>
        <p:nvSpPr>
          <p:cNvPr id="3" name="Foliennummernplatzhalter 2">
            <a:extLst>
              <a:ext uri="{FF2B5EF4-FFF2-40B4-BE49-F238E27FC236}">
                <a16:creationId xmlns:a16="http://schemas.microsoft.com/office/drawing/2014/main" id="{30B35310-A3B1-47B6-AB65-85890002F6E3}"/>
              </a:ext>
            </a:extLst>
          </p:cNvPr>
          <p:cNvSpPr>
            <a:spLocks noGrp="1"/>
          </p:cNvSpPr>
          <p:nvPr>
            <p:ph type="sldNum" sz="quarter" idx="12"/>
          </p:nvPr>
        </p:nvSpPr>
        <p:spPr/>
        <p:txBody>
          <a:bodyPr/>
          <a:lstStyle/>
          <a:p>
            <a:fld id="{20DB0427-7C10-4097-9036-44289566C723}" type="slidenum">
              <a:rPr lang="de-DE" smtClean="0"/>
              <a:t>8</a:t>
            </a:fld>
            <a:endParaRPr lang="de-DE"/>
          </a:p>
        </p:txBody>
      </p:sp>
    </p:spTree>
    <p:extLst>
      <p:ext uri="{BB962C8B-B14F-4D97-AF65-F5344CB8AC3E}">
        <p14:creationId xmlns:p14="http://schemas.microsoft.com/office/powerpoint/2010/main" val="63139940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23657155-2232-48F6-ACA2-771C27BEB480}"/>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buNone/>
            </a:pPr>
            <a:r>
              <a:rPr lang="de-DE" dirty="0" err="1"/>
              <a:t>ÖffR</a:t>
            </a:r>
            <a:r>
              <a:rPr lang="de-DE" dirty="0"/>
              <a:t>, da Über-</a:t>
            </a:r>
            <a:r>
              <a:rPr lang="de-DE" dirty="0" err="1"/>
              <a:t>Unterordnungsverh</a:t>
            </a:r>
            <a:r>
              <a:rPr lang="de-DE" dirty="0"/>
              <a:t>. u. </a:t>
            </a:r>
            <a:r>
              <a:rPr lang="de-DE" dirty="0" err="1"/>
              <a:t>SozialR</a:t>
            </a:r>
            <a:r>
              <a:rPr lang="de-DE" dirty="0"/>
              <a:t> </a:t>
            </a:r>
            <a:r>
              <a:rPr lang="de-DE" dirty="0" err="1"/>
              <a:t>SonderR</a:t>
            </a:r>
            <a:r>
              <a:rPr lang="de-DE" dirty="0"/>
              <a:t> des Staates</a:t>
            </a:r>
          </a:p>
        </p:txBody>
      </p:sp>
      <p:sp>
        <p:nvSpPr>
          <p:cNvPr id="3" name="Foliennummernplatzhalter 2">
            <a:extLst>
              <a:ext uri="{FF2B5EF4-FFF2-40B4-BE49-F238E27FC236}">
                <a16:creationId xmlns:a16="http://schemas.microsoft.com/office/drawing/2014/main" id="{743D8877-CA32-44C0-8D13-51ED569FEE84}"/>
              </a:ext>
            </a:extLst>
          </p:cNvPr>
          <p:cNvSpPr>
            <a:spLocks noGrp="1"/>
          </p:cNvSpPr>
          <p:nvPr>
            <p:ph type="sldNum" sz="quarter" idx="12"/>
          </p:nvPr>
        </p:nvSpPr>
        <p:spPr/>
        <p:txBody>
          <a:bodyPr/>
          <a:lstStyle/>
          <a:p>
            <a:fld id="{20DB0427-7C10-4097-9036-44289566C723}" type="slidenum">
              <a:rPr lang="de-DE" smtClean="0"/>
              <a:t>80</a:t>
            </a:fld>
            <a:endParaRPr lang="de-DE"/>
          </a:p>
        </p:txBody>
      </p:sp>
    </p:spTree>
    <p:extLst>
      <p:ext uri="{BB962C8B-B14F-4D97-AF65-F5344CB8AC3E}">
        <p14:creationId xmlns:p14="http://schemas.microsoft.com/office/powerpoint/2010/main" val="411766149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A05DF31-85DB-4C8D-B02C-985DDB2A53D6}"/>
              </a:ext>
            </a:extLst>
          </p:cNvPr>
          <p:cNvSpPr>
            <a:spLocks noGrp="1"/>
          </p:cNvSpPr>
          <p:nvPr>
            <p:ph idx="1"/>
          </p:nvPr>
        </p:nvSpPr>
        <p:spPr/>
        <p:txBody>
          <a:bodyPr>
            <a:normAutofit fontScale="92500" lnSpcReduction="20000"/>
          </a:bodyPr>
          <a:lstStyle/>
          <a:p>
            <a:pPr marL="0" indent="0">
              <a:buNone/>
            </a:pPr>
            <a:r>
              <a:rPr lang="de-DE" u="sng" dirty="0"/>
              <a:t>Staatsstrukturprinzipien</a:t>
            </a:r>
          </a:p>
          <a:p>
            <a:pPr marL="0" indent="0">
              <a:buNone/>
            </a:pPr>
            <a:r>
              <a:rPr lang="de-DE" dirty="0"/>
              <a:t>Art. 20 Abs. 1 GG: </a:t>
            </a:r>
            <a:r>
              <a:rPr lang="de-DE" i="1" dirty="0"/>
              <a:t>Die Bundesrepublik Deutschland ist ein demokratischer und sozialer Bundesstaat.</a:t>
            </a:r>
          </a:p>
          <a:p>
            <a:pPr marL="0" indent="0">
              <a:buNone/>
            </a:pPr>
            <a:endParaRPr lang="de-DE" i="1" dirty="0"/>
          </a:p>
          <a:p>
            <a:pPr marL="0" indent="0">
              <a:buNone/>
            </a:pPr>
            <a:r>
              <a:rPr lang="de-DE" dirty="0"/>
              <a:t>Art. 20 Abs. 3 GG: </a:t>
            </a:r>
            <a:r>
              <a:rPr lang="de-DE" i="1" dirty="0"/>
              <a:t>Die Gesetzgebung ist an die verfassungsmäßige Ordnung, die vollziehende Gewalt und die Rechtsprechung sind an Gesetz und Recht gebunden.</a:t>
            </a:r>
          </a:p>
          <a:p>
            <a:pPr marL="0" indent="0">
              <a:buNone/>
            </a:pPr>
            <a:endParaRPr lang="de-DE" i="1" dirty="0"/>
          </a:p>
          <a:p>
            <a:pPr marL="0" indent="0">
              <a:buNone/>
            </a:pPr>
            <a:r>
              <a:rPr lang="de-DE" dirty="0"/>
              <a:t>Art. 20a GG: </a:t>
            </a:r>
            <a:r>
              <a:rPr lang="de-DE" i="1" dirty="0"/>
              <a:t>Der Staat schützt auch in Verantwortung für die künftigen Generationen die natürlichen Lebensgrundlagen und die Tiere im Rahmen der verfassungsmäßigen Ordnung durch die Gesetzgebung und nach Maßgabe von Gesetz und Recht durch die vollziehende Gewalt und die Rechtsprechung. </a:t>
            </a:r>
            <a:r>
              <a:rPr lang="de-DE" dirty="0"/>
              <a:t>(Staatszielbestimmung)</a:t>
            </a:r>
            <a:endParaRPr lang="de-DE" i="1" dirty="0"/>
          </a:p>
        </p:txBody>
      </p:sp>
      <p:sp>
        <p:nvSpPr>
          <p:cNvPr id="3" name="Foliennummernplatzhalter 2">
            <a:extLst>
              <a:ext uri="{FF2B5EF4-FFF2-40B4-BE49-F238E27FC236}">
                <a16:creationId xmlns:a16="http://schemas.microsoft.com/office/drawing/2014/main" id="{5A8978FF-5C44-49F5-BE45-8ABCD87B38CF}"/>
              </a:ext>
            </a:extLst>
          </p:cNvPr>
          <p:cNvSpPr>
            <a:spLocks noGrp="1"/>
          </p:cNvSpPr>
          <p:nvPr>
            <p:ph type="sldNum" sz="quarter" idx="12"/>
          </p:nvPr>
        </p:nvSpPr>
        <p:spPr/>
        <p:txBody>
          <a:bodyPr/>
          <a:lstStyle/>
          <a:p>
            <a:fld id="{20DB0427-7C10-4097-9036-44289566C723}" type="slidenum">
              <a:rPr lang="de-DE" smtClean="0"/>
              <a:t>81</a:t>
            </a:fld>
            <a:endParaRPr lang="de-DE"/>
          </a:p>
        </p:txBody>
      </p:sp>
    </p:spTree>
    <p:extLst>
      <p:ext uri="{BB962C8B-B14F-4D97-AF65-F5344CB8AC3E}">
        <p14:creationId xmlns:p14="http://schemas.microsoft.com/office/powerpoint/2010/main" val="378256420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4">
            <a:extLst>
              <a:ext uri="{FF2B5EF4-FFF2-40B4-BE49-F238E27FC236}">
                <a16:creationId xmlns:a16="http://schemas.microsoft.com/office/drawing/2014/main" id="{D389E827-5002-4BB9-B167-DA766F372D6D}"/>
              </a:ext>
            </a:extLst>
          </p:cNvPr>
          <p:cNvGraphicFramePr>
            <a:graphicFrameLocks noGrp="1"/>
          </p:cNvGraphicFramePr>
          <p:nvPr>
            <p:ph idx="1"/>
            <p:extLst>
              <p:ext uri="{D42A27DB-BD31-4B8C-83A1-F6EECF244321}">
                <p14:modId xmlns:p14="http://schemas.microsoft.com/office/powerpoint/2010/main" val="2949388634"/>
              </p:ext>
            </p:extLst>
          </p:nvPr>
        </p:nvGraphicFramePr>
        <p:xfrm>
          <a:off x="413951" y="1819447"/>
          <a:ext cx="10991335" cy="3858403"/>
        </p:xfrm>
        <a:graphic>
          <a:graphicData uri="http://schemas.openxmlformats.org/drawingml/2006/table">
            <a:tbl>
              <a:tblPr firstRow="1" bandRow="1">
                <a:tableStyleId>{2D5ABB26-0587-4C30-8999-92F81FD0307C}</a:tableStyleId>
              </a:tblPr>
              <a:tblGrid>
                <a:gridCol w="2001795">
                  <a:extLst>
                    <a:ext uri="{9D8B030D-6E8A-4147-A177-3AD203B41FA5}">
                      <a16:colId xmlns:a16="http://schemas.microsoft.com/office/drawing/2014/main" val="2559726648"/>
                    </a:ext>
                  </a:extLst>
                </a:gridCol>
                <a:gridCol w="2038865">
                  <a:extLst>
                    <a:ext uri="{9D8B030D-6E8A-4147-A177-3AD203B41FA5}">
                      <a16:colId xmlns:a16="http://schemas.microsoft.com/office/drawing/2014/main" val="1230464486"/>
                    </a:ext>
                  </a:extLst>
                </a:gridCol>
                <a:gridCol w="2662881">
                  <a:extLst>
                    <a:ext uri="{9D8B030D-6E8A-4147-A177-3AD203B41FA5}">
                      <a16:colId xmlns:a16="http://schemas.microsoft.com/office/drawing/2014/main" val="452471019"/>
                    </a:ext>
                  </a:extLst>
                </a:gridCol>
                <a:gridCol w="1791730">
                  <a:extLst>
                    <a:ext uri="{9D8B030D-6E8A-4147-A177-3AD203B41FA5}">
                      <a16:colId xmlns:a16="http://schemas.microsoft.com/office/drawing/2014/main" val="103483436"/>
                    </a:ext>
                  </a:extLst>
                </a:gridCol>
                <a:gridCol w="2496064">
                  <a:extLst>
                    <a:ext uri="{9D8B030D-6E8A-4147-A177-3AD203B41FA5}">
                      <a16:colId xmlns:a16="http://schemas.microsoft.com/office/drawing/2014/main" val="63654309"/>
                    </a:ext>
                  </a:extLst>
                </a:gridCol>
              </a:tblGrid>
              <a:tr h="475123">
                <a:tc>
                  <a:txBody>
                    <a:bodyPr/>
                    <a:lstStyle/>
                    <a:p>
                      <a:r>
                        <a:rPr lang="de-DE" sz="2400" dirty="0"/>
                        <a:t>Bundesstaat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400" dirty="0"/>
                        <a:t>Republik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400" dirty="0"/>
                        <a:t>Demokratie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400" dirty="0"/>
                        <a:t>Sozialstaat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400" dirty="0"/>
                        <a:t>Rechtsstaat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22856143"/>
                  </a:ext>
                </a:extLst>
              </a:tr>
              <a:tr h="2199097">
                <a:tc>
                  <a:txBody>
                    <a:bodyPr/>
                    <a:lstStyle/>
                    <a:p>
                      <a:pPr marL="285750" indent="-285750">
                        <a:buFont typeface="Symbol" panose="05050102010706020507" pitchFamily="18" charset="2"/>
                        <a:buChar char="-"/>
                      </a:pPr>
                      <a:r>
                        <a:rPr lang="de-DE" dirty="0"/>
                        <a:t>Gliedstaaten u. </a:t>
                      </a:r>
                      <a:r>
                        <a:rPr lang="de-DE" dirty="0" err="1"/>
                        <a:t>Gesamtst</a:t>
                      </a:r>
                      <a:r>
                        <a:rPr lang="de-DE" dirty="0"/>
                        <a:t>.</a:t>
                      </a:r>
                    </a:p>
                    <a:p>
                      <a:pPr marL="285750" indent="-285750">
                        <a:buFont typeface="Symbol" panose="05050102010706020507" pitchFamily="18" charset="2"/>
                        <a:buChar char="-"/>
                      </a:pPr>
                      <a:r>
                        <a:rPr lang="de-DE" dirty="0"/>
                        <a:t>Homogenitäts-prinzip, Art. 28 I GG</a:t>
                      </a:r>
                    </a:p>
                    <a:p>
                      <a:pPr marL="285750" indent="-285750">
                        <a:buFont typeface="Symbol" panose="05050102010706020507" pitchFamily="18" charset="2"/>
                        <a:buChar char="-"/>
                      </a:pPr>
                      <a:r>
                        <a:rPr lang="de-DE" dirty="0"/>
                        <a:t>Bundestreue</a:t>
                      </a:r>
                    </a:p>
                    <a:p>
                      <a:pPr marL="285750" indent="-285750">
                        <a:buFont typeface="Symbol" panose="05050102010706020507" pitchFamily="18" charset="2"/>
                        <a:buChar char="-"/>
                      </a:pPr>
                      <a:r>
                        <a:rPr lang="de-DE" dirty="0"/>
                        <a:t>Trennung von Organisation und Aufgaben, Art. 30, 70 ff., 83 ff. GG</a:t>
                      </a:r>
                    </a:p>
                    <a:p>
                      <a:pPr marL="285750" indent="-285750">
                        <a:buFont typeface="Symbol" panose="05050102010706020507" pitchFamily="18" charset="2"/>
                        <a:buChar char="-"/>
                      </a:pP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Ausschluss d. Monarchie</a:t>
                      </a:r>
                    </a:p>
                    <a:p>
                      <a:pPr marL="285750" indent="-285750">
                        <a:buFont typeface="Symbol" panose="05050102010706020507" pitchFamily="18" charset="2"/>
                        <a:buChar char="-"/>
                      </a:pPr>
                      <a:r>
                        <a:rPr lang="de-DE" dirty="0"/>
                        <a:t>Bundespräsident als Staatsoberhaupt-&gt;Art. 54 ff. GG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Art. 20 II 1 GG</a:t>
                      </a:r>
                    </a:p>
                    <a:p>
                      <a:pPr marL="285750" indent="-285750">
                        <a:buFont typeface="Symbol" panose="05050102010706020507" pitchFamily="18" charset="2"/>
                        <a:buChar char="-"/>
                      </a:pPr>
                      <a:r>
                        <a:rPr lang="de-DE" dirty="0"/>
                        <a:t>repräsentative Demokratie</a:t>
                      </a:r>
                    </a:p>
                    <a:p>
                      <a:pPr marL="285750" indent="-285750">
                        <a:buFont typeface="Symbol" panose="05050102010706020507" pitchFamily="18" charset="2"/>
                        <a:buChar char="-"/>
                      </a:pPr>
                      <a:r>
                        <a:rPr lang="de-DE" dirty="0"/>
                        <a:t>Mehrheitsprinzip</a:t>
                      </a:r>
                    </a:p>
                    <a:p>
                      <a:pPr marL="285750" indent="-285750">
                        <a:buFont typeface="Symbol" panose="05050102010706020507" pitchFamily="18" charset="2"/>
                        <a:buChar char="-"/>
                      </a:pPr>
                      <a:r>
                        <a:rPr lang="de-DE" dirty="0"/>
                        <a:t>Mehrparteiensystem</a:t>
                      </a:r>
                    </a:p>
                    <a:p>
                      <a:pPr marL="285750" indent="-285750">
                        <a:buFont typeface="Symbol" panose="05050102010706020507" pitchFamily="18" charset="2"/>
                        <a:buChar char="-"/>
                      </a:pPr>
                      <a:r>
                        <a:rPr lang="de-DE" dirty="0"/>
                        <a:t>Wahlrechtsgrunds., Art. 38 I 1 GG</a:t>
                      </a:r>
                    </a:p>
                    <a:p>
                      <a:pPr marL="285750" indent="-285750">
                        <a:buFont typeface="Symbol" panose="05050102010706020507" pitchFamily="18" charset="2"/>
                        <a:buChar char="-"/>
                      </a:pPr>
                      <a:endParaRPr lang="de-DE" dirty="0"/>
                    </a:p>
                    <a:p>
                      <a:pPr marL="285750" indent="-285750">
                        <a:buFont typeface="Symbol" panose="05050102010706020507" pitchFamily="18" charset="2"/>
                        <a:buChar char="-"/>
                      </a:pP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Soziale Sicherung (</a:t>
                      </a:r>
                      <a:r>
                        <a:rPr lang="de-DE" dirty="0" err="1"/>
                        <a:t>Daseinsvors</a:t>
                      </a:r>
                      <a:r>
                        <a:rPr lang="de-DE" dirty="0"/>
                        <a:t>.)</a:t>
                      </a:r>
                    </a:p>
                    <a:p>
                      <a:pPr marL="285750" indent="-285750">
                        <a:buFont typeface="Symbol" panose="05050102010706020507" pitchFamily="18" charset="2"/>
                        <a:buChar char="-"/>
                      </a:pPr>
                      <a:r>
                        <a:rPr lang="de-DE" dirty="0"/>
                        <a:t>Soziale Gerechtigkeit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Gesetzmäßigkeit, Art. 20 III GG</a:t>
                      </a:r>
                    </a:p>
                    <a:p>
                      <a:pPr marL="285750" indent="-285750">
                        <a:buFont typeface="Symbol" panose="05050102010706020507" pitchFamily="18" charset="2"/>
                        <a:buChar char="-"/>
                      </a:pPr>
                      <a:r>
                        <a:rPr lang="de-DE" dirty="0"/>
                        <a:t>Menschen-/</a:t>
                      </a:r>
                      <a:r>
                        <a:rPr lang="de-DE" dirty="0" err="1"/>
                        <a:t>GrundR</a:t>
                      </a:r>
                      <a:r>
                        <a:rPr lang="de-DE" dirty="0"/>
                        <a:t>, Art. 1 III GG</a:t>
                      </a:r>
                    </a:p>
                    <a:p>
                      <a:pPr marL="285750" indent="-285750">
                        <a:buFont typeface="Symbol" panose="05050102010706020507" pitchFamily="18" charset="2"/>
                        <a:buChar char="-"/>
                      </a:pPr>
                      <a:r>
                        <a:rPr lang="de-DE" dirty="0"/>
                        <a:t>Normenhierarchie</a:t>
                      </a:r>
                    </a:p>
                    <a:p>
                      <a:pPr marL="285750" indent="-285750">
                        <a:buFont typeface="Symbol" panose="05050102010706020507" pitchFamily="18" charset="2"/>
                        <a:buChar char="-"/>
                      </a:pPr>
                      <a:r>
                        <a:rPr lang="de-DE" dirty="0"/>
                        <a:t>Rückwirkungsverbot</a:t>
                      </a:r>
                    </a:p>
                    <a:p>
                      <a:pPr marL="285750" indent="-285750">
                        <a:buFont typeface="Symbol" panose="05050102010706020507" pitchFamily="18" charset="2"/>
                        <a:buChar char="-"/>
                      </a:pPr>
                      <a:r>
                        <a:rPr lang="de-DE" dirty="0"/>
                        <a:t>Verhältnismäßigkeit</a:t>
                      </a:r>
                    </a:p>
                    <a:p>
                      <a:pPr marL="285750" indent="-285750">
                        <a:buFont typeface="Symbol" panose="05050102010706020507" pitchFamily="18" charset="2"/>
                        <a:buChar char="-"/>
                      </a:pPr>
                      <a:r>
                        <a:rPr lang="de-DE" dirty="0"/>
                        <a:t>Bestimmtheits-grundsatz</a:t>
                      </a:r>
                    </a:p>
                    <a:p>
                      <a:pPr marL="285750" indent="-285750">
                        <a:buFont typeface="Symbol" panose="05050102010706020507" pitchFamily="18" charset="2"/>
                        <a:buChar char="-"/>
                      </a:pPr>
                      <a:r>
                        <a:rPr lang="de-DE" dirty="0"/>
                        <a:t>Rechtsschutzgarantie, Art. 19 IV GG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9376912"/>
                  </a:ext>
                </a:extLst>
              </a:tr>
            </a:tbl>
          </a:graphicData>
        </a:graphic>
      </p:graphicFrame>
      <p:sp>
        <p:nvSpPr>
          <p:cNvPr id="3" name="Foliennummernplatzhalter 2">
            <a:extLst>
              <a:ext uri="{FF2B5EF4-FFF2-40B4-BE49-F238E27FC236}">
                <a16:creationId xmlns:a16="http://schemas.microsoft.com/office/drawing/2014/main" id="{A0F4F468-F7F8-4F1D-B9CF-0D8912D8A849}"/>
              </a:ext>
            </a:extLst>
          </p:cNvPr>
          <p:cNvSpPr>
            <a:spLocks noGrp="1"/>
          </p:cNvSpPr>
          <p:nvPr>
            <p:ph type="sldNum" sz="quarter" idx="12"/>
          </p:nvPr>
        </p:nvSpPr>
        <p:spPr/>
        <p:txBody>
          <a:bodyPr/>
          <a:lstStyle/>
          <a:p>
            <a:fld id="{20DB0427-7C10-4097-9036-44289566C723}" type="slidenum">
              <a:rPr lang="de-DE" smtClean="0"/>
              <a:t>82</a:t>
            </a:fld>
            <a:endParaRPr lang="de-DE"/>
          </a:p>
        </p:txBody>
      </p:sp>
    </p:spTree>
    <p:extLst>
      <p:ext uri="{BB962C8B-B14F-4D97-AF65-F5344CB8AC3E}">
        <p14:creationId xmlns:p14="http://schemas.microsoft.com/office/powerpoint/2010/main" val="280364336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0C371EB-9D3A-4BED-B886-2082D799D708}"/>
              </a:ext>
            </a:extLst>
          </p:cNvPr>
          <p:cNvSpPr>
            <a:spLocks noGrp="1"/>
          </p:cNvSpPr>
          <p:nvPr>
            <p:ph idx="1"/>
          </p:nvPr>
        </p:nvSpPr>
        <p:spPr/>
        <p:txBody>
          <a:bodyPr/>
          <a:lstStyle/>
          <a:p>
            <a:pPr marL="0" indent="0" algn="ctr">
              <a:buNone/>
            </a:pPr>
            <a:endParaRPr lang="de-DE" dirty="0"/>
          </a:p>
          <a:p>
            <a:pPr marL="0" indent="0" algn="ctr">
              <a:buNone/>
            </a:pPr>
            <a:endParaRPr lang="de-DE" dirty="0"/>
          </a:p>
          <a:p>
            <a:pPr marL="0" indent="0" algn="ctr">
              <a:buNone/>
            </a:pPr>
            <a:endParaRPr lang="de-DE" dirty="0"/>
          </a:p>
          <a:p>
            <a:pPr marL="0" indent="0" algn="ctr">
              <a:buNone/>
            </a:pPr>
            <a:endParaRPr lang="de-DE" dirty="0"/>
          </a:p>
          <a:p>
            <a:pPr marL="0" indent="0" algn="ctr">
              <a:buNone/>
            </a:pPr>
            <a:r>
              <a:rPr lang="de-DE" dirty="0"/>
              <a:t>Kann die Gliederung der BRD in Bundesstaaten abgeschafft werden?</a:t>
            </a:r>
          </a:p>
        </p:txBody>
      </p:sp>
      <p:sp>
        <p:nvSpPr>
          <p:cNvPr id="3" name="Foliennummernplatzhalter 2">
            <a:extLst>
              <a:ext uri="{FF2B5EF4-FFF2-40B4-BE49-F238E27FC236}">
                <a16:creationId xmlns:a16="http://schemas.microsoft.com/office/drawing/2014/main" id="{A792660C-503C-46CD-9911-DDEAAB1F15FA}"/>
              </a:ext>
            </a:extLst>
          </p:cNvPr>
          <p:cNvSpPr>
            <a:spLocks noGrp="1"/>
          </p:cNvSpPr>
          <p:nvPr>
            <p:ph type="sldNum" sz="quarter" idx="12"/>
          </p:nvPr>
        </p:nvSpPr>
        <p:spPr/>
        <p:txBody>
          <a:bodyPr/>
          <a:lstStyle/>
          <a:p>
            <a:fld id="{20DB0427-7C10-4097-9036-44289566C723}" type="slidenum">
              <a:rPr lang="de-DE" smtClean="0"/>
              <a:t>83</a:t>
            </a:fld>
            <a:endParaRPr lang="de-DE"/>
          </a:p>
        </p:txBody>
      </p:sp>
    </p:spTree>
    <p:extLst>
      <p:ext uri="{BB962C8B-B14F-4D97-AF65-F5344CB8AC3E}">
        <p14:creationId xmlns:p14="http://schemas.microsoft.com/office/powerpoint/2010/main" val="315780690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6D0343D-1AF3-4C59-8F9E-E3F8DAD43C6D}"/>
              </a:ext>
            </a:extLst>
          </p:cNvPr>
          <p:cNvSpPr>
            <a:spLocks noGrp="1"/>
          </p:cNvSpPr>
          <p:nvPr>
            <p:ph idx="1"/>
          </p:nvPr>
        </p:nvSpPr>
        <p:spPr/>
        <p:txBody>
          <a:bodyPr/>
          <a:lstStyle/>
          <a:p>
            <a:pPr marL="514350" indent="-514350">
              <a:buFont typeface="+mj-lt"/>
              <a:buAutoNum type="arabicPeriod"/>
            </a:pPr>
            <a:r>
              <a:rPr lang="de-DE" dirty="0"/>
              <a:t>Geltendes Recht</a:t>
            </a:r>
          </a:p>
          <a:p>
            <a:pPr lvl="1"/>
            <a:r>
              <a:rPr lang="de-DE" dirty="0"/>
              <a:t>Verstoß gegen Art. 20 Abs. 1 GG („Bundesstaatsprinzip“)</a:t>
            </a:r>
          </a:p>
          <a:p>
            <a:pPr marL="514350" indent="-514350">
              <a:buFont typeface="+mj-lt"/>
              <a:buAutoNum type="arabicPeriod"/>
            </a:pPr>
            <a:r>
              <a:rPr lang="de-DE" dirty="0"/>
              <a:t>Verfassungsänderung</a:t>
            </a:r>
          </a:p>
          <a:p>
            <a:pPr lvl="1"/>
            <a:r>
              <a:rPr lang="de-DE" dirty="0"/>
              <a:t>Art. 79 Abs. 1 u. 2 GG</a:t>
            </a:r>
          </a:p>
          <a:p>
            <a:pPr lvl="1"/>
            <a:r>
              <a:rPr lang="de-DE" dirty="0"/>
              <a:t>Grundsätzlich könnten Voraussetzungen erfüllt werden</a:t>
            </a:r>
          </a:p>
          <a:p>
            <a:pPr lvl="1"/>
            <a:r>
              <a:rPr lang="de-DE" dirty="0"/>
              <a:t>Art. 79 Abs. 3 GG (Ewigkeitsklausel)</a:t>
            </a:r>
          </a:p>
          <a:p>
            <a:pPr lvl="1"/>
            <a:r>
              <a:rPr lang="de-DE" dirty="0"/>
              <a:t>-&gt;Keine Möglichkeit der Abschaffung, jedoch keinerlei Angaben über genaue Gliederung</a:t>
            </a:r>
          </a:p>
          <a:p>
            <a:pPr marL="514350" indent="-514350">
              <a:buFont typeface="+mj-lt"/>
              <a:buAutoNum type="arabicPeriod"/>
            </a:pPr>
            <a:r>
              <a:rPr lang="de-DE" dirty="0"/>
              <a:t>Ergebnis (-)</a:t>
            </a:r>
          </a:p>
        </p:txBody>
      </p:sp>
      <p:sp>
        <p:nvSpPr>
          <p:cNvPr id="3" name="Foliennummernplatzhalter 2">
            <a:extLst>
              <a:ext uri="{FF2B5EF4-FFF2-40B4-BE49-F238E27FC236}">
                <a16:creationId xmlns:a16="http://schemas.microsoft.com/office/drawing/2014/main" id="{99504360-7C05-4063-929C-B2D7A5970AFE}"/>
              </a:ext>
            </a:extLst>
          </p:cNvPr>
          <p:cNvSpPr>
            <a:spLocks noGrp="1"/>
          </p:cNvSpPr>
          <p:nvPr>
            <p:ph type="sldNum" sz="quarter" idx="12"/>
          </p:nvPr>
        </p:nvSpPr>
        <p:spPr/>
        <p:txBody>
          <a:bodyPr/>
          <a:lstStyle/>
          <a:p>
            <a:fld id="{20DB0427-7C10-4097-9036-44289566C723}" type="slidenum">
              <a:rPr lang="de-DE" smtClean="0"/>
              <a:t>84</a:t>
            </a:fld>
            <a:endParaRPr lang="de-DE"/>
          </a:p>
        </p:txBody>
      </p:sp>
    </p:spTree>
    <p:extLst>
      <p:ext uri="{BB962C8B-B14F-4D97-AF65-F5344CB8AC3E}">
        <p14:creationId xmlns:p14="http://schemas.microsoft.com/office/powerpoint/2010/main" val="123599408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A1824111-F5DD-4A10-B5C7-D2C7AB216767}"/>
              </a:ext>
            </a:extLst>
          </p:cNvPr>
          <p:cNvSpPr>
            <a:spLocks noGrp="1"/>
          </p:cNvSpPr>
          <p:nvPr>
            <p:ph idx="1"/>
          </p:nvPr>
        </p:nvSpPr>
        <p:spPr/>
        <p:txBody>
          <a:bodyPr/>
          <a:lstStyle/>
          <a:p>
            <a:pPr marL="0" indent="0">
              <a:buNone/>
            </a:pPr>
            <a:r>
              <a:rPr lang="de-DE" u="sng" dirty="0"/>
              <a:t>Überblick </a:t>
            </a:r>
            <a:r>
              <a:rPr lang="de-DE" u="sng" dirty="0" err="1"/>
              <a:t>GrundR</a:t>
            </a:r>
            <a:endParaRPr lang="de-DE" u="sng" dirty="0"/>
          </a:p>
          <a:p>
            <a:pPr marL="0" indent="0">
              <a:buNone/>
            </a:pPr>
            <a:endParaRPr lang="de-DE" dirty="0"/>
          </a:p>
        </p:txBody>
      </p:sp>
      <p:sp>
        <p:nvSpPr>
          <p:cNvPr id="3" name="Foliennummernplatzhalter 2">
            <a:extLst>
              <a:ext uri="{FF2B5EF4-FFF2-40B4-BE49-F238E27FC236}">
                <a16:creationId xmlns:a16="http://schemas.microsoft.com/office/drawing/2014/main" id="{F7E7B51D-CF46-415C-93E3-70527F12960A}"/>
              </a:ext>
            </a:extLst>
          </p:cNvPr>
          <p:cNvSpPr>
            <a:spLocks noGrp="1"/>
          </p:cNvSpPr>
          <p:nvPr>
            <p:ph type="sldNum" sz="quarter" idx="12"/>
          </p:nvPr>
        </p:nvSpPr>
        <p:spPr/>
        <p:txBody>
          <a:bodyPr/>
          <a:lstStyle/>
          <a:p>
            <a:fld id="{20DB0427-7C10-4097-9036-44289566C723}" type="slidenum">
              <a:rPr lang="de-DE" smtClean="0"/>
              <a:t>85</a:t>
            </a:fld>
            <a:endParaRPr lang="de-DE"/>
          </a:p>
        </p:txBody>
      </p:sp>
      <p:graphicFrame>
        <p:nvGraphicFramePr>
          <p:cNvPr id="4" name="Tabelle 4">
            <a:extLst>
              <a:ext uri="{FF2B5EF4-FFF2-40B4-BE49-F238E27FC236}">
                <a16:creationId xmlns:a16="http://schemas.microsoft.com/office/drawing/2014/main" id="{B7F84E36-D3FA-4186-A6F4-F7AEF8FD7CD0}"/>
              </a:ext>
            </a:extLst>
          </p:cNvPr>
          <p:cNvGraphicFramePr>
            <a:graphicFrameLocks noGrp="1"/>
          </p:cNvGraphicFramePr>
          <p:nvPr>
            <p:extLst>
              <p:ext uri="{D42A27DB-BD31-4B8C-83A1-F6EECF244321}">
                <p14:modId xmlns:p14="http://schemas.microsoft.com/office/powerpoint/2010/main" val="3790944549"/>
              </p:ext>
            </p:extLst>
          </p:nvPr>
        </p:nvGraphicFramePr>
        <p:xfrm>
          <a:off x="586332" y="2517934"/>
          <a:ext cx="10515600" cy="3489960"/>
        </p:xfrm>
        <a:graphic>
          <a:graphicData uri="http://schemas.openxmlformats.org/drawingml/2006/table">
            <a:tbl>
              <a:tblPr firstRow="1" bandRow="1">
                <a:tableStyleId>{2D5ABB26-0587-4C30-8999-92F81FD0307C}</a:tableStyleId>
              </a:tblPr>
              <a:tblGrid>
                <a:gridCol w="2628900">
                  <a:extLst>
                    <a:ext uri="{9D8B030D-6E8A-4147-A177-3AD203B41FA5}">
                      <a16:colId xmlns:a16="http://schemas.microsoft.com/office/drawing/2014/main" val="2567404149"/>
                    </a:ext>
                  </a:extLst>
                </a:gridCol>
                <a:gridCol w="2628900">
                  <a:extLst>
                    <a:ext uri="{9D8B030D-6E8A-4147-A177-3AD203B41FA5}">
                      <a16:colId xmlns:a16="http://schemas.microsoft.com/office/drawing/2014/main" val="2844435583"/>
                    </a:ext>
                  </a:extLst>
                </a:gridCol>
                <a:gridCol w="2628900">
                  <a:extLst>
                    <a:ext uri="{9D8B030D-6E8A-4147-A177-3AD203B41FA5}">
                      <a16:colId xmlns:a16="http://schemas.microsoft.com/office/drawing/2014/main" val="3436413350"/>
                    </a:ext>
                  </a:extLst>
                </a:gridCol>
                <a:gridCol w="2628900">
                  <a:extLst>
                    <a:ext uri="{9D8B030D-6E8A-4147-A177-3AD203B41FA5}">
                      <a16:colId xmlns:a16="http://schemas.microsoft.com/office/drawing/2014/main" val="2011283688"/>
                    </a:ext>
                  </a:extLst>
                </a:gridCol>
              </a:tblGrid>
              <a:tr h="370840">
                <a:tc gridSpan="4">
                  <a:txBody>
                    <a:bodyPr/>
                    <a:lstStyle/>
                    <a:p>
                      <a:pPr algn="ctr"/>
                      <a:r>
                        <a:rPr lang="de-DE" sz="2400" dirty="0"/>
                        <a:t>Wichtige Grundrechtsfunktion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296310"/>
                  </a:ext>
                </a:extLst>
              </a:tr>
              <a:tr h="370840">
                <a:tc>
                  <a:txBody>
                    <a:bodyPr/>
                    <a:lstStyle/>
                    <a:p>
                      <a:r>
                        <a:rPr lang="de-DE" dirty="0" err="1"/>
                        <a:t>AbwehrR</a:t>
                      </a:r>
                      <a:r>
                        <a:rPr lang="de-DE" dirty="0"/>
                        <a:t> </a:t>
                      </a:r>
                      <a:r>
                        <a:rPr lang="de-DE" dirty="0" err="1"/>
                        <a:t>ggü</a:t>
                      </a:r>
                      <a:r>
                        <a:rPr lang="de-DE" dirty="0"/>
                        <a:t> Staat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Objektive Wertordnung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Leistungs- u. </a:t>
                      </a:r>
                      <a:r>
                        <a:rPr lang="de-DE" dirty="0" err="1"/>
                        <a:t>TeilhabeR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dirty="0"/>
                        <a:t>Schutzpflichten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4572492"/>
                  </a:ext>
                </a:extLst>
              </a:tr>
              <a:tr h="370840">
                <a:tc>
                  <a:txBody>
                    <a:bodyPr/>
                    <a:lstStyle/>
                    <a:p>
                      <a:pPr marL="285750" indent="-285750">
                        <a:buFont typeface="Symbol" panose="05050102010706020507" pitchFamily="18" charset="2"/>
                        <a:buChar char="-"/>
                      </a:pPr>
                      <a:r>
                        <a:rPr lang="de-DE" dirty="0"/>
                        <a:t>Schutz vor staatlichen Eingriffen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Mittelbare Drittwirkung der Grundrechte im Verhältnis der Bürger untereinander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Anspruch auf staatl. Handeln u. staatl. Leistungen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Symbol" panose="05050102010706020507" pitchFamily="18" charset="2"/>
                        <a:buChar char="-"/>
                      </a:pPr>
                      <a:r>
                        <a:rPr lang="de-DE" dirty="0"/>
                        <a:t>Schutz vor Übergriffen anderer Privater in geschützte Rechtsgüter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34227540"/>
                  </a:ext>
                </a:extLst>
              </a:tr>
              <a:tr h="370840">
                <a:tc>
                  <a:txBody>
                    <a:bodyPr/>
                    <a:lstStyle/>
                    <a:p>
                      <a:endParaRPr lang="de-DE" dirty="0"/>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54031"/>
                  </a:ext>
                </a:extLst>
              </a:tr>
              <a:tr h="450531">
                <a:tc gridSpan="4">
                  <a:txBody>
                    <a:bodyPr/>
                    <a:lstStyle/>
                    <a:p>
                      <a:pPr algn="ctr"/>
                      <a:r>
                        <a:rPr lang="de-DE" sz="2400" dirty="0"/>
                        <a:t>Träger von Grundrechten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983230"/>
                  </a:ext>
                </a:extLst>
              </a:tr>
              <a:tr h="370840">
                <a:tc gridSpan="2">
                  <a:txBody>
                    <a:bodyPr/>
                    <a:lstStyle/>
                    <a:p>
                      <a:pPr algn="ctr"/>
                      <a:r>
                        <a:rPr lang="de-DE" dirty="0"/>
                        <a:t>Jedermann-</a:t>
                      </a:r>
                      <a:r>
                        <a:rPr lang="de-DE" dirty="0" err="1"/>
                        <a:t>GrundR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de-DE" dirty="0" err="1"/>
                        <a:t>DeutschengrundR</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4650157"/>
                  </a:ext>
                </a:extLst>
              </a:tr>
            </a:tbl>
          </a:graphicData>
        </a:graphic>
      </p:graphicFrame>
    </p:spTree>
    <p:extLst>
      <p:ext uri="{BB962C8B-B14F-4D97-AF65-F5344CB8AC3E}">
        <p14:creationId xmlns:p14="http://schemas.microsoft.com/office/powerpoint/2010/main" val="106280101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EC9842C2-3536-4A06-AC86-4C0E275B586D}"/>
              </a:ext>
            </a:extLst>
          </p:cNvPr>
          <p:cNvSpPr>
            <a:spLocks noGrp="1"/>
          </p:cNvSpPr>
          <p:nvPr>
            <p:ph idx="1"/>
          </p:nvPr>
        </p:nvSpPr>
        <p:spPr/>
        <p:txBody>
          <a:bodyPr/>
          <a:lstStyle/>
          <a:p>
            <a:pPr marL="0" indent="0">
              <a:buNone/>
            </a:pPr>
            <a:r>
              <a:rPr lang="de-DE" u="sng" dirty="0"/>
              <a:t>Arten von </a:t>
            </a:r>
            <a:r>
              <a:rPr lang="de-DE" u="sng" dirty="0" err="1"/>
              <a:t>GrundR</a:t>
            </a:r>
            <a:endParaRPr lang="de-DE" u="sng" dirty="0"/>
          </a:p>
          <a:p>
            <a:pPr marL="0" indent="0">
              <a:buNone/>
            </a:pPr>
            <a:endParaRPr lang="de-DE" dirty="0"/>
          </a:p>
        </p:txBody>
      </p:sp>
      <p:sp>
        <p:nvSpPr>
          <p:cNvPr id="3" name="Foliennummernplatzhalter 2">
            <a:extLst>
              <a:ext uri="{FF2B5EF4-FFF2-40B4-BE49-F238E27FC236}">
                <a16:creationId xmlns:a16="http://schemas.microsoft.com/office/drawing/2014/main" id="{342E49C2-1451-44B8-ADDA-106D1C82619B}"/>
              </a:ext>
            </a:extLst>
          </p:cNvPr>
          <p:cNvSpPr>
            <a:spLocks noGrp="1"/>
          </p:cNvSpPr>
          <p:nvPr>
            <p:ph type="sldNum" sz="quarter" idx="12"/>
          </p:nvPr>
        </p:nvSpPr>
        <p:spPr/>
        <p:txBody>
          <a:bodyPr/>
          <a:lstStyle/>
          <a:p>
            <a:fld id="{20DB0427-7C10-4097-9036-44289566C723}" type="slidenum">
              <a:rPr lang="de-DE" smtClean="0"/>
              <a:t>86</a:t>
            </a:fld>
            <a:endParaRPr lang="de-DE"/>
          </a:p>
        </p:txBody>
      </p:sp>
      <p:graphicFrame>
        <p:nvGraphicFramePr>
          <p:cNvPr id="5" name="Tabelle 5">
            <a:extLst>
              <a:ext uri="{FF2B5EF4-FFF2-40B4-BE49-F238E27FC236}">
                <a16:creationId xmlns:a16="http://schemas.microsoft.com/office/drawing/2014/main" id="{E4437632-71DF-46FA-AD93-4EC7AA388D69}"/>
              </a:ext>
            </a:extLst>
          </p:cNvPr>
          <p:cNvGraphicFramePr>
            <a:graphicFrameLocks noGrp="1"/>
          </p:cNvGraphicFramePr>
          <p:nvPr>
            <p:extLst>
              <p:ext uri="{D42A27DB-BD31-4B8C-83A1-F6EECF244321}">
                <p14:modId xmlns:p14="http://schemas.microsoft.com/office/powerpoint/2010/main" val="3140230764"/>
              </p:ext>
            </p:extLst>
          </p:nvPr>
        </p:nvGraphicFramePr>
        <p:xfrm>
          <a:off x="746875" y="2436073"/>
          <a:ext cx="10198004" cy="3161311"/>
        </p:xfrm>
        <a:graphic>
          <a:graphicData uri="http://schemas.openxmlformats.org/drawingml/2006/table">
            <a:tbl>
              <a:tblPr firstRow="1" bandRow="1">
                <a:tableStyleId>{2D5ABB26-0587-4C30-8999-92F81FD0307C}</a:tableStyleId>
              </a:tblPr>
              <a:tblGrid>
                <a:gridCol w="5099002">
                  <a:extLst>
                    <a:ext uri="{9D8B030D-6E8A-4147-A177-3AD203B41FA5}">
                      <a16:colId xmlns:a16="http://schemas.microsoft.com/office/drawing/2014/main" val="2298880136"/>
                    </a:ext>
                  </a:extLst>
                </a:gridCol>
                <a:gridCol w="5099002">
                  <a:extLst>
                    <a:ext uri="{9D8B030D-6E8A-4147-A177-3AD203B41FA5}">
                      <a16:colId xmlns:a16="http://schemas.microsoft.com/office/drawing/2014/main" val="3045507662"/>
                    </a:ext>
                  </a:extLst>
                </a:gridCol>
              </a:tblGrid>
              <a:tr h="509551">
                <a:tc>
                  <a:txBody>
                    <a:bodyPr/>
                    <a:lstStyle/>
                    <a:p>
                      <a:pPr algn="ctr"/>
                      <a:r>
                        <a:rPr lang="de-DE" sz="2400" b="1" dirty="0"/>
                        <a:t>Freiheitsrechte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2400" b="1" dirty="0"/>
                        <a:t>Gleichheitsrechte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73343207"/>
                  </a:ext>
                </a:extLst>
              </a:tr>
              <a:tr h="817925">
                <a:tc>
                  <a:txBody>
                    <a:bodyPr/>
                    <a:lstStyle/>
                    <a:p>
                      <a:pPr marL="285750" indent="-285750">
                        <a:buFont typeface="Symbol" panose="05050102010706020507" pitchFamily="18" charset="2"/>
                        <a:buChar char="-"/>
                      </a:pPr>
                      <a:r>
                        <a:rPr lang="de-DE" sz="2400" dirty="0"/>
                        <a:t>Sicherung der Freiheitssphäre des Einzelnen vor staatlichen Eingriffen</a:t>
                      </a:r>
                    </a:p>
                    <a:p>
                      <a:pPr marL="285750" indent="-285750">
                        <a:buFont typeface="Symbol" panose="05050102010706020507" pitchFamily="18" charset="2"/>
                        <a:buChar char="-"/>
                      </a:pPr>
                      <a:r>
                        <a:rPr lang="de-DE" sz="2400" dirty="0"/>
                        <a:t>Allgemeine Freiheitsrecht: Art. 2 Abs. 1 GG</a:t>
                      </a:r>
                    </a:p>
                    <a:p>
                      <a:pPr marL="285750" indent="-285750">
                        <a:buFont typeface="Symbol" panose="05050102010706020507" pitchFamily="18" charset="2"/>
                        <a:buChar char="-"/>
                      </a:pPr>
                      <a:r>
                        <a:rPr lang="de-DE" sz="2400" dirty="0"/>
                        <a:t>Besondere Freiheitsrechte: Art. 5 Abs. 1, Art. 12 Abs. 1, Art. 14 Abs. 1 GG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buFont typeface="Symbol" panose="05050102010706020507" pitchFamily="18" charset="2"/>
                        <a:buChar char="-"/>
                      </a:pPr>
                      <a:r>
                        <a:rPr lang="de-DE" sz="2400" dirty="0"/>
                        <a:t>Mindestmaß an formalrechtlicher Gleichbehandlung</a:t>
                      </a:r>
                    </a:p>
                    <a:p>
                      <a:pPr marL="342900" indent="-342900">
                        <a:buFont typeface="Symbol" panose="05050102010706020507" pitchFamily="18" charset="2"/>
                        <a:buChar char="-"/>
                      </a:pPr>
                      <a:r>
                        <a:rPr lang="de-DE" sz="2400" dirty="0"/>
                        <a:t>Allgemeiner Gleichheitssatz in Art. 3 Abs. 1 GG</a:t>
                      </a:r>
                    </a:p>
                    <a:p>
                      <a:pPr marL="342900" indent="-342900">
                        <a:buFont typeface="Symbol" panose="05050102010706020507" pitchFamily="18" charset="2"/>
                        <a:buChar char="-"/>
                      </a:pPr>
                      <a:r>
                        <a:rPr lang="de-DE" sz="2400" dirty="0"/>
                        <a:t>Spezielle Gleichbehandlungsgebote/ Diskriminierungsverbote, Art. 3 II, III GG, Art. 6 V GG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0449365"/>
                  </a:ext>
                </a:extLst>
              </a:tr>
            </a:tbl>
          </a:graphicData>
        </a:graphic>
      </p:graphicFrame>
    </p:spTree>
    <p:extLst>
      <p:ext uri="{BB962C8B-B14F-4D97-AF65-F5344CB8AC3E}">
        <p14:creationId xmlns:p14="http://schemas.microsoft.com/office/powerpoint/2010/main" val="229665127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7376A99F-C850-4CF0-8918-E425CAE12F0C}"/>
              </a:ext>
            </a:extLst>
          </p:cNvPr>
          <p:cNvSpPr>
            <a:spLocks noGrp="1"/>
          </p:cNvSpPr>
          <p:nvPr>
            <p:ph idx="1"/>
          </p:nvPr>
        </p:nvSpPr>
        <p:spPr/>
        <p:txBody>
          <a:bodyPr/>
          <a:lstStyle/>
          <a:p>
            <a:pPr marL="0" indent="0">
              <a:buNone/>
            </a:pPr>
            <a:r>
              <a:rPr lang="de-DE" dirty="0"/>
              <a:t>Stellung </a:t>
            </a:r>
            <a:r>
              <a:rPr lang="de-DE" dirty="0" err="1"/>
              <a:t>StrafR</a:t>
            </a:r>
            <a:r>
              <a:rPr lang="de-DE" dirty="0"/>
              <a:t> im Rechtssystem</a:t>
            </a:r>
          </a:p>
        </p:txBody>
      </p:sp>
      <p:sp>
        <p:nvSpPr>
          <p:cNvPr id="3" name="Foliennummernplatzhalter 2">
            <a:extLst>
              <a:ext uri="{FF2B5EF4-FFF2-40B4-BE49-F238E27FC236}">
                <a16:creationId xmlns:a16="http://schemas.microsoft.com/office/drawing/2014/main" id="{5D53D393-3F65-407F-911E-74756597E2B7}"/>
              </a:ext>
            </a:extLst>
          </p:cNvPr>
          <p:cNvSpPr>
            <a:spLocks noGrp="1"/>
          </p:cNvSpPr>
          <p:nvPr>
            <p:ph type="sldNum" sz="quarter" idx="12"/>
          </p:nvPr>
        </p:nvSpPr>
        <p:spPr/>
        <p:txBody>
          <a:bodyPr/>
          <a:lstStyle/>
          <a:p>
            <a:fld id="{20DB0427-7C10-4097-9036-44289566C723}" type="slidenum">
              <a:rPr lang="de-DE" smtClean="0"/>
              <a:t>87</a:t>
            </a:fld>
            <a:endParaRPr lang="de-DE"/>
          </a:p>
        </p:txBody>
      </p:sp>
      <p:graphicFrame>
        <p:nvGraphicFramePr>
          <p:cNvPr id="4" name="Tabelle 4">
            <a:extLst>
              <a:ext uri="{FF2B5EF4-FFF2-40B4-BE49-F238E27FC236}">
                <a16:creationId xmlns:a16="http://schemas.microsoft.com/office/drawing/2014/main" id="{96D72E9D-1722-4F95-93BD-B2D54E435364}"/>
              </a:ext>
            </a:extLst>
          </p:cNvPr>
          <p:cNvGraphicFramePr>
            <a:graphicFrameLocks noGrp="1"/>
          </p:cNvGraphicFramePr>
          <p:nvPr>
            <p:extLst>
              <p:ext uri="{D42A27DB-BD31-4B8C-83A1-F6EECF244321}">
                <p14:modId xmlns:p14="http://schemas.microsoft.com/office/powerpoint/2010/main" val="1387077801"/>
              </p:ext>
            </p:extLst>
          </p:nvPr>
        </p:nvGraphicFramePr>
        <p:xfrm>
          <a:off x="667264" y="2733816"/>
          <a:ext cx="10212860" cy="3558123"/>
        </p:xfrm>
        <a:graphic>
          <a:graphicData uri="http://schemas.openxmlformats.org/drawingml/2006/table">
            <a:tbl>
              <a:tblPr firstRow="1" bandRow="1">
                <a:tableStyleId>{2D5ABB26-0587-4C30-8999-92F81FD0307C}</a:tableStyleId>
              </a:tblPr>
              <a:tblGrid>
                <a:gridCol w="2553215">
                  <a:extLst>
                    <a:ext uri="{9D8B030D-6E8A-4147-A177-3AD203B41FA5}">
                      <a16:colId xmlns:a16="http://schemas.microsoft.com/office/drawing/2014/main" val="2677043712"/>
                    </a:ext>
                  </a:extLst>
                </a:gridCol>
                <a:gridCol w="2553215">
                  <a:extLst>
                    <a:ext uri="{9D8B030D-6E8A-4147-A177-3AD203B41FA5}">
                      <a16:colId xmlns:a16="http://schemas.microsoft.com/office/drawing/2014/main" val="1389819849"/>
                    </a:ext>
                  </a:extLst>
                </a:gridCol>
                <a:gridCol w="2307625">
                  <a:extLst>
                    <a:ext uri="{9D8B030D-6E8A-4147-A177-3AD203B41FA5}">
                      <a16:colId xmlns:a16="http://schemas.microsoft.com/office/drawing/2014/main" val="1634246558"/>
                    </a:ext>
                  </a:extLst>
                </a:gridCol>
                <a:gridCol w="2798805">
                  <a:extLst>
                    <a:ext uri="{9D8B030D-6E8A-4147-A177-3AD203B41FA5}">
                      <a16:colId xmlns:a16="http://schemas.microsoft.com/office/drawing/2014/main" val="2943373048"/>
                    </a:ext>
                  </a:extLst>
                </a:gridCol>
              </a:tblGrid>
              <a:tr h="520561">
                <a:tc gridSpan="4">
                  <a:txBody>
                    <a:bodyPr/>
                    <a:lstStyle/>
                    <a:p>
                      <a:pPr algn="ctr"/>
                      <a:r>
                        <a:rPr lang="de-DE" sz="2500" dirty="0"/>
                        <a:t>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3870940"/>
                  </a:ext>
                </a:extLst>
              </a:tr>
              <a:tr h="520561">
                <a:tc>
                  <a:txBody>
                    <a:bodyPr/>
                    <a:lstStyle/>
                    <a:p>
                      <a:pPr algn="ctr"/>
                      <a:r>
                        <a:rPr lang="de-DE" sz="2500" dirty="0"/>
                        <a:t>Privatrecht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de-DE" sz="2500" dirty="0"/>
                        <a:t>Öffentliches 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3002569"/>
                  </a:ext>
                </a:extLst>
              </a:tr>
              <a:tr h="520561">
                <a:tc>
                  <a:txBody>
                    <a:bodyPr/>
                    <a:lstStyle/>
                    <a:p>
                      <a:endParaRPr lang="de-DE" sz="2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2500" dirty="0"/>
                        <a:t>Sonst. </a:t>
                      </a:r>
                      <a:r>
                        <a:rPr lang="de-DE" sz="2500" dirty="0" err="1"/>
                        <a:t>ÖffR</a:t>
                      </a:r>
                      <a:endParaRPr lang="de-DE" sz="25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de-DE" sz="2500" dirty="0"/>
                        <a:t>Strafrecht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66938910"/>
                  </a:ext>
                </a:extLst>
              </a:tr>
              <a:tr h="1283575">
                <a:tc>
                  <a:txBody>
                    <a:bodyPr/>
                    <a:lstStyle/>
                    <a:p>
                      <a:endParaRPr lang="de-DE" sz="2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de-DE" sz="25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2500" b="1" dirty="0"/>
                        <a:t>StGB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2500" b="1" dirty="0"/>
                        <a:t>Neben-</a:t>
                      </a:r>
                      <a:r>
                        <a:rPr lang="de-DE" sz="2500" b="1" dirty="0" err="1"/>
                        <a:t>StrafR</a:t>
                      </a:r>
                      <a:r>
                        <a:rPr lang="de-DE" sz="2500" b="1" dirty="0"/>
                        <a:t> </a:t>
                      </a:r>
                      <a:r>
                        <a:rPr lang="de-DE" sz="2500" dirty="0"/>
                        <a:t>(</a:t>
                      </a:r>
                      <a:r>
                        <a:rPr lang="de-DE" sz="2500" dirty="0" err="1"/>
                        <a:t>StrafR</a:t>
                      </a:r>
                      <a:r>
                        <a:rPr lang="de-DE" sz="2500" dirty="0"/>
                        <a:t> Normen, die nicht im StGB enthalten sind), z.B. BtMG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39403974"/>
                  </a:ext>
                </a:extLst>
              </a:tr>
            </a:tbl>
          </a:graphicData>
        </a:graphic>
      </p:graphicFrame>
    </p:spTree>
    <p:extLst>
      <p:ext uri="{BB962C8B-B14F-4D97-AF65-F5344CB8AC3E}">
        <p14:creationId xmlns:p14="http://schemas.microsoft.com/office/powerpoint/2010/main" val="64735916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C02C24EE-8BA6-4FC2-9D30-BC774AD28154}"/>
              </a:ext>
            </a:extLst>
          </p:cNvPr>
          <p:cNvSpPr>
            <a:spLocks noGrp="1"/>
          </p:cNvSpPr>
          <p:nvPr>
            <p:ph idx="1"/>
          </p:nvPr>
        </p:nvSpPr>
        <p:spPr/>
        <p:txBody>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a:p>
            <a:pPr marL="0" indent="0" algn="ctr">
              <a:buNone/>
            </a:pPr>
            <a:r>
              <a:rPr lang="de-DE" dirty="0"/>
              <a:t>Weshalb sollte ein Täter bestraft werden?</a:t>
            </a:r>
          </a:p>
        </p:txBody>
      </p:sp>
      <p:sp>
        <p:nvSpPr>
          <p:cNvPr id="3" name="Foliennummernplatzhalter 2">
            <a:extLst>
              <a:ext uri="{FF2B5EF4-FFF2-40B4-BE49-F238E27FC236}">
                <a16:creationId xmlns:a16="http://schemas.microsoft.com/office/drawing/2014/main" id="{90059E11-02CF-4928-A2EC-7DD42DFF1082}"/>
              </a:ext>
            </a:extLst>
          </p:cNvPr>
          <p:cNvSpPr>
            <a:spLocks noGrp="1"/>
          </p:cNvSpPr>
          <p:nvPr>
            <p:ph type="sldNum" sz="quarter" idx="12"/>
          </p:nvPr>
        </p:nvSpPr>
        <p:spPr/>
        <p:txBody>
          <a:bodyPr/>
          <a:lstStyle/>
          <a:p>
            <a:fld id="{20DB0427-7C10-4097-9036-44289566C723}" type="slidenum">
              <a:rPr lang="de-DE" smtClean="0"/>
              <a:t>88</a:t>
            </a:fld>
            <a:endParaRPr lang="de-DE"/>
          </a:p>
        </p:txBody>
      </p:sp>
    </p:spTree>
    <p:extLst>
      <p:ext uri="{BB962C8B-B14F-4D97-AF65-F5344CB8AC3E}">
        <p14:creationId xmlns:p14="http://schemas.microsoft.com/office/powerpoint/2010/main" val="112196369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e 4">
            <a:extLst>
              <a:ext uri="{FF2B5EF4-FFF2-40B4-BE49-F238E27FC236}">
                <a16:creationId xmlns:a16="http://schemas.microsoft.com/office/drawing/2014/main" id="{B4BD2F75-81D2-4B7D-9C24-19BDFC8C2A85}"/>
              </a:ext>
            </a:extLst>
          </p:cNvPr>
          <p:cNvGraphicFramePr>
            <a:graphicFrameLocks noGrp="1"/>
          </p:cNvGraphicFramePr>
          <p:nvPr>
            <p:ph idx="1"/>
            <p:extLst>
              <p:ext uri="{D42A27DB-BD31-4B8C-83A1-F6EECF244321}">
                <p14:modId xmlns:p14="http://schemas.microsoft.com/office/powerpoint/2010/main" val="3967880350"/>
              </p:ext>
            </p:extLst>
          </p:nvPr>
        </p:nvGraphicFramePr>
        <p:xfrm>
          <a:off x="838201" y="2394036"/>
          <a:ext cx="10515597" cy="2689477"/>
        </p:xfrm>
        <a:graphic>
          <a:graphicData uri="http://schemas.openxmlformats.org/drawingml/2006/table">
            <a:tbl>
              <a:tblPr firstRow="1" bandRow="1">
                <a:tableStyleId>{2D5ABB26-0587-4C30-8999-92F81FD0307C}</a:tableStyleId>
              </a:tblPr>
              <a:tblGrid>
                <a:gridCol w="3505199">
                  <a:extLst>
                    <a:ext uri="{9D8B030D-6E8A-4147-A177-3AD203B41FA5}">
                      <a16:colId xmlns:a16="http://schemas.microsoft.com/office/drawing/2014/main" val="1694867794"/>
                    </a:ext>
                  </a:extLst>
                </a:gridCol>
                <a:gridCol w="3505199">
                  <a:extLst>
                    <a:ext uri="{9D8B030D-6E8A-4147-A177-3AD203B41FA5}">
                      <a16:colId xmlns:a16="http://schemas.microsoft.com/office/drawing/2014/main" val="829529785"/>
                    </a:ext>
                  </a:extLst>
                </a:gridCol>
                <a:gridCol w="3505199">
                  <a:extLst>
                    <a:ext uri="{9D8B030D-6E8A-4147-A177-3AD203B41FA5}">
                      <a16:colId xmlns:a16="http://schemas.microsoft.com/office/drawing/2014/main" val="3168736250"/>
                    </a:ext>
                  </a:extLst>
                </a:gridCol>
              </a:tblGrid>
              <a:tr h="614834">
                <a:tc gridSpan="3">
                  <a:txBody>
                    <a:bodyPr/>
                    <a:lstStyle/>
                    <a:p>
                      <a:pPr algn="ctr"/>
                      <a:r>
                        <a:rPr lang="de-DE" sz="3500" dirty="0"/>
                        <a:t>Zweck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3720766"/>
                  </a:ext>
                </a:extLst>
              </a:tr>
              <a:tr h="630195">
                <a:tc>
                  <a:txBody>
                    <a:bodyPr/>
                    <a:lstStyle/>
                    <a:p>
                      <a:pPr algn="ctr"/>
                      <a:r>
                        <a:rPr lang="de-DE" sz="3000" dirty="0"/>
                        <a:t>Absolute Straftheorie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de-DE" sz="3000" dirty="0"/>
                        <a:t>Relative Straftheorien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3637266"/>
                  </a:ext>
                </a:extLst>
              </a:tr>
              <a:tr h="1434442">
                <a:tc>
                  <a:txBody>
                    <a:bodyPr/>
                    <a:lstStyle/>
                    <a:p>
                      <a:r>
                        <a:rPr lang="de-DE" sz="2500" dirty="0"/>
                        <a:t>Vergeltung, Sühne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500" dirty="0"/>
                        <a:t>Spezialprävention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2500" dirty="0"/>
                        <a:t>Generalprävention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4919816"/>
                  </a:ext>
                </a:extLst>
              </a:tr>
            </a:tbl>
          </a:graphicData>
        </a:graphic>
      </p:graphicFrame>
      <p:sp>
        <p:nvSpPr>
          <p:cNvPr id="3" name="Foliennummernplatzhalter 2">
            <a:extLst>
              <a:ext uri="{FF2B5EF4-FFF2-40B4-BE49-F238E27FC236}">
                <a16:creationId xmlns:a16="http://schemas.microsoft.com/office/drawing/2014/main" id="{2B39F0F0-CACB-45D2-9378-216634C0FE6D}"/>
              </a:ext>
            </a:extLst>
          </p:cNvPr>
          <p:cNvSpPr>
            <a:spLocks noGrp="1"/>
          </p:cNvSpPr>
          <p:nvPr>
            <p:ph type="sldNum" sz="quarter" idx="12"/>
          </p:nvPr>
        </p:nvSpPr>
        <p:spPr/>
        <p:txBody>
          <a:bodyPr/>
          <a:lstStyle/>
          <a:p>
            <a:fld id="{20DB0427-7C10-4097-9036-44289566C723}" type="slidenum">
              <a:rPr lang="de-DE" smtClean="0"/>
              <a:t>89</a:t>
            </a:fld>
            <a:endParaRPr lang="de-DE"/>
          </a:p>
        </p:txBody>
      </p:sp>
    </p:spTree>
    <p:extLst>
      <p:ext uri="{BB962C8B-B14F-4D97-AF65-F5344CB8AC3E}">
        <p14:creationId xmlns:p14="http://schemas.microsoft.com/office/powerpoint/2010/main" val="9278977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5CE77282-8155-4B31-B8EA-F56F60D2AC47}"/>
              </a:ext>
            </a:extLst>
          </p:cNvPr>
          <p:cNvSpPr>
            <a:spLocks noGrp="1"/>
          </p:cNvSpPr>
          <p:nvPr>
            <p:ph idx="1"/>
          </p:nvPr>
        </p:nvSpPr>
        <p:spPr/>
        <p:txBody>
          <a:bodyPr vert="horz" lIns="91440" tIns="45720" rIns="91440" bIns="45720" rtlCol="0" anchor="t">
            <a:normAutofit/>
          </a:bodyPr>
          <a:lstStyle/>
          <a:p>
            <a:pPr marL="0" indent="0">
              <a:buNone/>
            </a:pPr>
            <a:r>
              <a:rPr lang="de-DE" b="1" dirty="0"/>
              <a:t>Verordnung zur Bezeichnung der als Einkommen geltenden sonstigen Einnahmen nach § 21 Abs. 3 Nr. 4 des Bundesausbildungsförderungsgesetzes (BAföG-</a:t>
            </a:r>
            <a:r>
              <a:rPr lang="de-DE" b="1" dirty="0" err="1"/>
              <a:t>EinkommensV</a:t>
            </a:r>
            <a:r>
              <a:rPr lang="de-DE" b="1" dirty="0"/>
              <a:t>)</a:t>
            </a:r>
          </a:p>
          <a:p>
            <a:pPr marL="0" indent="0">
              <a:buNone/>
            </a:pPr>
            <a:endParaRPr lang="de-DE" b="1" dirty="0"/>
          </a:p>
          <a:p>
            <a:pPr marL="0" indent="0">
              <a:buNone/>
            </a:pPr>
            <a:r>
              <a:rPr lang="de-DE" i="1" dirty="0"/>
              <a:t>Auf Grund des § 21 Abs. 3 Satz 1 Nr. 4 des Bundesausbildungsförderungsgesetzes in der Fassung der Bekanntmachung vom 6. Juni 1983 (BGBl. I S. 645) verordnet der Bundesminister für Bildung und Wissenschaft mit Zustimmung des Bundesrates:</a:t>
            </a:r>
            <a:endParaRPr lang="de-DE" i="1" dirty="0">
              <a:cs typeface="Calibri"/>
            </a:endParaRPr>
          </a:p>
        </p:txBody>
      </p:sp>
      <p:sp>
        <p:nvSpPr>
          <p:cNvPr id="3" name="Foliennummernplatzhalter 2">
            <a:extLst>
              <a:ext uri="{FF2B5EF4-FFF2-40B4-BE49-F238E27FC236}">
                <a16:creationId xmlns:a16="http://schemas.microsoft.com/office/drawing/2014/main" id="{7D822A82-FBFB-4D13-AC6E-BE31980BD9FA}"/>
              </a:ext>
            </a:extLst>
          </p:cNvPr>
          <p:cNvSpPr>
            <a:spLocks noGrp="1"/>
          </p:cNvSpPr>
          <p:nvPr>
            <p:ph type="sldNum" sz="quarter" idx="12"/>
          </p:nvPr>
        </p:nvSpPr>
        <p:spPr/>
        <p:txBody>
          <a:bodyPr/>
          <a:lstStyle/>
          <a:p>
            <a:fld id="{20DB0427-7C10-4097-9036-44289566C723}" type="slidenum">
              <a:rPr lang="de-DE" smtClean="0"/>
              <a:t>9</a:t>
            </a:fld>
            <a:endParaRPr lang="de-DE"/>
          </a:p>
        </p:txBody>
      </p:sp>
    </p:spTree>
    <p:extLst>
      <p:ext uri="{BB962C8B-B14F-4D97-AF65-F5344CB8AC3E}">
        <p14:creationId xmlns:p14="http://schemas.microsoft.com/office/powerpoint/2010/main" val="268416044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66DD9A69-FCF6-4968-A8FB-6E0367F27ADC}"/>
              </a:ext>
            </a:extLst>
          </p:cNvPr>
          <p:cNvSpPr>
            <a:spLocks noGrp="1"/>
          </p:cNvSpPr>
          <p:nvPr>
            <p:ph idx="1"/>
          </p:nvPr>
        </p:nvSpPr>
        <p:spPr/>
        <p:txBody>
          <a:bodyPr/>
          <a:lstStyle/>
          <a:p>
            <a:pPr marL="0" indent="0">
              <a:buNone/>
            </a:pPr>
            <a:r>
              <a:rPr lang="de-DE" dirty="0"/>
              <a:t>Abgrenzung Straftat zur Ordnungswidrigkeit</a:t>
            </a:r>
          </a:p>
          <a:p>
            <a:pPr marL="0" indent="0">
              <a:buNone/>
            </a:pPr>
            <a:endParaRPr lang="de-DE" dirty="0"/>
          </a:p>
        </p:txBody>
      </p:sp>
      <p:sp>
        <p:nvSpPr>
          <p:cNvPr id="3" name="Foliennummernplatzhalter 2">
            <a:extLst>
              <a:ext uri="{FF2B5EF4-FFF2-40B4-BE49-F238E27FC236}">
                <a16:creationId xmlns:a16="http://schemas.microsoft.com/office/drawing/2014/main" id="{6B927A4C-B79A-4DAC-9297-CBB8537791FB}"/>
              </a:ext>
            </a:extLst>
          </p:cNvPr>
          <p:cNvSpPr>
            <a:spLocks noGrp="1"/>
          </p:cNvSpPr>
          <p:nvPr>
            <p:ph type="sldNum" sz="quarter" idx="12"/>
          </p:nvPr>
        </p:nvSpPr>
        <p:spPr/>
        <p:txBody>
          <a:bodyPr/>
          <a:lstStyle/>
          <a:p>
            <a:fld id="{20DB0427-7C10-4097-9036-44289566C723}" type="slidenum">
              <a:rPr lang="de-DE" smtClean="0"/>
              <a:t>90</a:t>
            </a:fld>
            <a:endParaRPr lang="de-DE"/>
          </a:p>
        </p:txBody>
      </p:sp>
      <p:graphicFrame>
        <p:nvGraphicFramePr>
          <p:cNvPr id="4" name="Tabelle 4">
            <a:extLst>
              <a:ext uri="{FF2B5EF4-FFF2-40B4-BE49-F238E27FC236}">
                <a16:creationId xmlns:a16="http://schemas.microsoft.com/office/drawing/2014/main" id="{B34123C2-3005-4753-ACB4-2F10F5D4A3E5}"/>
              </a:ext>
            </a:extLst>
          </p:cNvPr>
          <p:cNvGraphicFramePr>
            <a:graphicFrameLocks noGrp="1"/>
          </p:cNvGraphicFramePr>
          <p:nvPr>
            <p:extLst>
              <p:ext uri="{D42A27DB-BD31-4B8C-83A1-F6EECF244321}">
                <p14:modId xmlns:p14="http://schemas.microsoft.com/office/powerpoint/2010/main" val="4294078680"/>
              </p:ext>
            </p:extLst>
          </p:nvPr>
        </p:nvGraphicFramePr>
        <p:xfrm>
          <a:off x="759253" y="2344580"/>
          <a:ext cx="10225904" cy="3769360"/>
        </p:xfrm>
        <a:graphic>
          <a:graphicData uri="http://schemas.openxmlformats.org/drawingml/2006/table">
            <a:tbl>
              <a:tblPr firstRow="1" bandRow="1">
                <a:tableStyleId>{2D5ABB26-0587-4C30-8999-92F81FD0307C}</a:tableStyleId>
              </a:tblPr>
              <a:tblGrid>
                <a:gridCol w="5112952">
                  <a:extLst>
                    <a:ext uri="{9D8B030D-6E8A-4147-A177-3AD203B41FA5}">
                      <a16:colId xmlns:a16="http://schemas.microsoft.com/office/drawing/2014/main" val="4040740401"/>
                    </a:ext>
                  </a:extLst>
                </a:gridCol>
                <a:gridCol w="5112952">
                  <a:extLst>
                    <a:ext uri="{9D8B030D-6E8A-4147-A177-3AD203B41FA5}">
                      <a16:colId xmlns:a16="http://schemas.microsoft.com/office/drawing/2014/main" val="768526037"/>
                    </a:ext>
                  </a:extLst>
                </a:gridCol>
              </a:tblGrid>
              <a:tr h="370840">
                <a:tc>
                  <a:txBody>
                    <a:bodyPr/>
                    <a:lstStyle/>
                    <a:p>
                      <a:pPr algn="ctr"/>
                      <a:r>
                        <a:rPr lang="de-DE" sz="2500" b="1" dirty="0"/>
                        <a:t>Straftat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de-DE" sz="2500" b="1" dirty="0"/>
                        <a:t>Ordnungswidrigkeit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1015364"/>
                  </a:ext>
                </a:extLst>
              </a:tr>
              <a:tr h="370840">
                <a:tc>
                  <a:txBody>
                    <a:bodyPr/>
                    <a:lstStyle/>
                    <a:p>
                      <a:pPr marL="285750" indent="-285750">
                        <a:buFont typeface="Arial" panose="020B0604020202020204" pitchFamily="34" charset="0"/>
                        <a:buChar char="•"/>
                      </a:pPr>
                      <a:r>
                        <a:rPr lang="de-DE" dirty="0"/>
                        <a:t>Menschliches Verhalten, das einen Straftatbestand erfüllt</a:t>
                      </a:r>
                    </a:p>
                    <a:p>
                      <a:pPr marL="285750" indent="-285750">
                        <a:buFont typeface="Arial" panose="020B0604020202020204" pitchFamily="34" charset="0"/>
                        <a:buChar char="•"/>
                      </a:pPr>
                      <a:r>
                        <a:rPr lang="de-DE" dirty="0"/>
                        <a:t>i.d.R. stark von Norm abweichendes Verhalten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de-DE" dirty="0"/>
                        <a:t>Menschliche Handlungen, die den Tatbestand einer Ordnungswidrigkeit erfüllen</a:t>
                      </a:r>
                    </a:p>
                    <a:p>
                      <a:pPr marL="285750" indent="-285750">
                        <a:buFont typeface="Arial" panose="020B0604020202020204" pitchFamily="34" charset="0"/>
                        <a:buChar char="•"/>
                      </a:pPr>
                      <a:r>
                        <a:rPr lang="de-DE" dirty="0"/>
                        <a:t>i.d.R. alltägliches und massenhaft vorkommendes Verhalten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91395832"/>
                  </a:ext>
                </a:extLst>
              </a:tr>
              <a:tr h="370840">
                <a:tc>
                  <a:txBody>
                    <a:bodyPr/>
                    <a:lstStyle/>
                    <a:p>
                      <a:pPr marL="285750" indent="-285750">
                        <a:buFont typeface="Arial" panose="020B0604020202020204" pitchFamily="34" charset="0"/>
                        <a:buChar char="•"/>
                      </a:pPr>
                      <a:r>
                        <a:rPr lang="de-DE" dirty="0"/>
                        <a:t>Im StGB und </a:t>
                      </a:r>
                      <a:r>
                        <a:rPr lang="de-DE" dirty="0" err="1"/>
                        <a:t>NebenstrafR</a:t>
                      </a:r>
                      <a:r>
                        <a:rPr lang="de-DE" dirty="0"/>
                        <a:t> geregelt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de-DE" dirty="0"/>
                        <a:t>Im OWiG und Nebengesetzen geregelt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4972175"/>
                  </a:ext>
                </a:extLst>
              </a:tr>
              <a:tr h="370840">
                <a:tc>
                  <a:txBody>
                    <a:bodyPr/>
                    <a:lstStyle/>
                    <a:p>
                      <a:pPr marL="285750" indent="-285750">
                        <a:buFont typeface="Arial" panose="020B0604020202020204" pitchFamily="34" charset="0"/>
                        <a:buChar char="•"/>
                      </a:pPr>
                      <a:r>
                        <a:rPr lang="de-DE" dirty="0"/>
                        <a:t>Freiheitsstrafe (Zeitige Freiheitsstrafe -&gt; zwischen einem Monat und 15 Jahren, Lebenslang)</a:t>
                      </a:r>
                    </a:p>
                    <a:p>
                      <a:pPr marL="285750" indent="-285750">
                        <a:buFont typeface="Arial" panose="020B0604020202020204" pitchFamily="34" charset="0"/>
                        <a:buChar char="•"/>
                      </a:pPr>
                      <a:r>
                        <a:rPr lang="de-DE" dirty="0"/>
                        <a:t>Geldstrafe</a:t>
                      </a:r>
                    </a:p>
                    <a:p>
                      <a:pPr marL="285750" indent="-285750">
                        <a:buFont typeface="Arial" panose="020B0604020202020204" pitchFamily="34" charset="0"/>
                        <a:buChar char="•"/>
                      </a:pPr>
                      <a:r>
                        <a:rPr lang="de-DE" dirty="0"/>
                        <a:t>Fahrverbot als Nebenstrafe zur Freiheits- o. Geldstrafe (1-6 Monate), anschließend muss Wiedererteilung beantragt werden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de-DE" dirty="0"/>
                        <a:t>Ahndung mit Geldbuße, </a:t>
                      </a:r>
                      <a:r>
                        <a:rPr lang="de-DE" dirty="0" err="1"/>
                        <a:t>id.R</a:t>
                      </a:r>
                      <a:r>
                        <a:rPr lang="de-DE" dirty="0"/>
                        <a:t>. zwischen 5-1000 € (OWiG)</a:t>
                      </a:r>
                    </a:p>
                    <a:p>
                      <a:pPr marL="285750" indent="-285750">
                        <a:buFont typeface="Arial" panose="020B0604020202020204" pitchFamily="34" charset="0"/>
                        <a:buChar char="•"/>
                      </a:pPr>
                      <a:r>
                        <a:rPr lang="de-DE" dirty="0"/>
                        <a:t>Ggf. Erzwingungshaft </a:t>
                      </a:r>
                      <a:r>
                        <a:rPr lang="de-DE"/>
                        <a:t>bei Nichtzahlung </a:t>
                      </a:r>
                      <a:endParaRPr lang="de-D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90093188"/>
                  </a:ext>
                </a:extLst>
              </a:tr>
            </a:tbl>
          </a:graphicData>
        </a:graphic>
      </p:graphicFrame>
    </p:spTree>
    <p:extLst>
      <p:ext uri="{BB962C8B-B14F-4D97-AF65-F5344CB8AC3E}">
        <p14:creationId xmlns:p14="http://schemas.microsoft.com/office/powerpoint/2010/main" val="66112860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978DE7A5-5359-471C-A8AC-668FC107B8AC}"/>
              </a:ext>
            </a:extLst>
          </p:cNvPr>
          <p:cNvSpPr>
            <a:spLocks noGrp="1"/>
          </p:cNvSpPr>
          <p:nvPr>
            <p:ph idx="1"/>
          </p:nvPr>
        </p:nvSpPr>
        <p:spPr/>
        <p:txBody>
          <a:bodyPr>
            <a:normAutofit fontScale="62500" lnSpcReduction="20000"/>
          </a:bodyPr>
          <a:lstStyle/>
          <a:p>
            <a:pPr marL="0" indent="0">
              <a:buNone/>
            </a:pPr>
            <a:r>
              <a:rPr lang="de-DE" dirty="0"/>
              <a:t>Der deutsche Frührentner R hatte bisher ein entspanntes Leben. Frühzeitig hatte er größere Summen angespart um sich im beschaulichen Dorf D im Erzgebirgskreis niederzulassen. Mit dem Geld erwarb er mehrere Immobilien, die er fortan als Ferienhäuser und -wohnungen vermietete. Alle Immobilien liegen im Erzgebirgskreis.</a:t>
            </a:r>
          </a:p>
          <a:p>
            <a:pPr marL="0" indent="0">
              <a:buNone/>
            </a:pPr>
            <a:r>
              <a:rPr lang="de-DE" dirty="0"/>
              <a:t>Doch nachdem eine Virusinfektion (COVID-19) ausbrach, stornierten immer mehr Kun-den ihre Buchungen für die Objekte von R. Daraufhin hat der (zuständige) Erzgebirgs-kreis Maßnahmen gegen das Virus beschlossen: Die Nutzung von Ferienhäusern ist im Erzgebirgskreis vorerst für zwei Wochen vollständig verboten. Dies wird damit begrün-</a:t>
            </a:r>
            <a:r>
              <a:rPr lang="de-DE" dirty="0" err="1"/>
              <a:t>det</a:t>
            </a:r>
            <a:r>
              <a:rPr lang="de-DE" dirty="0"/>
              <a:t>, dass nur so einer Vervielfältigung der Ansteckungen verhindert werden könne. Auch könne durch diese Maßnahme die Auslastung von Krankenhäusern auf ein trag-fähiges Maß reduziert werden. Andere geeignete Maßnahmen stünden nicht zur Aus-wahl.</a:t>
            </a:r>
          </a:p>
          <a:p>
            <a:pPr marL="0" indent="0">
              <a:buNone/>
            </a:pPr>
            <a:r>
              <a:rPr lang="de-DE" dirty="0"/>
              <a:t>R ist erbost. Schließlich würden ihm nun durch den Wegfall der Mieten erhebliche monatliche Mittel fehlen. Er sei auf die Vermietung der Ferienhäuser angewiesen.</a:t>
            </a:r>
          </a:p>
          <a:p>
            <a:pPr marL="0" indent="0">
              <a:buNone/>
            </a:pPr>
            <a:r>
              <a:rPr lang="de-DE" dirty="0"/>
              <a:t>Wird R durch die vom Erzgebirgskreis getroffene Maßnahme in seiner Berufsfreiheit verletzt?</a:t>
            </a:r>
          </a:p>
          <a:p>
            <a:endParaRPr lang="de-DE" dirty="0"/>
          </a:p>
          <a:p>
            <a:pPr marL="0" indent="0">
              <a:buNone/>
            </a:pPr>
            <a:r>
              <a:rPr lang="de-DE" b="1" dirty="0"/>
              <a:t>§ 4 Infektionsschutzgesetz</a:t>
            </a:r>
          </a:p>
          <a:p>
            <a:pPr marL="0" indent="0">
              <a:buNone/>
            </a:pPr>
            <a:r>
              <a:rPr lang="de-DE" dirty="0"/>
              <a:t>(1)	Die zuständigen Behörden können die notwendigen Maßnahmen treffen, um die Ausbreitung einer übertragbaren Virus- oder Bakterieninfektion zu verhindern oder verlangsamen.</a:t>
            </a:r>
          </a:p>
          <a:p>
            <a:endParaRPr lang="de-DE" dirty="0"/>
          </a:p>
        </p:txBody>
      </p:sp>
      <p:sp>
        <p:nvSpPr>
          <p:cNvPr id="3" name="Foliennummernplatzhalter 2">
            <a:extLst>
              <a:ext uri="{FF2B5EF4-FFF2-40B4-BE49-F238E27FC236}">
                <a16:creationId xmlns:a16="http://schemas.microsoft.com/office/drawing/2014/main" id="{BC78F59D-166E-4821-A675-77CC2EF29F31}"/>
              </a:ext>
            </a:extLst>
          </p:cNvPr>
          <p:cNvSpPr>
            <a:spLocks noGrp="1"/>
          </p:cNvSpPr>
          <p:nvPr>
            <p:ph type="sldNum" sz="quarter" idx="12"/>
          </p:nvPr>
        </p:nvSpPr>
        <p:spPr/>
        <p:txBody>
          <a:bodyPr/>
          <a:lstStyle/>
          <a:p>
            <a:fld id="{20DB0427-7C10-4097-9036-44289566C723}" type="slidenum">
              <a:rPr lang="de-DE" smtClean="0"/>
              <a:t>91</a:t>
            </a:fld>
            <a:endParaRPr lang="de-DE"/>
          </a:p>
        </p:txBody>
      </p:sp>
    </p:spTree>
    <p:extLst>
      <p:ext uri="{BB962C8B-B14F-4D97-AF65-F5344CB8AC3E}">
        <p14:creationId xmlns:p14="http://schemas.microsoft.com/office/powerpoint/2010/main" val="415882396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15518DA3-FCCE-4743-921A-E54E92988DFA}"/>
              </a:ext>
            </a:extLst>
          </p:cNvPr>
          <p:cNvSpPr>
            <a:spLocks noGrp="1"/>
          </p:cNvSpPr>
          <p:nvPr>
            <p:ph idx="1"/>
          </p:nvPr>
        </p:nvSpPr>
        <p:spPr/>
        <p:txBody>
          <a:bodyPr/>
          <a:lstStyle/>
          <a:p>
            <a:pPr marL="571500" indent="-571500">
              <a:buFont typeface="+mj-lt"/>
              <a:buAutoNum type="romanUcPeriod"/>
            </a:pPr>
            <a:r>
              <a:rPr lang="de-DE" dirty="0"/>
              <a:t>Schutzbereich</a:t>
            </a:r>
          </a:p>
          <a:p>
            <a:pPr marL="1028700" lvl="1" indent="-571500">
              <a:buFont typeface="+mj-lt"/>
              <a:buAutoNum type="arabicPeriod"/>
            </a:pPr>
            <a:r>
              <a:rPr lang="de-DE" dirty="0"/>
              <a:t>Persönlicher SB (+)</a:t>
            </a:r>
          </a:p>
          <a:p>
            <a:pPr marL="1028700" lvl="1" indent="-571500">
              <a:buFont typeface="+mj-lt"/>
              <a:buAutoNum type="arabicPeriod"/>
            </a:pPr>
            <a:r>
              <a:rPr lang="de-DE" dirty="0"/>
              <a:t>Sachlicher SB (+), da Vermietung auf Dauer angelegte Tätigkeit, die der Schaffung oder Aufrechterhaltung einer Lebensgrundlage dient</a:t>
            </a:r>
          </a:p>
          <a:p>
            <a:pPr marL="571500" indent="-571500">
              <a:buFont typeface="+mj-lt"/>
              <a:buAutoNum type="romanUcPeriod"/>
            </a:pPr>
            <a:r>
              <a:rPr lang="de-DE" dirty="0"/>
              <a:t>Eingriff</a:t>
            </a:r>
          </a:p>
          <a:p>
            <a:pPr marL="1028700" lvl="1" indent="-571500">
              <a:buFont typeface="+mj-lt"/>
              <a:buAutoNum type="arabicPeriod"/>
            </a:pPr>
            <a:r>
              <a:rPr lang="de-DE" dirty="0"/>
              <a:t>(P</a:t>
            </a:r>
            <a:r>
              <a:rPr lang="de-DE"/>
              <a:t>) 3-Stufen-Theorie </a:t>
            </a:r>
            <a:r>
              <a:rPr lang="de-DE" dirty="0"/>
              <a:t>und kurzzeitiges Berufsverbot</a:t>
            </a:r>
          </a:p>
          <a:p>
            <a:pPr marL="457200" lvl="1" indent="0">
              <a:buNone/>
            </a:pPr>
            <a:r>
              <a:rPr lang="de-DE" dirty="0"/>
              <a:t>Berufsausübung? (Zulassung (-))</a:t>
            </a:r>
          </a:p>
          <a:p>
            <a:pPr marL="457200" lvl="1" indent="0">
              <a:buNone/>
            </a:pPr>
            <a:r>
              <a:rPr lang="de-DE" dirty="0"/>
              <a:t>(-) keinerlei Ausübung möglich, sodass „Ausübung“ vom Wortlaut nicht passt</a:t>
            </a:r>
          </a:p>
          <a:p>
            <a:pPr marL="457200" lvl="1" indent="0">
              <a:buNone/>
            </a:pPr>
            <a:r>
              <a:rPr lang="de-DE" dirty="0"/>
              <a:t>(+) auf zwei Wochen beschränkt und somit nicht mit dauerhaftem Berufsverbot vergleichbar, sondern Wirkung wie Ausübungsregelung</a:t>
            </a:r>
          </a:p>
          <a:p>
            <a:pPr marL="1028700" lvl="1" indent="-571500">
              <a:buFont typeface="+mj-lt"/>
              <a:buAutoNum type="arabicPeriod"/>
            </a:pPr>
            <a:endParaRPr lang="de-DE" dirty="0"/>
          </a:p>
        </p:txBody>
      </p:sp>
      <p:sp>
        <p:nvSpPr>
          <p:cNvPr id="3" name="Foliennummernplatzhalter 2">
            <a:extLst>
              <a:ext uri="{FF2B5EF4-FFF2-40B4-BE49-F238E27FC236}">
                <a16:creationId xmlns:a16="http://schemas.microsoft.com/office/drawing/2014/main" id="{7A863163-3DA0-4C81-86A5-2A2989983C3C}"/>
              </a:ext>
            </a:extLst>
          </p:cNvPr>
          <p:cNvSpPr>
            <a:spLocks noGrp="1"/>
          </p:cNvSpPr>
          <p:nvPr>
            <p:ph type="sldNum" sz="quarter" idx="12"/>
          </p:nvPr>
        </p:nvSpPr>
        <p:spPr/>
        <p:txBody>
          <a:bodyPr/>
          <a:lstStyle/>
          <a:p>
            <a:fld id="{20DB0427-7C10-4097-9036-44289566C723}" type="slidenum">
              <a:rPr lang="de-DE" smtClean="0"/>
              <a:t>92</a:t>
            </a:fld>
            <a:endParaRPr lang="de-DE"/>
          </a:p>
        </p:txBody>
      </p:sp>
    </p:spTree>
    <p:extLst>
      <p:ext uri="{BB962C8B-B14F-4D97-AF65-F5344CB8AC3E}">
        <p14:creationId xmlns:p14="http://schemas.microsoft.com/office/powerpoint/2010/main" val="264206697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E1EE96D-C6BC-45FA-9076-8CE4A87A6EE2}"/>
              </a:ext>
            </a:extLst>
          </p:cNvPr>
          <p:cNvSpPr>
            <a:spLocks noGrp="1"/>
          </p:cNvSpPr>
          <p:nvPr>
            <p:ph idx="1"/>
          </p:nvPr>
        </p:nvSpPr>
        <p:spPr/>
        <p:txBody>
          <a:bodyPr/>
          <a:lstStyle/>
          <a:p>
            <a:pPr marL="0" indent="0">
              <a:buNone/>
            </a:pPr>
            <a:r>
              <a:rPr lang="de-DE" dirty="0"/>
              <a:t>III. Verfassungsrechtliche Rechtfertigung</a:t>
            </a:r>
          </a:p>
          <a:p>
            <a:pPr marL="0" indent="0">
              <a:buNone/>
            </a:pPr>
            <a:r>
              <a:rPr lang="de-DE" dirty="0"/>
              <a:t>1.	Schranken: (+) </a:t>
            </a:r>
            <a:r>
              <a:rPr lang="de-DE" dirty="0" err="1"/>
              <a:t>InfektionsschutzG</a:t>
            </a:r>
            <a:r>
              <a:rPr lang="de-DE" dirty="0"/>
              <a:t> und Art. 12 I 2 GG</a:t>
            </a:r>
          </a:p>
          <a:p>
            <a:pPr marL="0" indent="0">
              <a:buNone/>
            </a:pPr>
            <a:r>
              <a:rPr lang="de-DE" dirty="0"/>
              <a:t>2.	Schranken-Schranken</a:t>
            </a:r>
          </a:p>
          <a:p>
            <a:pPr marL="0" indent="0">
              <a:buNone/>
            </a:pPr>
            <a:r>
              <a:rPr lang="de-DE" dirty="0"/>
              <a:t>	a. vernünftige Erwägungen Allgemeinwohl (+)</a:t>
            </a:r>
          </a:p>
          <a:p>
            <a:pPr marL="0" indent="0">
              <a:buNone/>
            </a:pPr>
            <a:r>
              <a:rPr lang="de-DE" dirty="0"/>
              <a:t>	b. Verhältnismäßigkeit (+)</a:t>
            </a:r>
          </a:p>
          <a:p>
            <a:pPr marL="0" indent="0">
              <a:buNone/>
            </a:pPr>
            <a:endParaRPr lang="de-DE" dirty="0"/>
          </a:p>
        </p:txBody>
      </p:sp>
      <p:sp>
        <p:nvSpPr>
          <p:cNvPr id="3" name="Foliennummernplatzhalter 2">
            <a:extLst>
              <a:ext uri="{FF2B5EF4-FFF2-40B4-BE49-F238E27FC236}">
                <a16:creationId xmlns:a16="http://schemas.microsoft.com/office/drawing/2014/main" id="{EA780B9D-CB45-4ABA-B641-9018F50CF083}"/>
              </a:ext>
            </a:extLst>
          </p:cNvPr>
          <p:cNvSpPr>
            <a:spLocks noGrp="1"/>
          </p:cNvSpPr>
          <p:nvPr>
            <p:ph type="sldNum" sz="quarter" idx="12"/>
          </p:nvPr>
        </p:nvSpPr>
        <p:spPr/>
        <p:txBody>
          <a:bodyPr/>
          <a:lstStyle/>
          <a:p>
            <a:fld id="{20DB0427-7C10-4097-9036-44289566C723}" type="slidenum">
              <a:rPr lang="de-DE" smtClean="0"/>
              <a:t>93</a:t>
            </a:fld>
            <a:endParaRPr lang="de-DE"/>
          </a:p>
        </p:txBody>
      </p:sp>
    </p:spTree>
    <p:extLst>
      <p:ext uri="{BB962C8B-B14F-4D97-AF65-F5344CB8AC3E}">
        <p14:creationId xmlns:p14="http://schemas.microsoft.com/office/powerpoint/2010/main" val="258752091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8B24895-7D1C-4F6E-BF75-7C2EA4B79764}"/>
              </a:ext>
            </a:extLst>
          </p:cNvPr>
          <p:cNvSpPr>
            <a:spLocks noGrp="1"/>
          </p:cNvSpPr>
          <p:nvPr>
            <p:ph idx="1"/>
          </p:nvPr>
        </p:nvSpPr>
        <p:spPr/>
        <p:txBody>
          <a:bodyPr/>
          <a:lstStyle/>
          <a:p>
            <a:pPr marL="0" indent="0">
              <a:buNone/>
            </a:pPr>
            <a:r>
              <a:rPr lang="de-DE" dirty="0"/>
              <a:t>Was stellt keine Grundfreiheit dar?</a:t>
            </a:r>
          </a:p>
          <a:p>
            <a:pPr marL="514350" indent="-514350">
              <a:buFont typeface="+mj-lt"/>
              <a:buAutoNum type="arabicPeriod"/>
            </a:pPr>
            <a:r>
              <a:rPr lang="de-DE" dirty="0"/>
              <a:t>Kapitalverkehrsfreiheit</a:t>
            </a:r>
          </a:p>
          <a:p>
            <a:pPr marL="514350" indent="-514350">
              <a:buFont typeface="+mj-lt"/>
              <a:buAutoNum type="arabicPeriod"/>
            </a:pPr>
            <a:r>
              <a:rPr lang="de-DE" dirty="0"/>
              <a:t>Warenverkehrsfreiheit </a:t>
            </a:r>
          </a:p>
          <a:p>
            <a:pPr marL="514350" indent="-514350">
              <a:buFont typeface="+mj-lt"/>
              <a:buAutoNum type="arabicPeriod"/>
            </a:pPr>
            <a:r>
              <a:rPr lang="de-DE" dirty="0"/>
              <a:t>Personenverkehrsfreiheit</a:t>
            </a:r>
          </a:p>
          <a:p>
            <a:pPr marL="514350" indent="-514350">
              <a:buFont typeface="+mj-lt"/>
              <a:buAutoNum type="arabicPeriod"/>
            </a:pPr>
            <a:r>
              <a:rPr lang="de-DE" dirty="0"/>
              <a:t>Justizfreiheit</a:t>
            </a:r>
          </a:p>
        </p:txBody>
      </p:sp>
      <p:sp>
        <p:nvSpPr>
          <p:cNvPr id="3" name="Foliennummernplatzhalter 2">
            <a:extLst>
              <a:ext uri="{FF2B5EF4-FFF2-40B4-BE49-F238E27FC236}">
                <a16:creationId xmlns:a16="http://schemas.microsoft.com/office/drawing/2014/main" id="{E611ECB7-1C07-4982-A6CA-6C15E64E9BC4}"/>
              </a:ext>
            </a:extLst>
          </p:cNvPr>
          <p:cNvSpPr>
            <a:spLocks noGrp="1"/>
          </p:cNvSpPr>
          <p:nvPr>
            <p:ph type="sldNum" sz="quarter" idx="12"/>
          </p:nvPr>
        </p:nvSpPr>
        <p:spPr/>
        <p:txBody>
          <a:bodyPr/>
          <a:lstStyle/>
          <a:p>
            <a:fld id="{20DB0427-7C10-4097-9036-44289566C723}" type="slidenum">
              <a:rPr lang="de-DE" smtClean="0"/>
              <a:t>94</a:t>
            </a:fld>
            <a:endParaRPr lang="de-DE"/>
          </a:p>
        </p:txBody>
      </p:sp>
    </p:spTree>
    <p:extLst>
      <p:ext uri="{BB962C8B-B14F-4D97-AF65-F5344CB8AC3E}">
        <p14:creationId xmlns:p14="http://schemas.microsoft.com/office/powerpoint/2010/main" val="294368293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D8B24895-7D1C-4F6E-BF75-7C2EA4B79764}"/>
              </a:ext>
            </a:extLst>
          </p:cNvPr>
          <p:cNvSpPr>
            <a:spLocks noGrp="1"/>
          </p:cNvSpPr>
          <p:nvPr>
            <p:ph idx="1"/>
          </p:nvPr>
        </p:nvSpPr>
        <p:spPr/>
        <p:txBody>
          <a:bodyPr/>
          <a:lstStyle/>
          <a:p>
            <a:pPr marL="0" indent="0">
              <a:buNone/>
            </a:pPr>
            <a:r>
              <a:rPr lang="de-DE" dirty="0"/>
              <a:t>Was stellt keine Grundfreiheit dar?</a:t>
            </a:r>
          </a:p>
          <a:p>
            <a:pPr marL="514350" indent="-514350">
              <a:buFont typeface="+mj-lt"/>
              <a:buAutoNum type="arabicPeriod"/>
            </a:pPr>
            <a:r>
              <a:rPr lang="de-DE" dirty="0"/>
              <a:t>Kapitalverkehrsfreiheit</a:t>
            </a:r>
          </a:p>
          <a:p>
            <a:pPr marL="514350" indent="-514350">
              <a:buFont typeface="+mj-lt"/>
              <a:buAutoNum type="arabicPeriod"/>
            </a:pPr>
            <a:r>
              <a:rPr lang="de-DE" dirty="0"/>
              <a:t>Warenverkehrsfreiheit </a:t>
            </a:r>
          </a:p>
          <a:p>
            <a:pPr marL="514350" indent="-514350">
              <a:buFont typeface="+mj-lt"/>
              <a:buAutoNum type="arabicPeriod"/>
            </a:pPr>
            <a:r>
              <a:rPr lang="de-DE" dirty="0"/>
              <a:t>Personenverkehrsfreiheit</a:t>
            </a:r>
          </a:p>
          <a:p>
            <a:pPr marL="514350" indent="-514350">
              <a:buFont typeface="+mj-lt"/>
              <a:buAutoNum type="arabicPeriod"/>
            </a:pPr>
            <a:r>
              <a:rPr lang="de-DE" dirty="0">
                <a:solidFill>
                  <a:srgbClr val="00B050"/>
                </a:solidFill>
              </a:rPr>
              <a:t>Justizfreiheit</a:t>
            </a:r>
          </a:p>
        </p:txBody>
      </p:sp>
      <p:sp>
        <p:nvSpPr>
          <p:cNvPr id="3" name="Foliennummernplatzhalter 2">
            <a:extLst>
              <a:ext uri="{FF2B5EF4-FFF2-40B4-BE49-F238E27FC236}">
                <a16:creationId xmlns:a16="http://schemas.microsoft.com/office/drawing/2014/main" id="{E611ECB7-1C07-4982-A6CA-6C15E64E9BC4}"/>
              </a:ext>
            </a:extLst>
          </p:cNvPr>
          <p:cNvSpPr>
            <a:spLocks noGrp="1"/>
          </p:cNvSpPr>
          <p:nvPr>
            <p:ph type="sldNum" sz="quarter" idx="12"/>
          </p:nvPr>
        </p:nvSpPr>
        <p:spPr/>
        <p:txBody>
          <a:bodyPr/>
          <a:lstStyle/>
          <a:p>
            <a:fld id="{20DB0427-7C10-4097-9036-44289566C723}" type="slidenum">
              <a:rPr lang="de-DE" smtClean="0"/>
              <a:t>95</a:t>
            </a:fld>
            <a:endParaRPr lang="de-DE"/>
          </a:p>
        </p:txBody>
      </p:sp>
    </p:spTree>
    <p:extLst>
      <p:ext uri="{BB962C8B-B14F-4D97-AF65-F5344CB8AC3E}">
        <p14:creationId xmlns:p14="http://schemas.microsoft.com/office/powerpoint/2010/main" val="17315926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77F7224-61B9-46B5-B6AB-859607B7AD4E}"/>
              </a:ext>
            </a:extLst>
          </p:cNvPr>
          <p:cNvSpPr>
            <a:spLocks noGrp="1"/>
          </p:cNvSpPr>
          <p:nvPr>
            <p:ph idx="1"/>
          </p:nvPr>
        </p:nvSpPr>
        <p:spPr/>
        <p:txBody>
          <a:bodyPr/>
          <a:lstStyle/>
          <a:p>
            <a:pPr marL="0" indent="0">
              <a:buNone/>
            </a:pPr>
            <a:r>
              <a:rPr lang="de-DE" dirty="0"/>
              <a:t>Der Gerichtshof der Europäischen Union umfasst:</a:t>
            </a:r>
          </a:p>
          <a:p>
            <a:pPr marL="514350" indent="-514350">
              <a:buFont typeface="+mj-lt"/>
              <a:buAutoNum type="arabicPeriod"/>
            </a:pPr>
            <a:r>
              <a:rPr lang="de-DE" dirty="0"/>
              <a:t>den Gerichtshof und das Gericht.</a:t>
            </a:r>
          </a:p>
          <a:p>
            <a:pPr marL="514350" indent="-514350">
              <a:buFont typeface="+mj-lt"/>
              <a:buAutoNum type="arabicPeriod"/>
            </a:pPr>
            <a:r>
              <a:rPr lang="de-DE" dirty="0"/>
              <a:t>den Gerichtshof, das Gericht und Fachgerichte.</a:t>
            </a:r>
          </a:p>
          <a:p>
            <a:pPr marL="514350" indent="-514350">
              <a:buFont typeface="+mj-lt"/>
              <a:buAutoNum type="arabicPeriod"/>
            </a:pPr>
            <a:r>
              <a:rPr lang="de-DE" dirty="0"/>
              <a:t>den Gerichtshof, das Gericht, Fachgerichte und Sonderkommissionen.</a:t>
            </a:r>
          </a:p>
          <a:p>
            <a:pPr marL="514350" indent="-514350">
              <a:buFont typeface="+mj-lt"/>
              <a:buAutoNum type="arabicPeriod"/>
            </a:pPr>
            <a:r>
              <a:rPr lang="de-DE" dirty="0"/>
              <a:t>den europäischen Rat, das Parlament und die Kommission.</a:t>
            </a:r>
          </a:p>
        </p:txBody>
      </p:sp>
      <p:sp>
        <p:nvSpPr>
          <p:cNvPr id="3" name="Foliennummernplatzhalter 2">
            <a:extLst>
              <a:ext uri="{FF2B5EF4-FFF2-40B4-BE49-F238E27FC236}">
                <a16:creationId xmlns:a16="http://schemas.microsoft.com/office/drawing/2014/main" id="{3E0D5743-BAF1-45F9-8D15-6622575950D7}"/>
              </a:ext>
            </a:extLst>
          </p:cNvPr>
          <p:cNvSpPr>
            <a:spLocks noGrp="1"/>
          </p:cNvSpPr>
          <p:nvPr>
            <p:ph type="sldNum" sz="quarter" idx="12"/>
          </p:nvPr>
        </p:nvSpPr>
        <p:spPr/>
        <p:txBody>
          <a:bodyPr/>
          <a:lstStyle/>
          <a:p>
            <a:fld id="{20DB0427-7C10-4097-9036-44289566C723}" type="slidenum">
              <a:rPr lang="de-DE" smtClean="0"/>
              <a:t>96</a:t>
            </a:fld>
            <a:endParaRPr lang="de-DE"/>
          </a:p>
        </p:txBody>
      </p:sp>
    </p:spTree>
    <p:extLst>
      <p:ext uri="{BB962C8B-B14F-4D97-AF65-F5344CB8AC3E}">
        <p14:creationId xmlns:p14="http://schemas.microsoft.com/office/powerpoint/2010/main" val="90249743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877F7224-61B9-46B5-B6AB-859607B7AD4E}"/>
              </a:ext>
            </a:extLst>
          </p:cNvPr>
          <p:cNvSpPr>
            <a:spLocks noGrp="1"/>
          </p:cNvSpPr>
          <p:nvPr>
            <p:ph idx="1"/>
          </p:nvPr>
        </p:nvSpPr>
        <p:spPr/>
        <p:txBody>
          <a:bodyPr/>
          <a:lstStyle/>
          <a:p>
            <a:pPr marL="0" indent="0">
              <a:buNone/>
            </a:pPr>
            <a:r>
              <a:rPr lang="de-DE" dirty="0"/>
              <a:t>Der Gerichtshof der Europäischen Union umfasst:</a:t>
            </a:r>
          </a:p>
          <a:p>
            <a:pPr marL="514350" indent="-514350">
              <a:buFont typeface="+mj-lt"/>
              <a:buAutoNum type="arabicPeriod"/>
            </a:pPr>
            <a:r>
              <a:rPr lang="de-DE" dirty="0"/>
              <a:t>den Gerichtshof und das Gericht.</a:t>
            </a:r>
          </a:p>
          <a:p>
            <a:pPr marL="514350" indent="-514350">
              <a:buFont typeface="+mj-lt"/>
              <a:buAutoNum type="arabicPeriod"/>
            </a:pPr>
            <a:r>
              <a:rPr lang="de-DE" dirty="0">
                <a:solidFill>
                  <a:srgbClr val="00B050"/>
                </a:solidFill>
              </a:rPr>
              <a:t>den Gerichtshof, das Gericht und Fachgerichte.</a:t>
            </a:r>
          </a:p>
          <a:p>
            <a:pPr marL="514350" indent="-514350">
              <a:buFont typeface="+mj-lt"/>
              <a:buAutoNum type="arabicPeriod"/>
            </a:pPr>
            <a:r>
              <a:rPr lang="de-DE" dirty="0"/>
              <a:t>den Gerichtshof, das Gericht, Fachgerichte und Sonderkommissionen.</a:t>
            </a:r>
          </a:p>
          <a:p>
            <a:pPr marL="514350" indent="-514350">
              <a:buFont typeface="+mj-lt"/>
              <a:buAutoNum type="arabicPeriod"/>
            </a:pPr>
            <a:r>
              <a:rPr lang="de-DE" dirty="0"/>
              <a:t>den europäischen Rat, das Parlament und die Kommission.</a:t>
            </a:r>
          </a:p>
        </p:txBody>
      </p:sp>
      <p:sp>
        <p:nvSpPr>
          <p:cNvPr id="3" name="Foliennummernplatzhalter 2">
            <a:extLst>
              <a:ext uri="{FF2B5EF4-FFF2-40B4-BE49-F238E27FC236}">
                <a16:creationId xmlns:a16="http://schemas.microsoft.com/office/drawing/2014/main" id="{3E0D5743-BAF1-45F9-8D15-6622575950D7}"/>
              </a:ext>
            </a:extLst>
          </p:cNvPr>
          <p:cNvSpPr>
            <a:spLocks noGrp="1"/>
          </p:cNvSpPr>
          <p:nvPr>
            <p:ph type="sldNum" sz="quarter" idx="12"/>
          </p:nvPr>
        </p:nvSpPr>
        <p:spPr/>
        <p:txBody>
          <a:bodyPr/>
          <a:lstStyle/>
          <a:p>
            <a:fld id="{20DB0427-7C10-4097-9036-44289566C723}" type="slidenum">
              <a:rPr lang="de-DE" smtClean="0"/>
              <a:t>97</a:t>
            </a:fld>
            <a:endParaRPr lang="de-DE"/>
          </a:p>
        </p:txBody>
      </p:sp>
    </p:spTree>
    <p:extLst>
      <p:ext uri="{BB962C8B-B14F-4D97-AF65-F5344CB8AC3E}">
        <p14:creationId xmlns:p14="http://schemas.microsoft.com/office/powerpoint/2010/main" val="368336855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4966</Words>
  <Application>Microsoft Office PowerPoint</Application>
  <PresentationFormat>Breitbild</PresentationFormat>
  <Paragraphs>708</Paragraphs>
  <Slides>97</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97</vt:i4>
      </vt:variant>
    </vt:vector>
  </HeadingPairs>
  <TitlesOfParts>
    <vt:vector size="102" baseType="lpstr">
      <vt:lpstr>Arial</vt:lpstr>
      <vt:lpstr>Calibri</vt:lpstr>
      <vt:lpstr>Calibri Light</vt:lpstr>
      <vt:lpstr>Symbol</vt:lpstr>
      <vt:lpstr>Office</vt:lpstr>
      <vt:lpstr>Einführung in das Wirtschaftsrecht -Teil 1-</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das Wirtschaftsrecht -Teil 1-</dc:title>
  <dc:creator>Sebastian Gebauer</dc:creator>
  <cp:lastModifiedBy>Sebastian Gebauer</cp:lastModifiedBy>
  <cp:revision>80</cp:revision>
  <dcterms:created xsi:type="dcterms:W3CDTF">2021-10-08T08:44:23Z</dcterms:created>
  <dcterms:modified xsi:type="dcterms:W3CDTF">2022-04-29T11:14:03Z</dcterms:modified>
</cp:coreProperties>
</file>