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9" r:id="rId1"/>
    <p:sldMasterId id="2147483699" r:id="rId2"/>
    <p:sldMasterId id="2147483763" r:id="rId3"/>
  </p:sldMasterIdLst>
  <p:notesMasterIdLst>
    <p:notesMasterId r:id="rId17"/>
  </p:notesMasterIdLst>
  <p:handoutMasterIdLst>
    <p:handoutMasterId r:id="rId18"/>
  </p:handoutMasterIdLst>
  <p:sldIdLst>
    <p:sldId id="315" r:id="rId4"/>
    <p:sldId id="316" r:id="rId5"/>
    <p:sldId id="318" r:id="rId6"/>
    <p:sldId id="333" r:id="rId7"/>
    <p:sldId id="319" r:id="rId8"/>
    <p:sldId id="320" r:id="rId9"/>
    <p:sldId id="329" r:id="rId10"/>
    <p:sldId id="330" r:id="rId11"/>
    <p:sldId id="334" r:id="rId12"/>
    <p:sldId id="327" r:id="rId13"/>
    <p:sldId id="321" r:id="rId14"/>
    <p:sldId id="328" r:id="rId15"/>
    <p:sldId id="331" r:id="rId16"/>
  </p:sldIdLst>
  <p:sldSz cx="12192000" cy="6858000"/>
  <p:notesSz cx="9928225" cy="6797675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Condensed" panose="02000000000000000000" pitchFamily="2" charset="0"/>
      <p:regular r:id="rId27"/>
      <p:bold r:id="rId28"/>
      <p:italic r:id="rId29"/>
      <p:boldItalic r:id="rId30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375"/>
    <a:srgbClr val="A10B70"/>
    <a:srgbClr val="6F7070"/>
    <a:srgbClr val="005F50"/>
    <a:srgbClr val="707070"/>
    <a:srgbClr val="006F5F"/>
    <a:srgbClr val="003E2F"/>
    <a:srgbClr val="E4B402"/>
    <a:srgbClr val="FFD800"/>
    <a:srgbClr val="009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7526" autoAdjust="0"/>
  </p:normalViewPr>
  <p:slideViewPr>
    <p:cSldViewPr snapToGrid="0">
      <p:cViewPr varScale="1">
        <p:scale>
          <a:sx n="119" d="100"/>
          <a:sy n="119" d="100"/>
        </p:scale>
        <p:origin x="10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3" d="100"/>
          <a:sy n="133" d="100"/>
        </p:scale>
        <p:origin x="1572" y="126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4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4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4454E-14A4-435F-9219-31B616FA050B}" type="datetime1">
              <a:rPr lang="de-DE" smtClean="0"/>
              <a:t>05.04.2024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3314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4" y="6457410"/>
            <a:ext cx="4303314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872BD-D2C1-4FAA-A740-0001980793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7617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4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4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147E26-30CC-4299-89B1-EF5922450EE7}" type="datetime1">
              <a:rPr lang="de-DE" smtClean="0"/>
              <a:t>05.04.2024</a:t>
            </a:fld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8190"/>
            <a:ext cx="7943508" cy="305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79"/>
            <a:ext cx="4303314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79"/>
            <a:ext cx="4303314" cy="34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2B633-7BEC-49A7-B3BF-92E0C7E450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69686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lfoli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2711447" y="2641949"/>
            <a:ext cx="9180513" cy="3662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de-DE" dirty="0"/>
          </a:p>
          <a:p>
            <a:pPr lvl="0"/>
            <a:r>
              <a:rPr lang="de-DE" dirty="0"/>
              <a:t>ff</a:t>
            </a:r>
          </a:p>
          <a:p>
            <a:pPr lvl="0"/>
            <a:r>
              <a:rPr lang="de-DE" dirty="0"/>
              <a:t>Art der Arbeit:</a:t>
            </a:r>
          </a:p>
          <a:p>
            <a:pPr lvl="0"/>
            <a:r>
              <a:rPr lang="de-DE" dirty="0"/>
              <a:t>Name: Vorname Name</a:t>
            </a:r>
          </a:p>
          <a:p>
            <a:pPr lvl="0"/>
            <a:r>
              <a:rPr lang="de-DE" dirty="0"/>
              <a:t>Studiengang:</a:t>
            </a:r>
          </a:p>
          <a:p>
            <a:pPr lvl="0"/>
            <a:r>
              <a:rPr lang="de-DE" dirty="0"/>
              <a:t>Betreuende Person:</a:t>
            </a:r>
          </a:p>
          <a:p>
            <a:pPr lvl="0"/>
            <a:r>
              <a:rPr lang="de-DE" dirty="0"/>
              <a:t>Betreuender Hochschullehrer:</a:t>
            </a:r>
          </a:p>
          <a:p>
            <a:pPr lvl="0"/>
            <a:r>
              <a:rPr lang="de-DE" dirty="0"/>
              <a:t>Ort und Datum: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11449" y="1775461"/>
            <a:ext cx="9180513" cy="5181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Titel der Arbeit</a:t>
            </a:r>
          </a:p>
        </p:txBody>
      </p:sp>
      <p:pic>
        <p:nvPicPr>
          <p:cNvPr id="6" name="Picture 2" descr="http://www.industrieverein.org/files/cto_layout/img/Inhalte/Firmen/Logos/m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941" y="1775461"/>
            <a:ext cx="1877393" cy="8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03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1162">
          <p15:clr>
            <a:srgbClr val="000000"/>
          </p15:clr>
        </p15:guide>
        <p15:guide id="8" orient="horz" pos="1525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2088" y="1996440"/>
            <a:ext cx="6521533" cy="434879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54253" y="1996439"/>
            <a:ext cx="5045660" cy="5540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Tabellenüberschrift + Quelle (falls vorhanden)[1]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7"/>
          </p:nvPr>
        </p:nvSpPr>
        <p:spPr>
          <a:xfrm>
            <a:off x="6954253" y="2710496"/>
            <a:ext cx="5045660" cy="3666423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986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9475845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72">
          <p15:clr>
            <a:srgbClr val="5ACBF0"/>
          </p15:clr>
        </p15:guide>
        <p15:guide id="2" pos="3908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2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92088" y="4957410"/>
            <a:ext cx="5795962" cy="13878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8" y="4499811"/>
            <a:ext cx="5795962" cy="3850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203950" y="4957410"/>
            <a:ext cx="5795962" cy="13878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203950" y="4499811"/>
            <a:ext cx="5795962" cy="3850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9" hasCustomPrompt="1"/>
          </p:nvPr>
        </p:nvSpPr>
        <p:spPr>
          <a:xfrm>
            <a:off x="192088" y="1996441"/>
            <a:ext cx="5795962" cy="242998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996441"/>
            <a:ext cx="5795962" cy="242998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986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5824327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72">
          <p15:clr>
            <a:srgbClr val="5ACBF0"/>
          </p15:clr>
        </p15:guide>
        <p15:guide id="2" pos="3908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3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5261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8" y="4047023"/>
            <a:ext cx="3779639" cy="22982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8" y="3424990"/>
            <a:ext cx="3779639" cy="521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06181" y="4047023"/>
            <a:ext cx="3779639" cy="22982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206181" y="3424990"/>
            <a:ext cx="3779639" cy="521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20274" y="4047023"/>
            <a:ext cx="3779639" cy="22982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220274" y="3424990"/>
            <a:ext cx="3779639" cy="521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23" hasCustomPrompt="1"/>
          </p:nvPr>
        </p:nvSpPr>
        <p:spPr>
          <a:xfrm>
            <a:off x="192088" y="1416468"/>
            <a:ext cx="3779639" cy="190785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24" hasCustomPrompt="1"/>
          </p:nvPr>
        </p:nvSpPr>
        <p:spPr>
          <a:xfrm>
            <a:off x="4206181" y="1416468"/>
            <a:ext cx="3779639" cy="190785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6" name="Bildplatzhalter 4"/>
          <p:cNvSpPr>
            <a:spLocks noGrp="1"/>
          </p:cNvSpPr>
          <p:nvPr>
            <p:ph type="pic" sz="quarter" idx="25" hasCustomPrompt="1"/>
          </p:nvPr>
        </p:nvSpPr>
        <p:spPr>
          <a:xfrm>
            <a:off x="8220274" y="1416468"/>
            <a:ext cx="3779639" cy="190785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</p:spTree>
    <p:extLst>
      <p:ext uri="{BB962C8B-B14F-4D97-AF65-F5344CB8AC3E}">
        <p14:creationId xmlns:p14="http://schemas.microsoft.com/office/powerpoint/2010/main" val="4266122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pos="5042">
          <p15:clr>
            <a:srgbClr val="5ACBF0"/>
          </p15:clr>
        </p15:guide>
        <p15:guide id="1" pos="2502">
          <p15:clr>
            <a:srgbClr val="5ACBF0"/>
          </p15:clr>
        </p15:guide>
        <p15:guide id="2" pos="2615">
          <p15:clr>
            <a:srgbClr val="5ACBF0"/>
          </p15:clr>
        </p15:guide>
        <p15:guide id="3" orient="horz" pos="867">
          <p15:clr>
            <a:srgbClr val="5ACBF0"/>
          </p15:clr>
        </p15:guide>
        <p15:guide id="4" orient="horz" pos="754">
          <p15:clr>
            <a:srgbClr val="5ACBF0"/>
          </p15:clr>
        </p15:guide>
        <p15:guide id="5" pos="5155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2088" y="1996440"/>
            <a:ext cx="11807825" cy="4348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986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133398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ensch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2087" y="908050"/>
            <a:ext cx="935037" cy="86138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558925" y="1996440"/>
            <a:ext cx="10440988" cy="4348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558925" y="850232"/>
            <a:ext cx="10440988" cy="986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2072985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8253"/>
            <a:ext cx="11807825" cy="4812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Gliederung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2089" y="1996440"/>
            <a:ext cx="9152438" cy="434879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Font typeface="+mj-lt"/>
              <a:buAutoNum type="arabicPeriod"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Motivation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428225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7764379" y="1772652"/>
            <a:ext cx="4235534" cy="394635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433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2088" y="1772652"/>
            <a:ext cx="7419891" cy="457258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764379" y="5791200"/>
            <a:ext cx="4235534" cy="55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8" y="1355557"/>
            <a:ext cx="11807825" cy="344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noProof="0" dirty="0" smtClean="0"/>
              <a:t>Folienuntertitel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068462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72">
          <p15:clr>
            <a:srgbClr val="5ACBF0"/>
          </p15:clr>
        </p15:guide>
        <p15:guide id="2" pos="3908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80021" y="1772652"/>
            <a:ext cx="7419891" cy="4572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8" y="5791200"/>
            <a:ext cx="4235534" cy="55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2088" y="1772652"/>
            <a:ext cx="4235534" cy="394635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8" y="1355557"/>
            <a:ext cx="11807825" cy="344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noProof="0" dirty="0" smtClean="0"/>
              <a:t>Folienuntertitel</a:t>
            </a:r>
            <a:endParaRPr lang="de-DE" noProof="0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433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221041381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57">
          <p15:clr>
            <a:srgbClr val="5ACBF0"/>
          </p15:clr>
        </p15:guide>
        <p15:guide id="2" pos="2593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2088" y="1772652"/>
            <a:ext cx="6521533" cy="457258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54253" y="1772652"/>
            <a:ext cx="5045660" cy="55403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Tabellenüberschrift + Quelle (falls vorhanden)[1]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7"/>
          </p:nvPr>
        </p:nvSpPr>
        <p:spPr>
          <a:xfrm>
            <a:off x="6954253" y="2398880"/>
            <a:ext cx="5045660" cy="397804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8" y="1355557"/>
            <a:ext cx="11807825" cy="344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noProof="0" dirty="0" smtClean="0"/>
              <a:t>Folienuntertitel</a:t>
            </a:r>
            <a:endParaRPr lang="de-DE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433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11398972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72">
          <p15:clr>
            <a:srgbClr val="5ACBF0"/>
          </p15:clr>
        </p15:guide>
        <p15:guide id="2" pos="3908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2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92088" y="4957410"/>
            <a:ext cx="5795962" cy="13878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8" y="4499811"/>
            <a:ext cx="5795962" cy="3850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203950" y="4957410"/>
            <a:ext cx="5795962" cy="13878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203950" y="4499811"/>
            <a:ext cx="5795962" cy="3850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9" hasCustomPrompt="1"/>
          </p:nvPr>
        </p:nvSpPr>
        <p:spPr>
          <a:xfrm>
            <a:off x="192088" y="1772652"/>
            <a:ext cx="5795962" cy="265376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03950" y="1772652"/>
            <a:ext cx="5795962" cy="2653769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92088" y="1355557"/>
            <a:ext cx="11807825" cy="344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noProof="0" dirty="0" smtClean="0"/>
              <a:t>Folienuntertitel</a:t>
            </a:r>
            <a:endParaRPr lang="de-DE" noProof="0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433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71624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72">
          <p15:clr>
            <a:srgbClr val="5ACBF0"/>
          </p15:clr>
        </p15:guide>
        <p15:guide id="2" pos="3908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eg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34963" y="1776095"/>
            <a:ext cx="11557000" cy="4489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420938"/>
            <a:ext cx="12192000" cy="409674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66264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1162">
          <p15:clr>
            <a:srgbClr val="000000"/>
          </p15:clr>
        </p15:guide>
        <p15:guide id="8" orient="horz" pos="1525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3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8" y="4371473"/>
            <a:ext cx="3779639" cy="1973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8" y="3781174"/>
            <a:ext cx="3779639" cy="521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06181" y="4371473"/>
            <a:ext cx="3779639" cy="1973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206181" y="3781174"/>
            <a:ext cx="3779639" cy="521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21" hasCustomPrompt="1"/>
          </p:nvPr>
        </p:nvSpPr>
        <p:spPr>
          <a:xfrm>
            <a:off x="8220274" y="4371473"/>
            <a:ext cx="3779639" cy="19737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8220274" y="3781174"/>
            <a:ext cx="3779639" cy="521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23" hasCustomPrompt="1"/>
          </p:nvPr>
        </p:nvSpPr>
        <p:spPr>
          <a:xfrm>
            <a:off x="192088" y="1772652"/>
            <a:ext cx="3779639" cy="190785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0" name="Bildplatzhalter 4"/>
          <p:cNvSpPr>
            <a:spLocks noGrp="1"/>
          </p:cNvSpPr>
          <p:nvPr>
            <p:ph type="pic" sz="quarter" idx="24" hasCustomPrompt="1"/>
          </p:nvPr>
        </p:nvSpPr>
        <p:spPr>
          <a:xfrm>
            <a:off x="4206181" y="1772652"/>
            <a:ext cx="3779639" cy="190785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6" name="Bildplatzhalter 4"/>
          <p:cNvSpPr>
            <a:spLocks noGrp="1"/>
          </p:cNvSpPr>
          <p:nvPr>
            <p:ph type="pic" sz="quarter" idx="25" hasCustomPrompt="1"/>
          </p:nvPr>
        </p:nvSpPr>
        <p:spPr>
          <a:xfrm>
            <a:off x="8220274" y="1772652"/>
            <a:ext cx="3779639" cy="1907857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92088" y="1355557"/>
            <a:ext cx="11807825" cy="344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noProof="0" dirty="0" smtClean="0"/>
              <a:t>Folienuntertitel</a:t>
            </a:r>
            <a:endParaRPr lang="de-DE" noProof="0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433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1648435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pos="5042">
          <p15:clr>
            <a:srgbClr val="5ACBF0"/>
          </p15:clr>
        </p15:guide>
        <p15:guide id="1" pos="2502">
          <p15:clr>
            <a:srgbClr val="5ACBF0"/>
          </p15:clr>
        </p15:guide>
        <p15:guide id="2" pos="2615">
          <p15:clr>
            <a:srgbClr val="5ACBF0"/>
          </p15:clr>
        </p15:guide>
        <p15:guide id="3" orient="horz" pos="867">
          <p15:clr>
            <a:srgbClr val="5ACBF0"/>
          </p15:clr>
        </p15:guide>
        <p15:guide id="4" orient="horz" pos="754">
          <p15:clr>
            <a:srgbClr val="5ACBF0"/>
          </p15:clr>
        </p15:guide>
        <p15:guide id="5" pos="515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2088" y="1772652"/>
            <a:ext cx="11807825" cy="45725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8" y="1355557"/>
            <a:ext cx="11807825" cy="344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noProof="0" dirty="0" smtClean="0"/>
              <a:t>Folienuntertitel</a:t>
            </a:r>
            <a:endParaRPr lang="de-DE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433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1739467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ensch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2087" y="908050"/>
            <a:ext cx="935037" cy="86138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1558925" y="1769435"/>
            <a:ext cx="10440988" cy="4575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558925" y="1355557"/>
            <a:ext cx="10440988" cy="34490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noProof="0" dirty="0" smtClean="0"/>
              <a:t>Folienuntertitel</a:t>
            </a:r>
            <a:endParaRPr lang="de-DE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58925" y="850232"/>
            <a:ext cx="10440988" cy="433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178394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ö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34963" y="1844675"/>
            <a:ext cx="1657350" cy="15860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11449" y="1775461"/>
            <a:ext cx="9180513" cy="5181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Titel der Arbeit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711450" y="2420938"/>
            <a:ext cx="9480550" cy="4096740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32815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1162">
          <p15:clr>
            <a:srgbClr val="000000"/>
          </p15:clr>
        </p15:guide>
        <p15:guide id="8" orient="horz" pos="1525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863516" y="1844675"/>
            <a:ext cx="9028447" cy="45160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Titel der Arbeit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de-DE" dirty="0"/>
              <a:t>Art der Arbeit:</a:t>
            </a:r>
          </a:p>
          <a:p>
            <a:pPr lvl="0"/>
            <a:r>
              <a:rPr lang="de-DE" dirty="0"/>
              <a:t>Name: Vorname Name</a:t>
            </a:r>
          </a:p>
          <a:p>
            <a:pPr lvl="0"/>
            <a:r>
              <a:rPr lang="de-DE" dirty="0"/>
              <a:t>Studiengang:</a:t>
            </a:r>
          </a:p>
          <a:p>
            <a:pPr lvl="0"/>
            <a:r>
              <a:rPr lang="de-DE" dirty="0"/>
              <a:t>Betreuende Person:</a:t>
            </a:r>
          </a:p>
          <a:p>
            <a:pPr lvl="0"/>
            <a:r>
              <a:rPr lang="de-DE" dirty="0"/>
              <a:t>Betreuender Hochschullehrer:</a:t>
            </a:r>
          </a:p>
          <a:p>
            <a:pPr lvl="0"/>
            <a:r>
              <a:rPr lang="de-DE" dirty="0"/>
              <a:t>Ort und Datum:</a:t>
            </a:r>
          </a:p>
        </p:txBody>
      </p:sp>
      <p:sp>
        <p:nvSpPr>
          <p:cNvPr id="4" name="Bildplatzhalter 4"/>
          <p:cNvSpPr>
            <a:spLocks noGrp="1"/>
          </p:cNvSpPr>
          <p:nvPr>
            <p:ph type="pic" sz="quarter" idx="11" hasCustomPrompt="1"/>
          </p:nvPr>
        </p:nvSpPr>
        <p:spPr>
          <a:xfrm>
            <a:off x="334963" y="1844675"/>
            <a:ext cx="1657350" cy="15860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7710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els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34963" y="1776095"/>
            <a:ext cx="11557000" cy="44894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2420938"/>
            <a:ext cx="2711450" cy="244062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2711450" y="2420938"/>
            <a:ext cx="5225098" cy="244062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7940040" y="2420938"/>
            <a:ext cx="4251960" cy="244062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334963" y="5200968"/>
            <a:ext cx="1657350" cy="9998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711449" y="5113020"/>
            <a:ext cx="9180513" cy="10877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latin typeface="+mn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447955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3067" userDrawn="1">
          <p15:clr>
            <a:srgbClr val="5ACBF0"/>
          </p15:clr>
        </p15:guide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1162">
          <p15:clr>
            <a:srgbClr val="000000"/>
          </p15:clr>
        </p15:guide>
        <p15:guide id="8" orient="horz" pos="1525">
          <p15:clr>
            <a:srgbClr val="5ACBF0"/>
          </p15:clr>
        </p15:guide>
        <p15:guide id="9" orient="horz" pos="3271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ß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484313"/>
            <a:ext cx="3169920" cy="318674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0"/>
          </p:nvPr>
        </p:nvSpPr>
        <p:spPr>
          <a:xfrm>
            <a:off x="3177540" y="1484313"/>
            <a:ext cx="4930140" cy="318674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115300" y="1484313"/>
            <a:ext cx="4076700" cy="318674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2000"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34963" y="4938395"/>
            <a:ext cx="11557000" cy="12623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Roboto" panose="02000000000000000000" pitchFamily="2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39953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749" userDrawn="1">
          <p15:clr>
            <a:srgbClr val="5ACBF0"/>
          </p15:clr>
        </p15:guide>
        <p15:guide id="1" orient="horz" pos="731">
          <p15:clr>
            <a:srgbClr val="9FCC3B"/>
          </p15:clr>
        </p15:guide>
        <p15:guide id="2" orient="horz" pos="210">
          <p15:clr>
            <a:srgbClr val="9FCC3B"/>
          </p15:clr>
        </p15:guide>
        <p15:guide id="3" pos="1708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211">
          <p15:clr>
            <a:srgbClr val="9FCC3B"/>
          </p15:clr>
        </p15:guide>
        <p15:guide id="7" orient="horz" pos="935" userDrawn="1">
          <p15:clr>
            <a:srgbClr val="000000"/>
          </p15:clr>
        </p15:guide>
        <p15:guide id="8" orient="horz" pos="1525">
          <p15:clr>
            <a:srgbClr val="5ACBF0"/>
          </p15:clr>
        </p15:guide>
        <p15:guide id="9" pos="3931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n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986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Gliederung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92089" y="1996440"/>
            <a:ext cx="9152438" cy="434879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Font typeface="+mj-lt"/>
              <a:buAutoNum type="arabicPeriod"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Motivation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…</a:t>
            </a:r>
          </a:p>
          <a:p>
            <a:pPr lvl="0"/>
            <a:r>
              <a:rPr lang="de-DE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129370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7764379" y="1996440"/>
            <a:ext cx="4235534" cy="372257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986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92088" y="1996440"/>
            <a:ext cx="7419891" cy="434879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764379" y="5791200"/>
            <a:ext cx="4235534" cy="55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</p:spTree>
    <p:extLst>
      <p:ext uri="{BB962C8B-B14F-4D97-AF65-F5344CB8AC3E}">
        <p14:creationId xmlns:p14="http://schemas.microsoft.com/office/powerpoint/2010/main" val="713835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72">
          <p15:clr>
            <a:srgbClr val="5ACBF0"/>
          </p15:clr>
        </p15:guide>
        <p15:guide id="2" pos="3908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80021" y="1996440"/>
            <a:ext cx="7419891" cy="43487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8" y="5791200"/>
            <a:ext cx="4235534" cy="5540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e-DE" dirty="0"/>
              <a:t>Bildunterschrift + Quelle (falls vorhanden)[1]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2088" y="1996440"/>
            <a:ext cx="4235534" cy="372257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Bildplatzhalter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2088" y="850232"/>
            <a:ext cx="11807825" cy="9861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de-DE" dirty="0"/>
              <a:t>Folientitel</a:t>
            </a:r>
          </a:p>
        </p:txBody>
      </p:sp>
    </p:spTree>
    <p:extLst>
      <p:ext uri="{BB962C8B-B14F-4D97-AF65-F5344CB8AC3E}">
        <p14:creationId xmlns:p14="http://schemas.microsoft.com/office/powerpoint/2010/main" val="4938495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457">
          <p15:clr>
            <a:srgbClr val="5ACBF0"/>
          </p15:clr>
        </p15:guide>
        <p15:guide id="2" pos="2593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orient="horz" pos="116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12192000" cy="1512000"/>
          </a:xfrm>
          <a:prstGeom prst="rect">
            <a:avLst/>
          </a:prstGeom>
          <a:solidFill>
            <a:srgbClr val="12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351087" cy="1511300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2350294" y="333375"/>
            <a:ext cx="0" cy="8270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6525344"/>
            <a:ext cx="12192000" cy="1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4"/>
          <p:cNvSpPr txBox="1">
            <a:spLocks noChangeArrowheads="1"/>
          </p:cNvSpPr>
          <p:nvPr userDrawn="1"/>
        </p:nvSpPr>
        <p:spPr bwMode="auto">
          <a:xfrm>
            <a:off x="192089" y="6525345"/>
            <a:ext cx="5759896" cy="3342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+mn-lt"/>
                <a:ea typeface="Roboto" panose="02000000000000000000" pitchFamily="2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Arial" charset="0"/>
              </a:rPr>
              <a:t> ∙ Datum ∙ Name </a:t>
            </a:r>
          </a:p>
        </p:txBody>
      </p:sp>
      <p:sp>
        <p:nvSpPr>
          <p:cNvPr id="18" name="Rectangle 5"/>
          <p:cNvSpPr txBox="1">
            <a:spLocks noChangeArrowheads="1"/>
          </p:cNvSpPr>
          <p:nvPr userDrawn="1"/>
        </p:nvSpPr>
        <p:spPr bwMode="auto">
          <a:xfrm>
            <a:off x="8252460" y="6525345"/>
            <a:ext cx="3747453" cy="3342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+mn-lt"/>
                <a:ea typeface="Roboto Condensed" panose="02000000000000000000" pitchFamily="2" charset="0"/>
              </a:rPr>
              <a:t>MFT-</a:t>
            </a:r>
            <a:r>
              <a:rPr lang="de-DE" sz="1400" dirty="0" err="1">
                <a:latin typeface="+mn-lt"/>
                <a:ea typeface="Roboto Condensed" panose="02000000000000000000" pitchFamily="2" charset="0"/>
              </a:rPr>
              <a:t>Lit</a:t>
            </a:r>
            <a:r>
              <a:rPr lang="de-DE" sz="1400" dirty="0">
                <a:latin typeface="+mn-lt"/>
                <a:ea typeface="Roboto Condensed" panose="02000000000000000000" pitchFamily="2" charset="0"/>
              </a:rPr>
              <a:t>\ 02_Hiwis\Name</a:t>
            </a:r>
          </a:p>
        </p:txBody>
      </p:sp>
      <p:sp>
        <p:nvSpPr>
          <p:cNvPr id="8" name="Textplatzhalter 9"/>
          <p:cNvSpPr txBox="1">
            <a:spLocks/>
          </p:cNvSpPr>
          <p:nvPr userDrawn="1"/>
        </p:nvSpPr>
        <p:spPr>
          <a:xfrm>
            <a:off x="2768757" y="188249"/>
            <a:ext cx="9231156" cy="11926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b="1" dirty="0">
                <a:latin typeface="+mn-lt"/>
                <a:ea typeface="Roboto Condensed" panose="02000000000000000000" pitchFamily="2" charset="0"/>
              </a:rPr>
              <a:t>Professur Mikrofertigungstechnik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dirty="0">
                <a:latin typeface="+mn-lt"/>
                <a:ea typeface="Roboto Condensed" panose="02000000000000000000" pitchFamily="2" charset="0"/>
              </a:rPr>
              <a:t>Institut für Werkzeugmaschinen und Produktionsprozesse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2400" dirty="0">
                <a:latin typeface="+mn-lt"/>
                <a:ea typeface="Roboto Condensed" panose="02000000000000000000" pitchFamily="2" charset="0"/>
              </a:rPr>
              <a:t>Fakultät für Maschinenbau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671" r:id="rId2"/>
    <p:sldLayoutId id="2147483751" r:id="rId3"/>
    <p:sldLayoutId id="2147483758" r:id="rId4"/>
    <p:sldLayoutId id="2147483753" r:id="rId5"/>
    <p:sldLayoutId id="214748375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000000"/>
          </p15:clr>
        </p15:guide>
        <p15:guide id="2" orient="horz" pos="210">
          <p15:clr>
            <a:srgbClr val="9FCC3B"/>
          </p15:clr>
        </p15:guide>
        <p15:guide id="3" orient="horz" pos="731">
          <p15:clr>
            <a:srgbClr val="9FCC3B"/>
          </p15:clr>
        </p15:guide>
        <p15:guide id="4" pos="1481">
          <p15:clr>
            <a:srgbClr val="9FCC3B"/>
          </p15:clr>
        </p15:guide>
        <p15:guide id="5" pos="1255">
          <p15:clr>
            <a:srgbClr val="9FCC3B"/>
          </p15:clr>
        </p15:guide>
        <p15:guide id="6" pos="1708">
          <p15:clr>
            <a:srgbClr val="9FCC3B"/>
          </p15:clr>
        </p15:guide>
        <p15:guide id="7" pos="7491">
          <p15:clr>
            <a:srgbClr val="000000"/>
          </p15:clr>
        </p15:guide>
        <p15:guide id="8" orient="horz" pos="3906">
          <p15:clr>
            <a:srgbClr val="000000"/>
          </p15:clr>
        </p15:guide>
        <p15:guide id="9" orient="horz" pos="1162">
          <p15:clr>
            <a:srgbClr val="0000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74"/>
            <a:ext cx="12192000" cy="764704"/>
          </a:xfrm>
          <a:prstGeom prst="rect">
            <a:avLst/>
          </a:prstGeom>
          <a:solidFill>
            <a:srgbClr val="12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06"/>
            <a:ext cx="1326356" cy="86662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343025" y="1524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 txBox="1">
            <a:spLocks/>
          </p:cNvSpPr>
          <p:nvPr userDrawn="1"/>
        </p:nvSpPr>
        <p:spPr>
          <a:xfrm>
            <a:off x="4655840" y="6526933"/>
            <a:ext cx="5593060" cy="33265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algn="ctr">
                <a:defRPr/>
              </a:pPr>
              <a:t>‹Nr.›</a:t>
            </a:fld>
            <a:endParaRPr lang="de-DE" sz="1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platzhalter 9"/>
          <p:cNvSpPr txBox="1">
            <a:spLocks/>
          </p:cNvSpPr>
          <p:nvPr userDrawn="1"/>
        </p:nvSpPr>
        <p:spPr>
          <a:xfrm>
            <a:off x="1643169" y="108526"/>
            <a:ext cx="10356743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Professur Mikrofertigungstechnik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Titel der Arbeit</a:t>
            </a: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192089" y="6525345"/>
            <a:ext cx="5759896" cy="3342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∙ Datum ∙ Name </a:t>
            </a:r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auto">
          <a:xfrm>
            <a:off x="8252460" y="6525345"/>
            <a:ext cx="3747453" cy="3342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MFT-</a:t>
            </a:r>
            <a:r>
              <a:rPr lang="de-DE" sz="140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Lit</a:t>
            </a:r>
            <a:r>
              <a:rPr lang="de-DE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\ 02_Hiwis\Name</a:t>
            </a:r>
          </a:p>
        </p:txBody>
      </p:sp>
    </p:spTree>
    <p:extLst>
      <p:ext uri="{BB962C8B-B14F-4D97-AF65-F5344CB8AC3E}">
        <p14:creationId xmlns:p14="http://schemas.microsoft.com/office/powerpoint/2010/main" val="413693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56" r:id="rId3"/>
    <p:sldLayoutId id="2147483762" r:id="rId4"/>
    <p:sldLayoutId id="2147483755" r:id="rId5"/>
    <p:sldLayoutId id="2147483757" r:id="rId6"/>
    <p:sldLayoutId id="2147483750" r:id="rId7"/>
    <p:sldLayoutId id="214748371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6">
          <p15:clr>
            <a:srgbClr val="9FCC3B"/>
          </p15:clr>
        </p15:guide>
        <p15:guide id="2" orient="horz" pos="391">
          <p15:clr>
            <a:srgbClr val="9FCC3B"/>
          </p15:clr>
        </p15:guide>
        <p15:guide id="3" pos="982">
          <p15:clr>
            <a:srgbClr val="9FCC3B"/>
          </p15:clr>
        </p15:guide>
        <p15:guide id="4" pos="121">
          <p15:clr>
            <a:srgbClr val="000000"/>
          </p15:clr>
        </p15:guide>
        <p15:guide id="5" pos="846">
          <p15:clr>
            <a:srgbClr val="9FCC3B"/>
          </p15:clr>
        </p15:guide>
        <p15:guide id="6" pos="710">
          <p15:clr>
            <a:srgbClr val="9FCC3B"/>
          </p15:clr>
        </p15:guide>
        <p15:guide id="7" pos="7559">
          <p15:clr>
            <a:srgbClr val="000000"/>
          </p15:clr>
        </p15:guide>
        <p15:guide id="8" orient="horz" pos="572">
          <p15:clr>
            <a:srgbClr val="000000"/>
          </p15:clr>
        </p15:guide>
        <p15:guide id="9" orient="horz" pos="3997">
          <p15:clr>
            <a:srgbClr val="00000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274"/>
            <a:ext cx="12192000" cy="764704"/>
          </a:xfrm>
          <a:prstGeom prst="rect">
            <a:avLst/>
          </a:prstGeom>
          <a:solidFill>
            <a:srgbClr val="1233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06"/>
            <a:ext cx="1326356" cy="86662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1343025" y="152400"/>
            <a:ext cx="0" cy="4680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ußzeilenplatzhalter 4"/>
          <p:cNvSpPr txBox="1">
            <a:spLocks/>
          </p:cNvSpPr>
          <p:nvPr userDrawn="1"/>
        </p:nvSpPr>
        <p:spPr>
          <a:xfrm>
            <a:off x="4655840" y="6526933"/>
            <a:ext cx="5593060" cy="332656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72C5D026-0A5E-414E-BDD7-AEAAC7E56A8F}" type="slidenum">
              <a:rPr lang="de-DE" sz="140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pPr algn="ctr">
                <a:defRPr/>
              </a:pPr>
              <a:t>‹Nr.›</a:t>
            </a:fld>
            <a:endParaRPr lang="de-DE" sz="1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Textplatzhalter 9"/>
          <p:cNvSpPr txBox="1">
            <a:spLocks/>
          </p:cNvSpPr>
          <p:nvPr userDrawn="1"/>
        </p:nvSpPr>
        <p:spPr>
          <a:xfrm>
            <a:off x="1643169" y="108526"/>
            <a:ext cx="10356743" cy="58417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Professur Mikrofertigungstechnik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Titel der Arbeit</a:t>
            </a: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192089" y="6525345"/>
            <a:ext cx="5759896" cy="3342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Chemnitz</a:t>
            </a:r>
            <a:r>
              <a:rPr lang="de-DE" sz="1400" kern="1200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∙ Datum ∙ Name </a:t>
            </a:r>
          </a:p>
        </p:txBody>
      </p:sp>
      <p:sp>
        <p:nvSpPr>
          <p:cNvPr id="13" name="Rectangle 5"/>
          <p:cNvSpPr txBox="1">
            <a:spLocks noChangeArrowheads="1"/>
          </p:cNvSpPr>
          <p:nvPr userDrawn="1"/>
        </p:nvSpPr>
        <p:spPr bwMode="auto">
          <a:xfrm>
            <a:off x="8252460" y="6525345"/>
            <a:ext cx="3747453" cy="33424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MFT-</a:t>
            </a:r>
            <a:r>
              <a:rPr lang="de-DE" sz="1400" dirty="0" err="1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Lit</a:t>
            </a:r>
            <a:r>
              <a:rPr lang="de-DE" sz="1400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\ 02_Hiwis\Name</a:t>
            </a:r>
          </a:p>
        </p:txBody>
      </p:sp>
    </p:spTree>
    <p:extLst>
      <p:ext uri="{BB962C8B-B14F-4D97-AF65-F5344CB8AC3E}">
        <p14:creationId xmlns:p14="http://schemas.microsoft.com/office/powerpoint/2010/main" val="171666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6">
          <p15:clr>
            <a:srgbClr val="9FCC3B"/>
          </p15:clr>
        </p15:guide>
        <p15:guide id="2" orient="horz" pos="391">
          <p15:clr>
            <a:srgbClr val="9FCC3B"/>
          </p15:clr>
        </p15:guide>
        <p15:guide id="3" pos="982">
          <p15:clr>
            <a:srgbClr val="9FCC3B"/>
          </p15:clr>
        </p15:guide>
        <p15:guide id="4" pos="121">
          <p15:clr>
            <a:srgbClr val="000000"/>
          </p15:clr>
        </p15:guide>
        <p15:guide id="5" pos="846">
          <p15:clr>
            <a:srgbClr val="9FCC3B"/>
          </p15:clr>
        </p15:guide>
        <p15:guide id="6" pos="710">
          <p15:clr>
            <a:srgbClr val="9FCC3B"/>
          </p15:clr>
        </p15:guide>
        <p15:guide id="7" pos="7559">
          <p15:clr>
            <a:srgbClr val="000000"/>
          </p15:clr>
        </p15:guide>
        <p15:guide id="8" orient="horz" pos="572">
          <p15:clr>
            <a:srgbClr val="000000"/>
          </p15:clr>
        </p15:guide>
        <p15:guide id="9" orient="horz" pos="3997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2711447" y="2859588"/>
            <a:ext cx="9180513" cy="3444958"/>
          </a:xfrm>
        </p:spPr>
        <p:txBody>
          <a:bodyPr/>
          <a:lstStyle/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sz="2200" b="0" dirty="0"/>
              <a:t>Art der Arbeit:</a:t>
            </a:r>
          </a:p>
          <a:p>
            <a:pPr lvl="0"/>
            <a:r>
              <a:rPr lang="de-DE" sz="2200" b="0" dirty="0"/>
              <a:t>Name: Vorname Name</a:t>
            </a:r>
          </a:p>
          <a:p>
            <a:pPr lvl="0"/>
            <a:r>
              <a:rPr lang="de-DE" sz="2200" b="0" dirty="0"/>
              <a:t>Studiengang:</a:t>
            </a:r>
          </a:p>
          <a:p>
            <a:pPr lvl="0"/>
            <a:r>
              <a:rPr lang="de-DE" sz="2200" b="0" dirty="0"/>
              <a:t>Betreuende Person:</a:t>
            </a:r>
          </a:p>
          <a:p>
            <a:pPr lvl="0"/>
            <a:r>
              <a:rPr lang="de-DE" sz="2200" b="0" dirty="0"/>
              <a:t>Betreuender Hochschullehrer:</a:t>
            </a:r>
          </a:p>
          <a:p>
            <a:pPr lvl="0"/>
            <a:r>
              <a:rPr lang="de-DE" sz="2200" b="0" dirty="0"/>
              <a:t>Ort und Datum: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Beispieltitel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1054" y="2708920"/>
            <a:ext cx="2376264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+mn-lt"/>
                <a:ea typeface="Roboto Condensed" panose="02000000000000000000" pitchFamily="2" charset="0"/>
              </a:rPr>
              <a:t>Bei externen betreuenden Personen, z. B. Fraunhofer-Instituten </a:t>
            </a:r>
          </a:p>
          <a:p>
            <a:r>
              <a:rPr lang="de-DE" dirty="0">
                <a:solidFill>
                  <a:srgbClr val="7030A0"/>
                </a:solidFill>
                <a:latin typeface="+mn-lt"/>
                <a:ea typeface="Roboto Condensed" panose="02000000000000000000" pitchFamily="2" charset="0"/>
              </a:rPr>
              <a:t>oder Firmen, kann das Layout des externen Partners verwendet werden oder das Logo des externen Partners hier unter dem </a:t>
            </a:r>
            <a:r>
              <a:rPr lang="de-DE" dirty="0" err="1">
                <a:solidFill>
                  <a:srgbClr val="7030A0"/>
                </a:solidFill>
                <a:latin typeface="+mn-lt"/>
                <a:ea typeface="Roboto Condensed" panose="02000000000000000000" pitchFamily="2" charset="0"/>
              </a:rPr>
              <a:t>fµt-Logo</a:t>
            </a:r>
            <a:r>
              <a:rPr lang="de-DE" dirty="0">
                <a:solidFill>
                  <a:srgbClr val="7030A0"/>
                </a:solidFill>
                <a:latin typeface="+mn-lt"/>
                <a:ea typeface="Roboto Condensed" panose="02000000000000000000" pitchFamily="2" charset="0"/>
              </a:rPr>
              <a:t> platziert werden.</a:t>
            </a:r>
            <a:endParaRPr lang="en-US" dirty="0">
              <a:solidFill>
                <a:srgbClr val="7030A0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54983" y="2490256"/>
            <a:ext cx="5057923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+mn-lt"/>
                <a:ea typeface="Roboto Condensed" panose="02000000000000000000" pitchFamily="2" charset="0"/>
              </a:rPr>
              <a:t>Bitte mit Angabe des angestrebten Abschlusses</a:t>
            </a:r>
            <a:endParaRPr lang="en-US" dirty="0">
              <a:solidFill>
                <a:srgbClr val="7030A0"/>
              </a:solidFill>
              <a:latin typeface="+mn-lt"/>
              <a:ea typeface="Roboto Condensed" panose="02000000000000000000" pitchFamily="2" charset="0"/>
            </a:endParaRPr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 flipH="1">
            <a:off x="4884822" y="2859588"/>
            <a:ext cx="3599123" cy="182470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80181" y="2564904"/>
            <a:ext cx="424847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  <a:ea typeface="Roboto Condensed" panose="02000000000000000000" pitchFamily="2" charset="0"/>
              </a:rPr>
              <a:t>Der aktuelle Gliederungspunkt wird hervorgehoben</a:t>
            </a: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2089" y="1996440"/>
            <a:ext cx="9152438" cy="4348798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…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…</a:t>
            </a:r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Zusammenfassung &amp; Ausblick</a:t>
            </a:r>
          </a:p>
          <a:p>
            <a:r>
              <a:rPr lang="de-DE" dirty="0"/>
              <a:t>Quellen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3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sz="1800" dirty="0"/>
              <a:t>Professur MFT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sz="1800" dirty="0"/>
              <a:t>Quelle 2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sz="1800" dirty="0"/>
              <a:t>….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sz="1800" dirty="0"/>
              <a:t>….</a:t>
            </a: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+mj-lt"/>
              <a:buAutoNum type="arabicParenBoth"/>
            </a:pPr>
            <a:r>
              <a:rPr lang="de-DE" sz="1800" dirty="0"/>
              <a:t>….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 </a:t>
            </a:r>
            <a:r>
              <a:rPr lang="de-DE" dirty="0"/>
              <a:t>Quellen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880181" y="2564904"/>
            <a:ext cx="4248472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Alle in Folien angegebene Quellen bitte in diese Folie nummeriert in der Reihenfolge ihres Erscheinens</a:t>
            </a:r>
            <a:r>
              <a:rPr lang="ru-RU" dirty="0">
                <a:solidFill>
                  <a:srgbClr val="7030A0"/>
                </a:solidFill>
                <a:ea typeface="Roboto Condensed" panose="02000000000000000000" pitchFamily="2" charset="0"/>
              </a:rPr>
              <a:t> </a:t>
            </a: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darzustellen</a:t>
            </a:r>
            <a:endParaRPr lang="en-US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4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852" y="908050"/>
            <a:ext cx="2714246" cy="54544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Bildplatzhalter 19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-182" r="23" b="4024"/>
          <a:stretch/>
        </p:blipFill>
        <p:spPr>
          <a:xfrm>
            <a:off x="325902" y="1372236"/>
            <a:ext cx="8416572" cy="1286058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325902" y="2759642"/>
            <a:ext cx="5795962" cy="36028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Um etwas in Folien über Folienmaster zu ändern:</a:t>
            </a:r>
          </a:p>
          <a:p>
            <a:pPr marL="457200" indent="-457200">
              <a:buAutoNum type="arabicPeriod"/>
            </a:pPr>
            <a:r>
              <a:rPr lang="de-DE" dirty="0"/>
              <a:t>„Ansicht“ im </a:t>
            </a:r>
            <a:r>
              <a:rPr lang="de-DE" dirty="0" err="1"/>
              <a:t>Menüband</a:t>
            </a:r>
            <a:r>
              <a:rPr lang="de-DE" dirty="0"/>
              <a:t> klicken</a:t>
            </a:r>
          </a:p>
          <a:p>
            <a:pPr marL="457200" indent="-457200">
              <a:buAutoNum type="arabicPeriod"/>
            </a:pPr>
            <a:r>
              <a:rPr lang="de-DE" dirty="0"/>
              <a:t>„Folienmaster“ klicken</a:t>
            </a:r>
          </a:p>
          <a:p>
            <a:pPr marL="457200" indent="-457200">
              <a:buAutoNum type="arabicPeriod"/>
            </a:pPr>
            <a:r>
              <a:rPr lang="de-DE" dirty="0"/>
              <a:t>Im Folienmaster auf linke Seite gewünschte Folie wählen und anpassen </a:t>
            </a: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311844" y="851830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1</a:t>
            </a:r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>
          <a:xfrm>
            <a:off x="7468297" y="1221162"/>
            <a:ext cx="565831" cy="151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670159" y="2658294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de-DE" dirty="0"/>
          </a:p>
        </p:txBody>
      </p:sp>
      <p:cxnSp>
        <p:nvCxnSpPr>
          <p:cNvPr id="14" name="Gerade Verbindung mit Pfeil 13"/>
          <p:cNvCxnSpPr>
            <a:stCxn id="13" idx="1"/>
            <a:endCxn id="9" idx="3"/>
          </p:cNvCxnSpPr>
          <p:nvPr/>
        </p:nvCxnSpPr>
        <p:spPr>
          <a:xfrm flipH="1" flipV="1">
            <a:off x="5430253" y="2008556"/>
            <a:ext cx="1239906" cy="834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4620126" y="1716505"/>
            <a:ext cx="810127" cy="584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8290651" y="3546904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21" idx="3"/>
            <a:endCxn id="22" idx="1"/>
          </p:cNvCxnSpPr>
          <p:nvPr/>
        </p:nvCxnSpPr>
        <p:spPr>
          <a:xfrm flipV="1">
            <a:off x="8603557" y="3635263"/>
            <a:ext cx="548295" cy="96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2088" y="850232"/>
            <a:ext cx="11807825" cy="986188"/>
          </a:xfrm>
        </p:spPr>
        <p:txBody>
          <a:bodyPr/>
          <a:lstStyle/>
          <a:p>
            <a:r>
              <a:rPr lang="en-GB" dirty="0" err="1" smtClean="0"/>
              <a:t>Folienmaster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5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1301082"/>
            <a:ext cx="2549710" cy="5123781"/>
          </a:xfrm>
          <a:prstGeom prst="rect">
            <a:avLst/>
          </a:prstGeom>
        </p:spPr>
      </p:pic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2935704" y="4876800"/>
            <a:ext cx="8967537" cy="1485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/>
              <a:t>Um Datum sowie Vorname und Name über </a:t>
            </a:r>
            <a:r>
              <a:rPr lang="de-DE" dirty="0" err="1"/>
              <a:t>Folienmasterzu</a:t>
            </a:r>
            <a:r>
              <a:rPr lang="de-DE" dirty="0"/>
              <a:t> ändern:</a:t>
            </a:r>
          </a:p>
          <a:p>
            <a:pPr marL="457200" indent="-457200">
              <a:buAutoNum type="arabicPeriod"/>
            </a:pPr>
            <a:r>
              <a:rPr lang="de-DE" dirty="0"/>
              <a:t>Im Folienmaster auf linke erste Folie im „Baum“ wählen</a:t>
            </a:r>
          </a:p>
          <a:p>
            <a:pPr marL="457200" indent="-457200">
              <a:buAutoNum type="arabicPeriod"/>
            </a:pPr>
            <a:r>
              <a:rPr lang="de-DE" dirty="0"/>
              <a:t>Im Folie ist es möglich Text anzupassen</a:t>
            </a:r>
          </a:p>
          <a:p>
            <a:pPr marL="457200" indent="-457200">
              <a:buAutoNum type="arabicPeriod"/>
            </a:pPr>
            <a:r>
              <a:rPr lang="de-DE" dirty="0"/>
              <a:t>Alle Folien unten in der Baumstruktur übernehmen diese Änderungen</a:t>
            </a:r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  <a:p>
            <a:pPr marL="457200" indent="-457200">
              <a:buAutoNum type="arabicPeriod"/>
            </a:pP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65" y="876017"/>
            <a:ext cx="8107889" cy="393799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935704" y="1714542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cxnSp>
        <p:nvCxnSpPr>
          <p:cNvPr id="5" name="Gerade Verbindung mit Pfeil 4"/>
          <p:cNvCxnSpPr>
            <a:stCxn id="3" idx="1"/>
          </p:cNvCxnSpPr>
          <p:nvPr/>
        </p:nvCxnSpPr>
        <p:spPr>
          <a:xfrm flipH="1">
            <a:off x="1745724" y="1899208"/>
            <a:ext cx="1189980" cy="234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930188" y="3824079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2</a:t>
            </a:r>
          </a:p>
        </p:txBody>
      </p:sp>
      <p:cxnSp>
        <p:nvCxnSpPr>
          <p:cNvPr id="12" name="Gerade Verbindung mit Pfeil 11"/>
          <p:cNvCxnSpPr>
            <a:stCxn id="11" idx="1"/>
          </p:cNvCxnSpPr>
          <p:nvPr/>
        </p:nvCxnSpPr>
        <p:spPr>
          <a:xfrm flipH="1">
            <a:off x="5775158" y="4008745"/>
            <a:ext cx="1155030" cy="570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1" idx="3"/>
          </p:cNvCxnSpPr>
          <p:nvPr/>
        </p:nvCxnSpPr>
        <p:spPr>
          <a:xfrm>
            <a:off x="7243094" y="4008745"/>
            <a:ext cx="3420177" cy="6206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058632" y="3237523"/>
            <a:ext cx="3129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cxnSp>
        <p:nvCxnSpPr>
          <p:cNvPr id="19" name="Gerade Verbindung mit Pfeil 18"/>
          <p:cNvCxnSpPr>
            <a:stCxn id="18" idx="3"/>
          </p:cNvCxnSpPr>
          <p:nvPr/>
        </p:nvCxnSpPr>
        <p:spPr>
          <a:xfrm flipV="1">
            <a:off x="3371538" y="2562236"/>
            <a:ext cx="751283" cy="8599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18" idx="3"/>
          </p:cNvCxnSpPr>
          <p:nvPr/>
        </p:nvCxnSpPr>
        <p:spPr>
          <a:xfrm flipV="1">
            <a:off x="3371538" y="3237523"/>
            <a:ext cx="751283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8" idx="3"/>
          </p:cNvCxnSpPr>
          <p:nvPr/>
        </p:nvCxnSpPr>
        <p:spPr>
          <a:xfrm>
            <a:off x="3371538" y="3422189"/>
            <a:ext cx="669545" cy="4018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36884" y="1371600"/>
            <a:ext cx="2404914" cy="139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5221525" y="4579620"/>
            <a:ext cx="1151102" cy="209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10451375" y="4592010"/>
            <a:ext cx="1151102" cy="209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Gerade Verbindung mit Pfeil 33"/>
          <p:cNvCxnSpPr>
            <a:stCxn id="18" idx="3"/>
          </p:cNvCxnSpPr>
          <p:nvPr/>
        </p:nvCxnSpPr>
        <p:spPr>
          <a:xfrm>
            <a:off x="3371538" y="3422189"/>
            <a:ext cx="669376" cy="1052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92088" y="850232"/>
            <a:ext cx="11807825" cy="986188"/>
          </a:xfrm>
        </p:spPr>
        <p:txBody>
          <a:bodyPr/>
          <a:lstStyle/>
          <a:p>
            <a:r>
              <a:rPr lang="en-GB" dirty="0" err="1" smtClean="0"/>
              <a:t>Folienmaster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83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2089" y="1996440"/>
            <a:ext cx="7533658" cy="4348798"/>
          </a:xfrm>
        </p:spPr>
        <p:txBody>
          <a:bodyPr/>
          <a:lstStyle/>
          <a:p>
            <a:r>
              <a:rPr lang="de-DE" dirty="0"/>
              <a:t>Motivation</a:t>
            </a:r>
          </a:p>
          <a:p>
            <a:r>
              <a:rPr lang="de-DE" dirty="0"/>
              <a:t>…</a:t>
            </a:r>
          </a:p>
          <a:p>
            <a:r>
              <a:rPr lang="de-DE" dirty="0"/>
              <a:t>…</a:t>
            </a:r>
          </a:p>
          <a:p>
            <a:r>
              <a:rPr lang="de-DE" dirty="0"/>
              <a:t>Zusammenfassung &amp; Ausblick</a:t>
            </a:r>
          </a:p>
          <a:p>
            <a:r>
              <a:rPr lang="de-DE" dirty="0"/>
              <a:t>Quellen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305654" y="971254"/>
            <a:ext cx="417306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Hier Titel der Arbeit über </a:t>
            </a:r>
            <a:r>
              <a:rPr lang="de-DE" b="1" dirty="0">
                <a:solidFill>
                  <a:srgbClr val="7030A0"/>
                </a:solidFill>
                <a:ea typeface="Roboto Condensed" panose="02000000000000000000" pitchFamily="2" charset="0"/>
              </a:rPr>
              <a:t>Folienmaster</a:t>
            </a:r>
          </a:p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Wenn nötig Schriftgröße reduzieren</a:t>
            </a:r>
            <a:endParaRPr lang="en-US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  <p:cxnSp>
        <p:nvCxnSpPr>
          <p:cNvPr id="8" name="Gerade Verbindung mit Pfeil 7"/>
          <p:cNvCxnSpPr>
            <a:stCxn id="7" idx="0"/>
          </p:cNvCxnSpPr>
          <p:nvPr/>
        </p:nvCxnSpPr>
        <p:spPr>
          <a:xfrm flipH="1" flipV="1">
            <a:off x="3222202" y="539206"/>
            <a:ext cx="3169985" cy="4320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035946" y="5195690"/>
            <a:ext cx="3431508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Hier AFS Pfad des AFS-Ordners über Folienmaster</a:t>
            </a:r>
            <a:endParaRPr lang="en-US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  <p:cxnSp>
        <p:nvCxnSpPr>
          <p:cNvPr id="10" name="Gerade Verbindung mit Pfeil 9"/>
          <p:cNvCxnSpPr>
            <a:stCxn id="9" idx="2"/>
          </p:cNvCxnSpPr>
          <p:nvPr/>
        </p:nvCxnSpPr>
        <p:spPr>
          <a:xfrm>
            <a:off x="8751700" y="5842021"/>
            <a:ext cx="1429067" cy="75533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12556" y="5381542"/>
            <a:ext cx="604530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Hier Datum sowie Vorname und Name über Folienmaster</a:t>
            </a:r>
            <a:endParaRPr lang="en-US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  <p:cxnSp>
        <p:nvCxnSpPr>
          <p:cNvPr id="12" name="Gerade Verbindung mit Pfeil 11"/>
          <p:cNvCxnSpPr>
            <a:stCxn id="11" idx="2"/>
          </p:cNvCxnSpPr>
          <p:nvPr/>
        </p:nvCxnSpPr>
        <p:spPr>
          <a:xfrm flipH="1">
            <a:off x="1323474" y="5750874"/>
            <a:ext cx="2411737" cy="84647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83865" y="2564904"/>
            <a:ext cx="4248472" cy="20313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Bei Bedarf </a:t>
            </a:r>
            <a:r>
              <a:rPr lang="de-DE" u="sng" dirty="0">
                <a:solidFill>
                  <a:srgbClr val="7030A0"/>
                </a:solidFill>
                <a:ea typeface="Roboto Condensed" panose="02000000000000000000" pitchFamily="2" charset="0"/>
              </a:rPr>
              <a:t>Gliederungspunkte hinzufügen oder löschen</a:t>
            </a: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, </a:t>
            </a:r>
          </a:p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die Gliederung bitte zw. den einzelnen Abschnitten wiederverwenden</a:t>
            </a:r>
          </a:p>
          <a:p>
            <a:endParaRPr lang="de-DE" dirty="0">
              <a:solidFill>
                <a:srgbClr val="7030A0"/>
              </a:solidFill>
              <a:ea typeface="Roboto Condensed" panose="02000000000000000000" pitchFamily="2" charset="0"/>
            </a:endParaRPr>
          </a:p>
          <a:p>
            <a:r>
              <a:rPr lang="de-DE" b="1" dirty="0">
                <a:solidFill>
                  <a:srgbClr val="7030A0"/>
                </a:solidFill>
                <a:ea typeface="Roboto Condensed" panose="02000000000000000000" pitchFamily="2" charset="0"/>
              </a:rPr>
              <a:t>Der aktuelle Gliederungspunkt soll hervorgehoben werden</a:t>
            </a:r>
            <a:endParaRPr lang="en-US" b="1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2089" y="1996440"/>
            <a:ext cx="9152438" cy="4348798"/>
          </a:xfrm>
        </p:spPr>
        <p:txBody>
          <a:bodyPr/>
          <a:lstStyle/>
          <a:p>
            <a:r>
              <a:rPr lang="de-DE" dirty="0"/>
              <a:t>Motivation</a:t>
            </a:r>
          </a:p>
          <a:p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…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…</a:t>
            </a:r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Zusammenfassung &amp; Ausblick</a:t>
            </a:r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Quellen</a:t>
            </a:r>
          </a:p>
          <a:p>
            <a:endParaRPr lang="de-DE" dirty="0"/>
          </a:p>
        </p:txBody>
      </p:sp>
      <p:cxnSp>
        <p:nvCxnSpPr>
          <p:cNvPr id="3" name="Gerade Verbindung mit Pfeil 2"/>
          <p:cNvCxnSpPr>
            <a:stCxn id="13" idx="1"/>
          </p:cNvCxnSpPr>
          <p:nvPr/>
        </p:nvCxnSpPr>
        <p:spPr>
          <a:xfrm flipH="1" flipV="1">
            <a:off x="3745832" y="3112168"/>
            <a:ext cx="2538033" cy="46839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8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IMG_7165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1882"/>
          <a:stretch>
            <a:fillRect/>
          </a:stretch>
        </p:blipFill>
        <p:spPr bwMode="auto"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e-DE" dirty="0"/>
              <a:t>1. </a:t>
            </a:r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do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:</a:t>
            </a:r>
          </a:p>
          <a:p>
            <a:pPr marL="685800" lvl="2">
              <a:spcBef>
                <a:spcPts val="1000"/>
              </a:spcBef>
            </a:pP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b="1" dirty="0" err="1"/>
              <a:t>laboris</a:t>
            </a:r>
            <a:r>
              <a:rPr lang="de-DE" dirty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b="1" dirty="0"/>
              <a:t>commodo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de-DE" dirty="0"/>
              <a:t>Duis </a:t>
            </a:r>
            <a:r>
              <a:rPr lang="de-DE" dirty="0" err="1"/>
              <a:t>aute</a:t>
            </a:r>
            <a:r>
              <a:rPr lang="de-DE" dirty="0"/>
              <a:t> </a:t>
            </a:r>
            <a:r>
              <a:rPr lang="de-DE" dirty="0" err="1"/>
              <a:t>irure</a:t>
            </a:r>
            <a:r>
              <a:rPr lang="de-DE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reprehenderit</a:t>
            </a:r>
            <a:r>
              <a:rPr lang="de-DE" dirty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de-DE" dirty="0"/>
              <a:t>in </a:t>
            </a:r>
            <a:r>
              <a:rPr lang="de-DE" dirty="0" err="1"/>
              <a:t>voluptate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cillum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fugiat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b="1" dirty="0" err="1"/>
              <a:t>pariatur</a:t>
            </a:r>
            <a:r>
              <a:rPr lang="de-DE" dirty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de-DE" dirty="0" err="1"/>
              <a:t>Excepteur</a:t>
            </a:r>
            <a:r>
              <a:rPr lang="de-DE" dirty="0"/>
              <a:t> </a:t>
            </a:r>
            <a:r>
              <a:rPr lang="de-DE" dirty="0" err="1"/>
              <a:t>sint</a:t>
            </a:r>
            <a:r>
              <a:rPr lang="de-DE" dirty="0"/>
              <a:t> </a:t>
            </a:r>
            <a:r>
              <a:rPr lang="de-DE" dirty="0" err="1"/>
              <a:t>occaecat</a:t>
            </a:r>
            <a:r>
              <a:rPr lang="de-DE" dirty="0"/>
              <a:t> cupidatat non </a:t>
            </a:r>
            <a:r>
              <a:rPr lang="de-DE" dirty="0" err="1"/>
              <a:t>proident</a:t>
            </a:r>
            <a:r>
              <a:rPr lang="de-DE" dirty="0"/>
              <a:t>, </a:t>
            </a:r>
            <a:r>
              <a:rPr lang="de-DE" dirty="0" err="1"/>
              <a:t>sunt</a:t>
            </a:r>
            <a:r>
              <a:rPr lang="de-DE" dirty="0"/>
              <a:t> in culpa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officia</a:t>
            </a:r>
            <a:r>
              <a:rPr lang="de-DE" dirty="0"/>
              <a:t> </a:t>
            </a:r>
            <a:r>
              <a:rPr lang="de-DE" dirty="0" err="1"/>
              <a:t>deserunt</a:t>
            </a:r>
            <a:r>
              <a:rPr lang="de-DE" dirty="0"/>
              <a:t> </a:t>
            </a:r>
            <a:r>
              <a:rPr lang="de-DE" dirty="0" err="1"/>
              <a:t>mollit</a:t>
            </a:r>
            <a:r>
              <a:rPr lang="de-DE" dirty="0"/>
              <a:t> </a:t>
            </a:r>
            <a:r>
              <a:rPr lang="de-DE" dirty="0" err="1"/>
              <a:t>anim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 </a:t>
            </a:r>
            <a:r>
              <a:rPr lang="de-DE" b="1" dirty="0" err="1"/>
              <a:t>est</a:t>
            </a:r>
            <a:r>
              <a:rPr lang="de-DE" b="1" dirty="0"/>
              <a:t> </a:t>
            </a:r>
            <a:r>
              <a:rPr lang="de-DE" b="1" dirty="0" err="1"/>
              <a:t>laborum</a:t>
            </a:r>
            <a:endParaRPr lang="de-DE" b="1" dirty="0"/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Foto der Laboranlage [1]</a:t>
            </a:r>
          </a:p>
          <a:p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Laboranlage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7804134" y="2160767"/>
            <a:ext cx="1143262" cy="773079"/>
            <a:chOff x="7804134" y="2374232"/>
            <a:chExt cx="1143262" cy="773079"/>
          </a:xfrm>
        </p:grpSpPr>
        <p:sp>
          <p:nvSpPr>
            <p:cNvPr id="9" name="Textfeld 8"/>
            <p:cNvSpPr txBox="1"/>
            <p:nvPr/>
          </p:nvSpPr>
          <p:spPr>
            <a:xfrm>
              <a:off x="7804134" y="2808757"/>
              <a:ext cx="114326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Multimeter</a:t>
              </a:r>
            </a:p>
          </p:txBody>
        </p:sp>
        <p:cxnSp>
          <p:nvCxnSpPr>
            <p:cNvPr id="10" name="Gerade Verbindung mit Pfeil 9"/>
            <p:cNvCxnSpPr>
              <a:stCxn id="9" idx="0"/>
            </p:cNvCxnSpPr>
            <p:nvPr/>
          </p:nvCxnSpPr>
          <p:spPr>
            <a:xfrm flipV="1">
              <a:off x="8375765" y="2374232"/>
              <a:ext cx="222803" cy="43452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10130412" y="2473709"/>
            <a:ext cx="176522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Spannungsquelle</a:t>
            </a:r>
          </a:p>
        </p:txBody>
      </p:sp>
      <p:cxnSp>
        <p:nvCxnSpPr>
          <p:cNvPr id="12" name="Gerade Verbindung mit Pfeil 11"/>
          <p:cNvCxnSpPr>
            <a:stCxn id="11" idx="0"/>
          </p:cNvCxnSpPr>
          <p:nvPr/>
        </p:nvCxnSpPr>
        <p:spPr>
          <a:xfrm flipH="1" flipV="1">
            <a:off x="10403305" y="2160767"/>
            <a:ext cx="609721" cy="3129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670758" y="5089958"/>
            <a:ext cx="187102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Mikrodosierpumpe</a:t>
            </a:r>
          </a:p>
        </p:txBody>
      </p:sp>
      <p:cxnSp>
        <p:nvCxnSpPr>
          <p:cNvPr id="14" name="Gerade Verbindung mit Pfeil 13"/>
          <p:cNvCxnSpPr>
            <a:stCxn id="13" idx="0"/>
          </p:cNvCxnSpPr>
          <p:nvPr/>
        </p:nvCxnSpPr>
        <p:spPr>
          <a:xfrm flipV="1">
            <a:off x="9606271" y="4929939"/>
            <a:ext cx="869224" cy="16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7946727" y="4335979"/>
            <a:ext cx="90281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Kamera</a:t>
            </a:r>
          </a:p>
        </p:txBody>
      </p:sp>
      <p:cxnSp>
        <p:nvCxnSpPr>
          <p:cNvPr id="16" name="Gerade Verbindung mit Pfeil 15"/>
          <p:cNvCxnSpPr>
            <a:stCxn id="15" idx="0"/>
          </p:cNvCxnSpPr>
          <p:nvPr/>
        </p:nvCxnSpPr>
        <p:spPr>
          <a:xfrm flipV="1">
            <a:off x="8398133" y="3580493"/>
            <a:ext cx="120225" cy="755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676517" y="907188"/>
            <a:ext cx="424847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In Bildern Bitte mit PowerPoint markieren, was zu sehen ist,</a:t>
            </a:r>
            <a:endParaRPr lang="en-US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  <p:cxnSp>
        <p:nvCxnSpPr>
          <p:cNvPr id="18" name="Gerade Verbindung mit Pfeil 17"/>
          <p:cNvCxnSpPr>
            <a:stCxn id="17" idx="2"/>
          </p:cNvCxnSpPr>
          <p:nvPr/>
        </p:nvCxnSpPr>
        <p:spPr>
          <a:xfrm>
            <a:off x="7800753" y="1553519"/>
            <a:ext cx="596137" cy="23275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53494" y="5329535"/>
            <a:ext cx="5388601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Beispiel für die Gestaltung des Layouts</a:t>
            </a:r>
          </a:p>
          <a:p>
            <a:endParaRPr lang="de-DE" dirty="0">
              <a:solidFill>
                <a:srgbClr val="7030A0"/>
              </a:solidFill>
              <a:ea typeface="Roboto Condensed" panose="02000000000000000000" pitchFamily="2" charset="0"/>
            </a:endParaRPr>
          </a:p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Im Text wichtige stellen im </a:t>
            </a:r>
            <a:r>
              <a:rPr lang="de-DE" b="1" dirty="0">
                <a:solidFill>
                  <a:srgbClr val="7030A0"/>
                </a:solidFill>
                <a:ea typeface="Roboto Condensed" panose="02000000000000000000" pitchFamily="2" charset="0"/>
              </a:rPr>
              <a:t>Fett </a:t>
            </a: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markieren</a:t>
            </a:r>
            <a:endParaRPr lang="en-US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880181" y="2564904"/>
            <a:ext cx="424847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  <a:ea typeface="Roboto Condensed" panose="02000000000000000000" pitchFamily="2" charset="0"/>
              </a:rPr>
              <a:t>Der aktuelle Gliederungspunkt wird hervorgehoben</a:t>
            </a: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ea typeface="Roboto Condensed" panose="02000000000000000000" pitchFamily="2" charset="0"/>
            </a:endParaRP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92089" y="1996440"/>
            <a:ext cx="9152438" cy="4348798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Motivation</a:t>
            </a:r>
          </a:p>
          <a:p>
            <a:r>
              <a:rPr lang="de-DE" dirty="0"/>
              <a:t>…</a:t>
            </a:r>
          </a:p>
          <a:p>
            <a:r>
              <a:rPr lang="de-DE" dirty="0" smtClean="0">
                <a:solidFill>
                  <a:schemeClr val="bg2">
                    <a:lumMod val="90000"/>
                  </a:schemeClr>
                </a:solidFill>
              </a:rPr>
              <a:t>…</a:t>
            </a:r>
            <a:endParaRPr lang="de-DE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Zusammenfassung &amp; Ausblick</a:t>
            </a:r>
          </a:p>
          <a:p>
            <a:r>
              <a:rPr lang="de-DE" dirty="0">
                <a:solidFill>
                  <a:schemeClr val="bg2">
                    <a:lumMod val="90000"/>
                  </a:schemeClr>
                </a:solidFill>
              </a:rPr>
              <a:t>Quellen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de-DE" dirty="0"/>
              <a:t>2</a:t>
            </a:r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Beispielfolien mit Bild rechts</a:t>
            </a:r>
          </a:p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2258075" y="2373873"/>
            <a:ext cx="4248472" cy="31393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Grundsätzlich gut auf Inhaltsfolien Bild/Bilder oder Tabelle/Tabellen zu haben </a:t>
            </a:r>
          </a:p>
          <a:p>
            <a:endParaRPr lang="de-DE" dirty="0">
              <a:solidFill>
                <a:srgbClr val="7030A0"/>
              </a:solidFill>
              <a:ea typeface="Roboto Condensed" panose="02000000000000000000" pitchFamily="2" charset="0"/>
            </a:endParaRPr>
          </a:p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Text möglichst nur Stichpunktweiße</a:t>
            </a:r>
            <a:b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</a:br>
            <a:endParaRPr lang="de-DE" dirty="0">
              <a:solidFill>
                <a:srgbClr val="7030A0"/>
              </a:solidFill>
              <a:ea typeface="Roboto Condensed" panose="02000000000000000000" pitchFamily="2" charset="0"/>
            </a:endParaRPr>
          </a:p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Bilder mit Bildunterschriften versehen</a:t>
            </a:r>
            <a:b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</a:b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/>
            </a:r>
            <a:b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</a:b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Wenn Daten in Tabellen oder Bilder aus Quellen stammen, immer die mitzuliefern</a:t>
            </a:r>
          </a:p>
        </p:txBody>
      </p:sp>
    </p:spTree>
    <p:extLst>
      <p:ext uri="{BB962C8B-B14F-4D97-AF65-F5344CB8AC3E}">
        <p14:creationId xmlns:p14="http://schemas.microsoft.com/office/powerpoint/2010/main" val="9695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Es gibt schon unterschiedliche Vorlagen von Folienlayouts</a:t>
            </a:r>
          </a:p>
          <a:p>
            <a:r>
              <a:rPr lang="de-DE" dirty="0"/>
              <a:t>Um Layout der gewählten Folie zu ändern: </a:t>
            </a:r>
          </a:p>
          <a:p>
            <a:pPr lvl="1"/>
            <a:r>
              <a:rPr lang="de-DE" dirty="0"/>
              <a:t>Rechtklick </a:t>
            </a:r>
            <a:r>
              <a:rPr lang="de-DE" dirty="0">
                <a:sym typeface="Wingdings" panose="05000000000000000000" pitchFamily="2" charset="2"/>
              </a:rPr>
              <a:t> Layout  gewünschtes Layout wählen</a:t>
            </a:r>
          </a:p>
          <a:p>
            <a:r>
              <a:rPr lang="de-DE" b="1" dirty="0" smtClean="0"/>
              <a:t>Layouts sind nur Beispiele, keine Vorschriften </a:t>
            </a:r>
            <a:r>
              <a:rPr lang="de-DE" b="1" dirty="0" smtClean="0">
                <a:sym typeface="Wingdings" panose="05000000000000000000" pitchFamily="2" charset="2"/>
              </a:rPr>
              <a:t> </a:t>
            </a:r>
            <a:r>
              <a:rPr lang="de-DE" b="1" u="sng" dirty="0" smtClean="0"/>
              <a:t>Bei </a:t>
            </a:r>
            <a:r>
              <a:rPr lang="de-DE" b="1" u="sng" dirty="0"/>
              <a:t>Bedarf Layout </a:t>
            </a:r>
            <a:r>
              <a:rPr lang="de-DE" b="1" u="sng" dirty="0" smtClean="0"/>
              <a:t>anpassen oder eigenen Layout erstellen</a:t>
            </a:r>
            <a:r>
              <a:rPr lang="de-DE" u="sng" dirty="0" smtClean="0"/>
              <a:t> </a:t>
            </a:r>
            <a:endParaRPr lang="de-DE" u="sng" dirty="0"/>
          </a:p>
          <a:p>
            <a:endParaRPr lang="de-DE" dirty="0"/>
          </a:p>
          <a:p>
            <a:r>
              <a:rPr lang="de-DE" dirty="0"/>
              <a:t>Bitte für Inhaltstext in Folien folgende Schriftarten und </a:t>
            </a:r>
            <a:r>
              <a:rPr lang="de-DE" dirty="0" err="1"/>
              <a:t>Schrifftgrad</a:t>
            </a:r>
            <a:r>
              <a:rPr lang="de-DE" dirty="0"/>
              <a:t> verwenden: </a:t>
            </a:r>
          </a:p>
          <a:p>
            <a:pPr lvl="1"/>
            <a:r>
              <a:rPr lang="de-DE" dirty="0"/>
              <a:t>„Arial“, Grad 18</a:t>
            </a:r>
          </a:p>
          <a:p>
            <a:pPr lvl="1"/>
            <a:r>
              <a:rPr lang="de-DE" dirty="0">
                <a:latin typeface="Roboto" panose="02000000000000000000" pitchFamily="2" charset="0"/>
              </a:rPr>
              <a:t>„</a:t>
            </a:r>
            <a:r>
              <a:rPr lang="de-DE" dirty="0" err="1">
                <a:latin typeface="Roboto" panose="02000000000000000000" pitchFamily="2" charset="0"/>
              </a:rPr>
              <a:t>Roboto</a:t>
            </a:r>
            <a:r>
              <a:rPr lang="de-DE" dirty="0">
                <a:latin typeface="Roboto" panose="02000000000000000000" pitchFamily="2" charset="0"/>
              </a:rPr>
              <a:t>“, Grad 18</a:t>
            </a:r>
          </a:p>
          <a:p>
            <a:pPr lvl="1"/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„Times </a:t>
            </a:r>
            <a:r>
              <a:rPr lang="de-DE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de-DE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Grad 19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Beispiel von vorhandenen </a:t>
            </a:r>
            <a:r>
              <a:rPr lang="de-DE" dirty="0" smtClean="0"/>
              <a:t>Layouts-Vorlagen</a:t>
            </a:r>
            <a:endParaRPr lang="de-DE" dirty="0"/>
          </a:p>
        </p:txBody>
      </p:sp>
      <p:pic>
        <p:nvPicPr>
          <p:cNvPr id="13" name="Bildplatzhalter 12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6659" r="665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Folienlayout-Vorlagen</a:t>
            </a:r>
          </a:p>
          <a:p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….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4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4" name="Bildplatzhalter 1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sz="2400" dirty="0"/>
              <a:t>Beispielfolien mit 2 Bilder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2….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Etwas über Tabelle:</a:t>
            </a:r>
          </a:p>
          <a:p>
            <a:pPr lvl="1"/>
            <a:r>
              <a:rPr lang="de-DE" dirty="0"/>
              <a:t>Etwas</a:t>
            </a:r>
          </a:p>
          <a:p>
            <a:pPr lvl="1"/>
            <a:r>
              <a:rPr lang="de-DE" dirty="0"/>
              <a:t>Etwas</a:t>
            </a:r>
          </a:p>
          <a:p>
            <a:pPr lvl="1"/>
            <a:r>
              <a:rPr lang="de-DE" dirty="0"/>
              <a:t>etwas</a:t>
            </a:r>
          </a:p>
          <a:p>
            <a:r>
              <a:rPr lang="de-DE" dirty="0"/>
              <a:t>Etwas weiteres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Tabelle [2</a:t>
            </a:r>
            <a:r>
              <a:rPr lang="de-DE" dirty="0" smtClean="0"/>
              <a:t>]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2….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719136" y="2820433"/>
            <a:ext cx="3376863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Für Tabellen Überschriften verwenden</a:t>
            </a:r>
            <a:b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</a:b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/>
            </a:r>
            <a:b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</a:br>
            <a:r>
              <a:rPr lang="de-DE" dirty="0">
                <a:solidFill>
                  <a:srgbClr val="7030A0"/>
                </a:solidFill>
                <a:ea typeface="Roboto Condensed" panose="02000000000000000000" pitchFamily="2" charset="0"/>
              </a:rPr>
              <a:t>Wenn Daten in Tabellen oder Bilder aus Quellen stammen, immer die mitzuliefern</a:t>
            </a:r>
          </a:p>
        </p:txBody>
      </p:sp>
      <p:graphicFrame>
        <p:nvGraphicFramePr>
          <p:cNvPr id="12" name="Tabellenplatzhalter 5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1809304984"/>
              </p:ext>
            </p:extLst>
          </p:nvPr>
        </p:nvGraphicFramePr>
        <p:xfrm>
          <a:off x="6954838" y="2398713"/>
          <a:ext cx="504507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15">
                  <a:extLst>
                    <a:ext uri="{9D8B030D-6E8A-4147-A177-3AD203B41FA5}">
                      <a16:colId xmlns:a16="http://schemas.microsoft.com/office/drawing/2014/main" val="902438454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3238120037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122240884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3959640280"/>
                    </a:ext>
                  </a:extLst>
                </a:gridCol>
                <a:gridCol w="1009015">
                  <a:extLst>
                    <a:ext uri="{9D8B030D-6E8A-4147-A177-3AD203B41FA5}">
                      <a16:colId xmlns:a16="http://schemas.microsoft.com/office/drawing/2014/main" val="3022158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96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90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15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07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18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8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647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487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C Startfolie">
  <a:themeElements>
    <a:clrScheme name="MB">
      <a:dk1>
        <a:srgbClr val="000000"/>
      </a:dk1>
      <a:lt1>
        <a:srgbClr val="FFFFFF"/>
      </a:lt1>
      <a:dk2>
        <a:srgbClr val="7F7F7F"/>
      </a:dk2>
      <a:lt2>
        <a:srgbClr val="FFFFFF"/>
      </a:lt2>
      <a:accent1>
        <a:srgbClr val="005F50"/>
      </a:accent1>
      <a:accent2>
        <a:srgbClr val="123375"/>
      </a:accent2>
      <a:accent3>
        <a:srgbClr val="00C6A7"/>
      </a:accent3>
      <a:accent4>
        <a:srgbClr val="F2F2F2"/>
      </a:accent4>
      <a:accent5>
        <a:srgbClr val="CB1D57"/>
      </a:accent5>
      <a:accent6>
        <a:srgbClr val="00322A"/>
      </a:accent6>
      <a:hlink>
        <a:srgbClr val="005F50"/>
      </a:hlink>
      <a:folHlink>
        <a:srgbClr val="00AC8F"/>
      </a:folHlink>
    </a:clrScheme>
    <a:fontScheme name="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9C6410C0-D1C2-4AE5-ACC0-A4CE742D24D5}" vid="{38E6C0D5-4222-419B-91BC-F53D6878159F}"/>
    </a:ext>
  </a:extLst>
</a:theme>
</file>

<file path=ppt/theme/theme2.xml><?xml version="1.0" encoding="utf-8"?>
<a:theme xmlns:a="http://schemas.openxmlformats.org/drawingml/2006/main" name="TUC Folgefolien mit Folien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9C6410C0-D1C2-4AE5-ACC0-A4CE742D24D5}" vid="{D449C6C2-A542-4F84-8898-75C5C2319850}"/>
    </a:ext>
  </a:extLst>
</a:theme>
</file>

<file path=ppt/theme/theme3.xml><?xml version="1.0" encoding="utf-8"?>
<a:theme xmlns:a="http://schemas.openxmlformats.org/drawingml/2006/main" name="TUC Folgefolien mit Folientitel und Folienunter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9C6410C0-D1C2-4AE5-ACC0-A4CE742D24D5}" vid="{D449C6C2-A542-4F84-8898-75C5C2319850}"/>
    </a:ext>
  </a:ext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MB_16-9</Template>
  <TotalTime>0</TotalTime>
  <Words>521</Words>
  <Application>Microsoft Office PowerPoint</Application>
  <PresentationFormat>Breitbild</PresentationFormat>
  <Paragraphs>157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Roboto</vt:lpstr>
      <vt:lpstr>Calibri</vt:lpstr>
      <vt:lpstr>Times New Roman</vt:lpstr>
      <vt:lpstr>Roboto Condensed</vt:lpstr>
      <vt:lpstr>Arial</vt:lpstr>
      <vt:lpstr>Wingdings</vt:lpstr>
      <vt:lpstr>TUC Startfolie</vt:lpstr>
      <vt:lpstr>TUC Folgefolien mit Folientitel</vt:lpstr>
      <vt:lpstr>TUC Folgefolien mit Folientitel und Folienuntertitel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Startfolie</dc:title>
  <dc:subject/>
  <dc:creator>Igda</dc:creator>
  <cp:keywords/>
  <dc:description/>
  <cp:lastModifiedBy>Igda</cp:lastModifiedBy>
  <cp:revision>52</cp:revision>
  <cp:lastPrinted>2015-10-30T11:33:42Z</cp:lastPrinted>
  <dcterms:created xsi:type="dcterms:W3CDTF">2023-09-21T08:23:51Z</dcterms:created>
  <dcterms:modified xsi:type="dcterms:W3CDTF">2024-04-05T11:35:55Z</dcterms:modified>
  <cp:category>Corporate Design der TU Chemnitz</cp:category>
</cp:coreProperties>
</file>